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charts/chart18.xml" ContentType="application/vnd.openxmlformats-officedocument.drawingml.chart+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5"/>
  </p:sldMasterIdLst>
  <p:notesMasterIdLst>
    <p:notesMasterId r:id="rId30"/>
  </p:notesMasterIdLst>
  <p:handoutMasterIdLst>
    <p:handoutMasterId r:id="rId31"/>
  </p:handoutMasterIdLst>
  <p:sldIdLst>
    <p:sldId id="3369" r:id="rId6"/>
    <p:sldId id="3370" r:id="rId7"/>
    <p:sldId id="3366" r:id="rId8"/>
    <p:sldId id="3371" r:id="rId9"/>
    <p:sldId id="3360" r:id="rId10"/>
    <p:sldId id="3345" r:id="rId11"/>
    <p:sldId id="3358" r:id="rId12"/>
    <p:sldId id="3302" r:id="rId13"/>
    <p:sldId id="3367" r:id="rId14"/>
    <p:sldId id="3372" r:id="rId15"/>
    <p:sldId id="3321" r:id="rId16"/>
    <p:sldId id="3373" r:id="rId17"/>
    <p:sldId id="3323" r:id="rId18"/>
    <p:sldId id="3350" r:id="rId19"/>
    <p:sldId id="3329" r:id="rId20"/>
    <p:sldId id="3339" r:id="rId21"/>
    <p:sldId id="3352" r:id="rId22"/>
    <p:sldId id="3353" r:id="rId23"/>
    <p:sldId id="3354" r:id="rId24"/>
    <p:sldId id="3368" r:id="rId25"/>
    <p:sldId id="3362" r:id="rId26"/>
    <p:sldId id="3343" r:id="rId27"/>
    <p:sldId id="3365" r:id="rId28"/>
    <p:sldId id="399" r:id="rId29"/>
  </p:sldIdLst>
  <p:sldSz cx="12192000" cy="6858000"/>
  <p:notesSz cx="7315200" cy="96012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6289" userDrawn="1">
          <p15:clr>
            <a:srgbClr val="A4A3A4"/>
          </p15:clr>
        </p15:guide>
        <p15:guide id="11" orient="horz" pos="2341" userDrawn="1">
          <p15:clr>
            <a:srgbClr val="A4A3A4"/>
          </p15:clr>
        </p15:guide>
        <p15:guide id="12" orient="horz" pos="754" userDrawn="1">
          <p15:clr>
            <a:srgbClr val="A4A3A4"/>
          </p15:clr>
        </p15:guide>
        <p15:guide id="13" orient="horz" pos="2795" userDrawn="1">
          <p15:clr>
            <a:srgbClr val="A4A3A4"/>
          </p15:clr>
        </p15:guide>
        <p15:guide id="14" orient="horz" pos="3271" userDrawn="1">
          <p15:clr>
            <a:srgbClr val="A4A3A4"/>
          </p15:clr>
        </p15:guide>
        <p15:guide id="15" orient="horz" pos="3899" userDrawn="1">
          <p15:clr>
            <a:srgbClr val="A4A3A4"/>
          </p15:clr>
        </p15:guide>
        <p15:guide id="16" orient="horz" pos="2132" userDrawn="1">
          <p15:clr>
            <a:srgbClr val="A4A3A4"/>
          </p15:clr>
        </p15:guide>
        <p15:guide id="17" orient="horz" pos="1888" userDrawn="1">
          <p15:clr>
            <a:srgbClr val="A4A3A4"/>
          </p15:clr>
        </p15:guide>
        <p15:guide id="18" orient="horz" pos="377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99B"/>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5" autoAdjust="0"/>
    <p:restoredTop sz="94799" autoAdjust="0"/>
  </p:normalViewPr>
  <p:slideViewPr>
    <p:cSldViewPr snapToGrid="0" showGuides="1">
      <p:cViewPr>
        <p:scale>
          <a:sx n="90" d="100"/>
          <a:sy n="90" d="100"/>
        </p:scale>
        <p:origin x="966" y="318"/>
      </p:cViewPr>
      <p:guideLst>
        <p:guide pos="6289"/>
        <p:guide orient="horz" pos="2341"/>
        <p:guide orient="horz" pos="754"/>
        <p:guide orient="horz" pos="2795"/>
        <p:guide orient="horz" pos="3271"/>
        <p:guide orient="horz" pos="3899"/>
        <p:guide orient="horz" pos="2132"/>
        <p:guide orient="horz" pos="1888"/>
        <p:guide orient="horz" pos="3770"/>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15120"/>
    </p:cViewPr>
  </p:sorterViewPr>
  <p:notesViewPr>
    <p:cSldViewPr snapToGrid="0" showGuides="1">
      <p:cViewPr varScale="1">
        <p:scale>
          <a:sx n="57" d="100"/>
          <a:sy n="57" d="100"/>
        </p:scale>
        <p:origin x="199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363290537327628E-2"/>
          <c:y val="2.4129930394431554E-2"/>
          <c:w val="0.9752734189253448"/>
          <c:h val="0.95174013921113687"/>
        </c:manualLayout>
      </c:layout>
      <c:barChart>
        <c:barDir val="col"/>
        <c:grouping val="stacked"/>
        <c:varyColors val="0"/>
        <c:ser>
          <c:idx val="0"/>
          <c:order val="0"/>
          <c:spPr>
            <a:solidFill>
              <a:srgbClr val="C00000"/>
            </a:solidFill>
            <a:ln w="12700" algn="ctr">
              <a:solidFill>
                <a:srgbClr val="FFFFFF"/>
              </a:solidFill>
              <a:prstDash val="solid"/>
            </a:ln>
          </c:spPr>
          <c:invertIfNegative val="0"/>
          <c:dPt>
            <c:idx val="0"/>
            <c:invertIfNegative val="0"/>
            <c:bubble3D val="0"/>
            <c:spPr>
              <a:solidFill>
                <a:srgbClr val="0070C0"/>
              </a:solidFill>
              <a:ln w="12700" algn="ctr">
                <a:solidFill>
                  <a:schemeClr val="bg1"/>
                </a:solidFill>
                <a:prstDash val="solid"/>
              </a:ln>
            </c:spPr>
            <c:extLst>
              <c:ext xmlns:c16="http://schemas.microsoft.com/office/drawing/2014/chart" uri="{C3380CC4-5D6E-409C-BE32-E72D297353CC}">
                <c16:uniqueId val="{00000000-EF74-48D9-962C-C5782C899751}"/>
              </c:ext>
            </c:extLst>
          </c:dPt>
          <c:dPt>
            <c:idx val="1"/>
            <c:invertIfNegative val="0"/>
            <c:bubble3D val="0"/>
            <c:spPr>
              <a:solidFill>
                <a:srgbClr val="421B4F"/>
              </a:solidFill>
              <a:ln w="12700" algn="ctr">
                <a:solidFill>
                  <a:srgbClr val="FFFFFF"/>
                </a:solidFill>
                <a:prstDash val="solid"/>
              </a:ln>
            </c:spPr>
            <c:extLst>
              <c:ext xmlns:c16="http://schemas.microsoft.com/office/drawing/2014/chart" uri="{C3380CC4-5D6E-409C-BE32-E72D297353CC}">
                <c16:uniqueId val="{00000001-EF74-48D9-962C-C5782C899751}"/>
              </c:ext>
            </c:extLst>
          </c:dPt>
          <c:dPt>
            <c:idx val="2"/>
            <c:invertIfNegative val="0"/>
            <c:bubble3D val="0"/>
            <c:spPr>
              <a:solidFill>
                <a:schemeClr val="tx1"/>
              </a:solidFill>
              <a:ln w="12700" algn="ctr">
                <a:solidFill>
                  <a:srgbClr val="FFFFFF"/>
                </a:solidFill>
                <a:prstDash val="solid"/>
              </a:ln>
            </c:spPr>
            <c:extLst>
              <c:ext xmlns:c16="http://schemas.microsoft.com/office/drawing/2014/chart" uri="{C3380CC4-5D6E-409C-BE32-E72D297353CC}">
                <c16:uniqueId val="{00000002-EF74-48D9-962C-C5782C899751}"/>
              </c:ext>
            </c:extLst>
          </c:dPt>
          <c:dPt>
            <c:idx val="4"/>
            <c:invertIfNegative val="0"/>
            <c:bubble3D val="0"/>
            <c:spPr>
              <a:solidFill>
                <a:srgbClr val="20304A"/>
              </a:solidFill>
              <a:ln w="12700" algn="ctr">
                <a:solidFill>
                  <a:srgbClr val="FFFFFF"/>
                </a:solidFill>
                <a:prstDash val="solid"/>
              </a:ln>
            </c:spPr>
            <c:extLst>
              <c:ext xmlns:c16="http://schemas.microsoft.com/office/drawing/2014/chart" uri="{C3380CC4-5D6E-409C-BE32-E72D297353CC}">
                <c16:uniqueId val="{00000003-EF74-48D9-962C-C5782C899751}"/>
              </c:ext>
            </c:extLst>
          </c:dPt>
          <c:dLbls>
            <c:dLbl>
              <c:idx val="0"/>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EF74-48D9-962C-C5782C899751}"/>
                </c:ext>
              </c:extLst>
            </c:dLbl>
            <c:dLbl>
              <c:idx val="1"/>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EF74-48D9-962C-C5782C899751}"/>
                </c:ext>
              </c:extLst>
            </c:dLbl>
            <c:dLbl>
              <c:idx val="2"/>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EF74-48D9-962C-C5782C899751}"/>
                </c:ext>
              </c:extLst>
            </c:dLbl>
            <c:dLbl>
              <c:idx val="3"/>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EF74-48D9-962C-C5782C899751}"/>
                </c:ext>
              </c:extLst>
            </c:dLbl>
            <c:dLbl>
              <c:idx val="4"/>
              <c:layout>
                <c:manualLayout>
                  <c:x val="0"/>
                  <c:y val="-1.8561484918793504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EF74-48D9-962C-C5782C8997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c:v>
                </c:pt>
                <c:pt idx="1">
                  <c:v>10</c:v>
                </c:pt>
                <c:pt idx="2">
                  <c:v>40</c:v>
                </c:pt>
                <c:pt idx="3">
                  <c:v>61.111111111111107</c:v>
                </c:pt>
                <c:pt idx="4">
                  <c:v>5</c:v>
                </c:pt>
              </c:numCache>
            </c:numRef>
          </c:val>
          <c:extLst>
            <c:ext xmlns:c16="http://schemas.microsoft.com/office/drawing/2014/chart" uri="{C3380CC4-5D6E-409C-BE32-E72D297353CC}">
              <c16:uniqueId val="{00000005-EF74-48D9-962C-C5782C899751}"/>
            </c:ext>
          </c:extLst>
        </c:ser>
        <c:ser>
          <c:idx val="1"/>
          <c:order val="1"/>
          <c:spPr>
            <a:solidFill>
              <a:srgbClr val="C00000"/>
            </a:solidFill>
            <a:ln w="12700" algn="ctr">
              <a:solidFill>
                <a:srgbClr val="FFFFFF"/>
              </a:solidFill>
              <a:prstDash val="solid"/>
            </a:ln>
          </c:spPr>
          <c:invertIfNegative val="0"/>
          <c:dPt>
            <c:idx val="0"/>
            <c:invertIfNegative val="0"/>
            <c:bubble3D val="0"/>
            <c:spPr>
              <a:solidFill>
                <a:srgbClr val="0070C0"/>
              </a:solidFill>
              <a:ln w="12700" algn="ctr">
                <a:solidFill>
                  <a:schemeClr val="bg1"/>
                </a:solidFill>
                <a:prstDash val="solid"/>
              </a:ln>
            </c:spPr>
            <c:extLst>
              <c:ext xmlns:c16="http://schemas.microsoft.com/office/drawing/2014/chart" uri="{C3380CC4-5D6E-409C-BE32-E72D297353CC}">
                <c16:uniqueId val="{00000006-EF74-48D9-962C-C5782C899751}"/>
              </c:ext>
            </c:extLst>
          </c:dPt>
          <c:dPt>
            <c:idx val="1"/>
            <c:invertIfNegative val="0"/>
            <c:bubble3D val="0"/>
            <c:spPr>
              <a:solidFill>
                <a:srgbClr val="421B4F"/>
              </a:solidFill>
              <a:ln w="12700" algn="ctr">
                <a:solidFill>
                  <a:srgbClr val="FFFFFF"/>
                </a:solidFill>
                <a:prstDash val="solid"/>
              </a:ln>
            </c:spPr>
            <c:extLst>
              <c:ext xmlns:c16="http://schemas.microsoft.com/office/drawing/2014/chart" uri="{C3380CC4-5D6E-409C-BE32-E72D297353CC}">
                <c16:uniqueId val="{00000007-EF74-48D9-962C-C5782C899751}"/>
              </c:ext>
            </c:extLst>
          </c:dPt>
          <c:dPt>
            <c:idx val="2"/>
            <c:invertIfNegative val="0"/>
            <c:bubble3D val="0"/>
            <c:spPr>
              <a:solidFill>
                <a:schemeClr val="tx1"/>
              </a:solidFill>
              <a:ln w="12700" algn="ctr">
                <a:solidFill>
                  <a:srgbClr val="FFFFFF"/>
                </a:solidFill>
                <a:prstDash val="solid"/>
              </a:ln>
            </c:spPr>
            <c:extLst>
              <c:ext xmlns:c16="http://schemas.microsoft.com/office/drawing/2014/chart" uri="{C3380CC4-5D6E-409C-BE32-E72D297353CC}">
                <c16:uniqueId val="{00000008-EF74-48D9-962C-C5782C899751}"/>
              </c:ext>
            </c:extLst>
          </c:dPt>
          <c:dPt>
            <c:idx val="4"/>
            <c:invertIfNegative val="0"/>
            <c:bubble3D val="0"/>
            <c:spPr>
              <a:solidFill>
                <a:srgbClr val="20304A"/>
              </a:solidFill>
              <a:ln w="12700" algn="ctr">
                <a:solidFill>
                  <a:srgbClr val="FFFFFF"/>
                </a:solidFill>
                <a:prstDash val="solid"/>
              </a:ln>
            </c:spPr>
            <c:extLst>
              <c:ext xmlns:c16="http://schemas.microsoft.com/office/drawing/2014/chart" uri="{C3380CC4-5D6E-409C-BE32-E72D297353CC}">
                <c16:uniqueId val="{00000009-EF74-48D9-962C-C5782C899751}"/>
              </c:ext>
            </c:extLst>
          </c:dPt>
          <c:dLbls>
            <c:dLbl>
              <c:idx val="0"/>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EF74-48D9-962C-C5782C899751}"/>
                </c:ext>
              </c:extLst>
            </c:dLbl>
            <c:dLbl>
              <c:idx val="1"/>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EF74-48D9-962C-C5782C899751}"/>
                </c:ext>
              </c:extLst>
            </c:dLbl>
            <c:dLbl>
              <c:idx val="2"/>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EF74-48D9-962C-C5782C899751}"/>
                </c:ext>
              </c:extLst>
            </c:dLbl>
            <c:dLbl>
              <c:idx val="3"/>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EF74-48D9-962C-C5782C899751}"/>
                </c:ext>
              </c:extLst>
            </c:dLbl>
            <c:dLbl>
              <c:idx val="4"/>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EF74-48D9-962C-C5782C8997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20.000000000000004</c:v>
                </c:pt>
                <c:pt idx="1">
                  <c:v>70</c:v>
                </c:pt>
                <c:pt idx="2">
                  <c:v>60</c:v>
                </c:pt>
                <c:pt idx="3">
                  <c:v>38.888888888888886</c:v>
                </c:pt>
                <c:pt idx="4">
                  <c:v>95</c:v>
                </c:pt>
              </c:numCache>
            </c:numRef>
          </c:val>
          <c:extLst>
            <c:ext xmlns:c16="http://schemas.microsoft.com/office/drawing/2014/chart" uri="{C3380CC4-5D6E-409C-BE32-E72D297353CC}">
              <c16:uniqueId val="{0000000B-EF74-48D9-962C-C5782C899751}"/>
            </c:ext>
          </c:extLst>
        </c:ser>
        <c:ser>
          <c:idx val="2"/>
          <c:order val="2"/>
          <c:spPr>
            <a:solidFill>
              <a:srgbClr val="004A93"/>
            </a:solidFill>
            <a:ln w="9525" algn="ctr">
              <a:solidFill>
                <a:srgbClr val="FFFFFF"/>
              </a:solidFill>
              <a:prstDash val="solid"/>
            </a:ln>
          </c:spPr>
          <c:invertIfNegative val="0"/>
          <c:dPt>
            <c:idx val="0"/>
            <c:invertIfNegative val="0"/>
            <c:bubble3D val="0"/>
            <c:spPr>
              <a:solidFill>
                <a:srgbClr val="0070C0"/>
              </a:solidFill>
              <a:ln w="12700" algn="ctr">
                <a:solidFill>
                  <a:schemeClr val="bg1"/>
                </a:solidFill>
                <a:prstDash val="solid"/>
              </a:ln>
            </c:spPr>
            <c:extLst>
              <c:ext xmlns:c16="http://schemas.microsoft.com/office/drawing/2014/chart" uri="{C3380CC4-5D6E-409C-BE32-E72D297353CC}">
                <c16:uniqueId val="{0000000C-EF74-48D9-962C-C5782C899751}"/>
              </c:ext>
            </c:extLst>
          </c:dPt>
          <c:dPt>
            <c:idx val="1"/>
            <c:invertIfNegative val="0"/>
            <c:bubble3D val="0"/>
            <c:spPr>
              <a:solidFill>
                <a:srgbClr val="421B4F"/>
              </a:solidFill>
              <a:ln w="12700" algn="ctr">
                <a:solidFill>
                  <a:srgbClr val="FFFFFF"/>
                </a:solidFill>
                <a:prstDash val="solid"/>
              </a:ln>
            </c:spPr>
            <c:extLst>
              <c:ext xmlns:c16="http://schemas.microsoft.com/office/drawing/2014/chart" uri="{C3380CC4-5D6E-409C-BE32-E72D297353CC}">
                <c16:uniqueId val="{0000000D-EF74-48D9-962C-C5782C899751}"/>
              </c:ext>
            </c:extLst>
          </c:dPt>
          <c:dLbls>
            <c:dLbl>
              <c:idx val="0"/>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EF74-48D9-962C-C5782C899751}"/>
                </c:ext>
              </c:extLst>
            </c:dLbl>
            <c:dLbl>
              <c:idx val="1"/>
              <c:layout>
                <c:manualLayout>
                  <c:x val="0"/>
                  <c:y val="-1.3921113689095127E-3"/>
                </c:manualLayout>
              </c:layout>
              <c:numFmt formatCode="#,##0&quot;%&quot;;&quot;-&quot;#,##0&quot;%&quot;"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EF74-48D9-962C-C5782C8997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70</c:v>
                </c:pt>
                <c:pt idx="1">
                  <c:v>19.999999999999996</c:v>
                </c:pt>
                <c:pt idx="2">
                  <c:v>0</c:v>
                </c:pt>
                <c:pt idx="3">
                  <c:v>0</c:v>
                </c:pt>
                <c:pt idx="4">
                  <c:v>0</c:v>
                </c:pt>
              </c:numCache>
            </c:numRef>
          </c:val>
          <c:extLst>
            <c:ext xmlns:c16="http://schemas.microsoft.com/office/drawing/2014/chart" uri="{C3380CC4-5D6E-409C-BE32-E72D297353CC}">
              <c16:uniqueId val="{0000000E-EF74-48D9-962C-C5782C899751}"/>
            </c:ext>
          </c:extLst>
        </c:ser>
        <c:dLbls>
          <c:showLegendKey val="0"/>
          <c:showVal val="0"/>
          <c:showCatName val="0"/>
          <c:showSerName val="0"/>
          <c:showPercent val="0"/>
          <c:showBubbleSize val="0"/>
        </c:dLbls>
        <c:gapWidth val="80"/>
        <c:overlap val="100"/>
        <c:axId val="996672792"/>
        <c:axId val="1"/>
      </c:barChart>
      <c:catAx>
        <c:axId val="9966727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996672792"/>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23255813953487E-2"/>
          <c:y val="9.3023255813953487E-2"/>
          <c:w val="0.81395348837209303"/>
          <c:h val="0.81395348837209303"/>
        </c:manualLayout>
      </c:layout>
      <c:pieChart>
        <c:varyColors val="0"/>
        <c:ser>
          <c:idx val="0"/>
          <c:order val="0"/>
          <c:dPt>
            <c:idx val="0"/>
            <c:bubble3D val="0"/>
            <c:spPr>
              <a:solidFill>
                <a:srgbClr val="421B4F"/>
              </a:solidFill>
              <a:ln w="3175" algn="ctr">
                <a:solidFill>
                  <a:srgbClr val="421B4F"/>
                </a:solidFill>
                <a:prstDash val="solid"/>
              </a:ln>
            </c:spPr>
            <c:extLst>
              <c:ext xmlns:c16="http://schemas.microsoft.com/office/drawing/2014/chart" uri="{C3380CC4-5D6E-409C-BE32-E72D297353CC}">
                <c16:uniqueId val="{00000000-0416-4F0C-B06F-AABFF2B49009}"/>
              </c:ext>
            </c:extLst>
          </c:dPt>
          <c:dPt>
            <c:idx val="1"/>
            <c:bubble3D val="0"/>
            <c:spPr>
              <a:solidFill>
                <a:schemeClr val="bg1"/>
              </a:solidFill>
              <a:ln w="3175" algn="ctr">
                <a:solidFill>
                  <a:srgbClr val="421B4F"/>
                </a:solidFill>
                <a:prstDash val="solid"/>
              </a:ln>
            </c:spPr>
            <c:extLst>
              <c:ext xmlns:c16="http://schemas.microsoft.com/office/drawing/2014/chart" uri="{C3380CC4-5D6E-409C-BE32-E72D297353CC}">
                <c16:uniqueId val="{00000001-0416-4F0C-B06F-AABFF2B49009}"/>
              </c:ext>
            </c:extLst>
          </c:dPt>
          <c:val>
            <c:numRef>
              <c:f>Sheet1!$A$1:$A$2</c:f>
              <c:numCache>
                <c:formatCode>General</c:formatCode>
                <c:ptCount val="2"/>
                <c:pt idx="0">
                  <c:v>96</c:v>
                </c:pt>
                <c:pt idx="1">
                  <c:v>4</c:v>
                </c:pt>
              </c:numCache>
            </c:numRef>
          </c:val>
          <c:extLst>
            <c:ext xmlns:c16="http://schemas.microsoft.com/office/drawing/2014/chart" uri="{C3380CC4-5D6E-409C-BE32-E72D297353CC}">
              <c16:uniqueId val="{00000002-0416-4F0C-B06F-AABFF2B49009}"/>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89964157706098E-2"/>
          <c:y val="9.3189964157706098E-2"/>
          <c:w val="0.81362007168458783"/>
          <c:h val="0.81362007168458783"/>
        </c:manualLayout>
      </c:layout>
      <c:pieChart>
        <c:varyColors val="0"/>
        <c:ser>
          <c:idx val="0"/>
          <c:order val="0"/>
          <c:dPt>
            <c:idx val="0"/>
            <c:bubble3D val="0"/>
            <c:spPr>
              <a:solidFill>
                <a:schemeClr val="tx1"/>
              </a:solidFill>
              <a:ln w="3175" algn="ctr">
                <a:solidFill>
                  <a:schemeClr val="tx1"/>
                </a:solidFill>
                <a:prstDash val="solid"/>
              </a:ln>
            </c:spPr>
            <c:extLst>
              <c:ext xmlns:c16="http://schemas.microsoft.com/office/drawing/2014/chart" uri="{C3380CC4-5D6E-409C-BE32-E72D297353CC}">
                <c16:uniqueId val="{00000000-4477-4645-AD0C-94BB5D453073}"/>
              </c:ext>
            </c:extLst>
          </c:dPt>
          <c:dPt>
            <c:idx val="1"/>
            <c:bubble3D val="0"/>
            <c:spPr>
              <a:solidFill>
                <a:schemeClr val="bg1"/>
              </a:solidFill>
              <a:ln w="3175" algn="ctr">
                <a:solidFill>
                  <a:schemeClr val="tx1"/>
                </a:solidFill>
                <a:prstDash val="solid"/>
              </a:ln>
            </c:spPr>
            <c:extLst>
              <c:ext xmlns:c16="http://schemas.microsoft.com/office/drawing/2014/chart" uri="{C3380CC4-5D6E-409C-BE32-E72D297353CC}">
                <c16:uniqueId val="{00000001-4477-4645-AD0C-94BB5D453073}"/>
              </c:ext>
            </c:extLst>
          </c:dPt>
          <c:val>
            <c:numRef>
              <c:f>Sheet1!$A$1:$A$2</c:f>
              <c:numCache>
                <c:formatCode>General</c:formatCode>
                <c:ptCount val="2"/>
                <c:pt idx="0">
                  <c:v>71</c:v>
                </c:pt>
                <c:pt idx="1">
                  <c:v>28.999999999999996</c:v>
                </c:pt>
              </c:numCache>
            </c:numRef>
          </c:val>
          <c:extLst>
            <c:ext xmlns:c16="http://schemas.microsoft.com/office/drawing/2014/chart" uri="{C3380CC4-5D6E-409C-BE32-E72D297353CC}">
              <c16:uniqueId val="{00000002-4477-4645-AD0C-94BB5D453073}"/>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40959409594087E-2"/>
          <c:y val="9.5940959409594087E-2"/>
          <c:w val="0.80811808118081174"/>
          <c:h val="0.80811808118081174"/>
        </c:manualLayout>
      </c:layout>
      <c:pieChart>
        <c:varyColors val="0"/>
        <c:ser>
          <c:idx val="0"/>
          <c:order val="0"/>
          <c:dPt>
            <c:idx val="0"/>
            <c:bubble3D val="0"/>
            <c:spPr>
              <a:solidFill>
                <a:srgbClr val="C00000"/>
              </a:solidFill>
              <a:ln w="3175" algn="ctr">
                <a:solidFill>
                  <a:srgbClr val="C00000"/>
                </a:solidFill>
                <a:prstDash val="solid"/>
              </a:ln>
            </c:spPr>
            <c:extLst>
              <c:ext xmlns:c16="http://schemas.microsoft.com/office/drawing/2014/chart" uri="{C3380CC4-5D6E-409C-BE32-E72D297353CC}">
                <c16:uniqueId val="{00000000-1CD2-405A-B7C6-5014C80EF40E}"/>
              </c:ext>
            </c:extLst>
          </c:dPt>
          <c:dPt>
            <c:idx val="1"/>
            <c:bubble3D val="0"/>
            <c:spPr>
              <a:solidFill>
                <a:schemeClr val="bg1"/>
              </a:solidFill>
              <a:ln w="3175" algn="ctr">
                <a:solidFill>
                  <a:srgbClr val="C00000"/>
                </a:solidFill>
                <a:prstDash val="solid"/>
              </a:ln>
            </c:spPr>
            <c:extLst>
              <c:ext xmlns:c16="http://schemas.microsoft.com/office/drawing/2014/chart" uri="{C3380CC4-5D6E-409C-BE32-E72D297353CC}">
                <c16:uniqueId val="{00000001-1CD2-405A-B7C6-5014C80EF40E}"/>
              </c:ext>
            </c:extLst>
          </c:dPt>
          <c:val>
            <c:numRef>
              <c:f>Sheet1!$A$1:$A$2</c:f>
              <c:numCache>
                <c:formatCode>General</c:formatCode>
                <c:ptCount val="2"/>
                <c:pt idx="0">
                  <c:v>91</c:v>
                </c:pt>
                <c:pt idx="1">
                  <c:v>8</c:v>
                </c:pt>
              </c:numCache>
            </c:numRef>
          </c:val>
          <c:extLst>
            <c:ext xmlns:c16="http://schemas.microsoft.com/office/drawing/2014/chart" uri="{C3380CC4-5D6E-409C-BE32-E72D297353CC}">
              <c16:uniqueId val="{00000002-1CD2-405A-B7C6-5014C80EF40E}"/>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89964157706098E-2"/>
          <c:y val="9.3189964157706098E-2"/>
          <c:w val="0.81362007168458783"/>
          <c:h val="0.81362007168458783"/>
        </c:manualLayout>
      </c:layout>
      <c:pieChart>
        <c:varyColors val="0"/>
        <c:ser>
          <c:idx val="0"/>
          <c:order val="0"/>
          <c:dPt>
            <c:idx val="0"/>
            <c:bubble3D val="0"/>
            <c:spPr>
              <a:solidFill>
                <a:srgbClr val="20304A"/>
              </a:solidFill>
              <a:ln w="3175" algn="ctr">
                <a:solidFill>
                  <a:srgbClr val="20304A"/>
                </a:solidFill>
                <a:prstDash val="solid"/>
              </a:ln>
            </c:spPr>
            <c:extLst>
              <c:ext xmlns:c16="http://schemas.microsoft.com/office/drawing/2014/chart" uri="{C3380CC4-5D6E-409C-BE32-E72D297353CC}">
                <c16:uniqueId val="{00000000-8711-4A89-AF0C-940B14F6343C}"/>
              </c:ext>
            </c:extLst>
          </c:dPt>
          <c:dPt>
            <c:idx val="1"/>
            <c:bubble3D val="0"/>
            <c:spPr>
              <a:solidFill>
                <a:schemeClr val="bg1"/>
              </a:solidFill>
              <a:ln w="3175" algn="ctr">
                <a:solidFill>
                  <a:srgbClr val="20304A"/>
                </a:solidFill>
                <a:prstDash val="solid"/>
              </a:ln>
            </c:spPr>
            <c:extLst>
              <c:ext xmlns:c16="http://schemas.microsoft.com/office/drawing/2014/chart" uri="{C3380CC4-5D6E-409C-BE32-E72D297353CC}">
                <c16:uniqueId val="{00000001-8711-4A89-AF0C-940B14F6343C}"/>
              </c:ext>
            </c:extLst>
          </c:dPt>
          <c:val>
            <c:numRef>
              <c:f>Sheet1!$A$1:$A$2</c:f>
              <c:numCache>
                <c:formatCode>General</c:formatCode>
                <c:ptCount val="2"/>
                <c:pt idx="0">
                  <c:v>67</c:v>
                </c:pt>
                <c:pt idx="1">
                  <c:v>33</c:v>
                </c:pt>
              </c:numCache>
            </c:numRef>
          </c:val>
          <c:extLst>
            <c:ext xmlns:c16="http://schemas.microsoft.com/office/drawing/2014/chart" uri="{C3380CC4-5D6E-409C-BE32-E72D297353CC}">
              <c16:uniqueId val="{00000002-8711-4A89-AF0C-940B14F6343C}"/>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524084778420038E-2"/>
          <c:y val="0.29541284403669726"/>
          <c:w val="0.97495183044315992"/>
          <c:h val="0.60917431192660554"/>
        </c:manualLayout>
      </c:layout>
      <c:barChart>
        <c:barDir val="col"/>
        <c:grouping val="stacked"/>
        <c:varyColors val="0"/>
        <c:ser>
          <c:idx val="0"/>
          <c:order val="0"/>
          <c:spPr>
            <a:solidFill>
              <a:srgbClr val="C00000"/>
            </a:solidFill>
            <a:ln>
              <a:noFill/>
            </a:ln>
          </c:spPr>
          <c:invertIfNegative val="0"/>
          <c:dPt>
            <c:idx val="0"/>
            <c:invertIfNegative val="0"/>
            <c:bubble3D val="0"/>
            <c:spPr>
              <a:solidFill>
                <a:srgbClr val="0070C0"/>
              </a:solidFill>
              <a:ln>
                <a:noFill/>
              </a:ln>
            </c:spPr>
            <c:extLst>
              <c:ext xmlns:c16="http://schemas.microsoft.com/office/drawing/2014/chart" uri="{C3380CC4-5D6E-409C-BE32-E72D297353CC}">
                <c16:uniqueId val="{00000000-A956-4A89-8C59-B691ABCD0998}"/>
              </c:ext>
            </c:extLst>
          </c:dPt>
          <c:dPt>
            <c:idx val="1"/>
            <c:invertIfNegative val="0"/>
            <c:bubble3D val="0"/>
            <c:spPr>
              <a:solidFill>
                <a:srgbClr val="421B4F"/>
              </a:solidFill>
              <a:ln>
                <a:noFill/>
              </a:ln>
            </c:spPr>
            <c:extLst>
              <c:ext xmlns:c16="http://schemas.microsoft.com/office/drawing/2014/chart" uri="{C3380CC4-5D6E-409C-BE32-E72D297353CC}">
                <c16:uniqueId val="{00000001-A956-4A89-8C59-B691ABCD0998}"/>
              </c:ext>
            </c:extLst>
          </c:dPt>
          <c:dPt>
            <c:idx val="2"/>
            <c:invertIfNegative val="0"/>
            <c:bubble3D val="0"/>
            <c:spPr>
              <a:solidFill>
                <a:schemeClr val="tx1"/>
              </a:solidFill>
              <a:ln>
                <a:noFill/>
              </a:ln>
            </c:spPr>
            <c:extLst>
              <c:ext xmlns:c16="http://schemas.microsoft.com/office/drawing/2014/chart" uri="{C3380CC4-5D6E-409C-BE32-E72D297353CC}">
                <c16:uniqueId val="{00000002-A956-4A89-8C59-B691ABCD0998}"/>
              </c:ext>
            </c:extLst>
          </c:dPt>
          <c:dPt>
            <c:idx val="4"/>
            <c:invertIfNegative val="0"/>
            <c:bubble3D val="0"/>
            <c:spPr>
              <a:solidFill>
                <a:srgbClr val="20304A"/>
              </a:solidFill>
              <a:ln>
                <a:noFill/>
              </a:ln>
            </c:spPr>
            <c:extLst>
              <c:ext xmlns:c16="http://schemas.microsoft.com/office/drawing/2014/chart" uri="{C3380CC4-5D6E-409C-BE32-E72D297353CC}">
                <c16:uniqueId val="{00000003-A956-4A89-8C59-B691ABCD0998}"/>
              </c:ext>
            </c:extLst>
          </c:dPt>
          <c:dLbls>
            <c:dLbl>
              <c:idx val="0"/>
              <c:layout>
                <c:manualLayout>
                  <c:x val="0"/>
                  <c:y val="-0.33577981651376149"/>
                </c:manualLayout>
              </c:layout>
              <c:numFmt formatCode="#,##0;&quot;-&quot;#,##0" sourceLinked="0"/>
              <c:spPr>
                <a:noFill/>
                <a:ln>
                  <a:noFill/>
                </a:ln>
              </c:spPr>
              <c:txPr>
                <a:bodyPr wrap="none"/>
                <a:lstStyle/>
                <a:p>
                  <a:pPr>
                    <a:defRPr sz="14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A956-4A89-8C59-B691ABCD0998}"/>
                </c:ext>
              </c:extLst>
            </c:dLbl>
            <c:dLbl>
              <c:idx val="1"/>
              <c:layout>
                <c:manualLayout>
                  <c:x val="0"/>
                  <c:y val="-0.45137614678899085"/>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A956-4A89-8C59-B691ABCD0998}"/>
                </c:ext>
              </c:extLst>
            </c:dLbl>
            <c:dLbl>
              <c:idx val="2"/>
              <c:layout>
                <c:manualLayout>
                  <c:x val="0"/>
                  <c:y val="-0.43853211009174314"/>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A956-4A89-8C59-B691ABCD0998}"/>
                </c:ext>
              </c:extLst>
            </c:dLbl>
            <c:dLbl>
              <c:idx val="3"/>
              <c:layout>
                <c:manualLayout>
                  <c:x val="0"/>
                  <c:y val="-0.37798165137614681"/>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A956-4A89-8C59-B691ABCD0998}"/>
                </c:ext>
              </c:extLst>
            </c:dLbl>
            <c:dLbl>
              <c:idx val="4"/>
              <c:layout>
                <c:manualLayout>
                  <c:x val="0"/>
                  <c:y val="-0.27706422018348625"/>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A956-4A89-8C59-B691ABCD09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32.060815691740245</c:v>
                </c:pt>
                <c:pt idx="1">
                  <c:v>52.017266709086741</c:v>
                </c:pt>
                <c:pt idx="2">
                  <c:v>49.749981953437924</c:v>
                </c:pt>
                <c:pt idx="3">
                  <c:v>39.411709075811785</c:v>
                </c:pt>
                <c:pt idx="4">
                  <c:v>22.31537821645216</c:v>
                </c:pt>
              </c:numCache>
            </c:numRef>
          </c:val>
          <c:extLst>
            <c:ext xmlns:c16="http://schemas.microsoft.com/office/drawing/2014/chart" uri="{C3380CC4-5D6E-409C-BE32-E72D297353CC}">
              <c16:uniqueId val="{00000005-A956-4A89-8C59-B691ABCD0998}"/>
            </c:ext>
          </c:extLst>
        </c:ser>
        <c:dLbls>
          <c:showLegendKey val="0"/>
          <c:showVal val="0"/>
          <c:showCatName val="0"/>
          <c:showSerName val="0"/>
          <c:showPercent val="0"/>
          <c:showBubbleSize val="0"/>
        </c:dLbls>
        <c:gapWidth val="80"/>
        <c:overlap val="100"/>
        <c:axId val="996087208"/>
        <c:axId val="1"/>
      </c:barChart>
      <c:catAx>
        <c:axId val="9960872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2.017266709086741"/>
          <c:min val="0"/>
        </c:scaling>
        <c:delete val="1"/>
        <c:axPos val="l"/>
        <c:numFmt formatCode="General" sourceLinked="1"/>
        <c:majorTickMark val="out"/>
        <c:minorTickMark val="none"/>
        <c:tickLblPos val="nextTo"/>
        <c:crossAx val="996087208"/>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524084778420038E-2"/>
          <c:y val="0.25925925925925924"/>
          <c:w val="0.97495183044315992"/>
          <c:h val="0.65700483091787443"/>
        </c:manualLayout>
      </c:layout>
      <c:barChart>
        <c:barDir val="col"/>
        <c:grouping val="stacked"/>
        <c:varyColors val="0"/>
        <c:ser>
          <c:idx val="0"/>
          <c:order val="0"/>
          <c:spPr>
            <a:solidFill>
              <a:srgbClr val="C00000"/>
            </a:solidFill>
            <a:ln>
              <a:noFill/>
            </a:ln>
          </c:spPr>
          <c:invertIfNegative val="0"/>
          <c:dPt>
            <c:idx val="0"/>
            <c:invertIfNegative val="0"/>
            <c:bubble3D val="0"/>
            <c:spPr>
              <a:solidFill>
                <a:srgbClr val="0070C0"/>
              </a:solidFill>
              <a:ln>
                <a:noFill/>
              </a:ln>
            </c:spPr>
            <c:extLst>
              <c:ext xmlns:c16="http://schemas.microsoft.com/office/drawing/2014/chart" uri="{C3380CC4-5D6E-409C-BE32-E72D297353CC}">
                <c16:uniqueId val="{00000000-DBFC-480B-A247-B9FFA8E47A2F}"/>
              </c:ext>
            </c:extLst>
          </c:dPt>
          <c:dPt>
            <c:idx val="1"/>
            <c:invertIfNegative val="0"/>
            <c:bubble3D val="0"/>
            <c:spPr>
              <a:solidFill>
                <a:srgbClr val="421B4F"/>
              </a:solidFill>
              <a:ln>
                <a:noFill/>
              </a:ln>
            </c:spPr>
            <c:extLst>
              <c:ext xmlns:c16="http://schemas.microsoft.com/office/drawing/2014/chart" uri="{C3380CC4-5D6E-409C-BE32-E72D297353CC}">
                <c16:uniqueId val="{00000001-DBFC-480B-A247-B9FFA8E47A2F}"/>
              </c:ext>
            </c:extLst>
          </c:dPt>
          <c:dPt>
            <c:idx val="2"/>
            <c:invertIfNegative val="0"/>
            <c:bubble3D val="0"/>
            <c:spPr>
              <a:solidFill>
                <a:schemeClr val="tx1"/>
              </a:solidFill>
              <a:ln>
                <a:noFill/>
              </a:ln>
            </c:spPr>
            <c:extLst>
              <c:ext xmlns:c16="http://schemas.microsoft.com/office/drawing/2014/chart" uri="{C3380CC4-5D6E-409C-BE32-E72D297353CC}">
                <c16:uniqueId val="{00000002-DBFC-480B-A247-B9FFA8E47A2F}"/>
              </c:ext>
            </c:extLst>
          </c:dPt>
          <c:dPt>
            <c:idx val="4"/>
            <c:invertIfNegative val="0"/>
            <c:bubble3D val="0"/>
            <c:spPr>
              <a:solidFill>
                <a:srgbClr val="20304A"/>
              </a:solidFill>
              <a:ln>
                <a:noFill/>
              </a:ln>
            </c:spPr>
            <c:extLst>
              <c:ext xmlns:c16="http://schemas.microsoft.com/office/drawing/2014/chart" uri="{C3380CC4-5D6E-409C-BE32-E72D297353CC}">
                <c16:uniqueId val="{00000003-DBFC-480B-A247-B9FFA8E47A2F}"/>
              </c:ext>
            </c:extLst>
          </c:dPt>
          <c:dLbls>
            <c:dLbl>
              <c:idx val="0"/>
              <c:layout>
                <c:manualLayout>
                  <c:x val="0"/>
                  <c:y val="-0.31078904991948469"/>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DBFC-480B-A247-B9FFA8E47A2F}"/>
                </c:ext>
              </c:extLst>
            </c:dLbl>
            <c:dLbl>
              <c:idx val="1"/>
              <c:layout>
                <c:manualLayout>
                  <c:x val="0"/>
                  <c:y val="-0.41062801932367149"/>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DBFC-480B-A247-B9FFA8E47A2F}"/>
                </c:ext>
              </c:extLst>
            </c:dLbl>
            <c:dLbl>
              <c:idx val="2"/>
              <c:layout>
                <c:manualLayout>
                  <c:x val="0"/>
                  <c:y val="-0.32850241545893721"/>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DBFC-480B-A247-B9FFA8E47A2F}"/>
                </c:ext>
              </c:extLst>
            </c:dLbl>
            <c:dLbl>
              <c:idx val="3"/>
              <c:layout>
                <c:manualLayout>
                  <c:x val="0"/>
                  <c:y val="-0.45732689210950078"/>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DBFC-480B-A247-B9FFA8E47A2F}"/>
                </c:ext>
              </c:extLst>
            </c:dLbl>
            <c:dLbl>
              <c:idx val="4"/>
              <c:layout>
                <c:manualLayout>
                  <c:x val="0"/>
                  <c:y val="-0.29468599033816423"/>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DBFC-480B-A247-B9FFA8E47A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24.771999999999998</c:v>
                </c:pt>
                <c:pt idx="1">
                  <c:v>38.296999999999997</c:v>
                </c:pt>
                <c:pt idx="2">
                  <c:v>26.977</c:v>
                </c:pt>
                <c:pt idx="3">
                  <c:v>44.646000000000001</c:v>
                </c:pt>
                <c:pt idx="4">
                  <c:v>22.524000000000001</c:v>
                </c:pt>
              </c:numCache>
            </c:numRef>
          </c:val>
          <c:extLst>
            <c:ext xmlns:c16="http://schemas.microsoft.com/office/drawing/2014/chart" uri="{C3380CC4-5D6E-409C-BE32-E72D297353CC}">
              <c16:uniqueId val="{00000005-DBFC-480B-A247-B9FFA8E47A2F}"/>
            </c:ext>
          </c:extLst>
        </c:ser>
        <c:dLbls>
          <c:showLegendKey val="0"/>
          <c:showVal val="0"/>
          <c:showCatName val="0"/>
          <c:showSerName val="0"/>
          <c:showPercent val="0"/>
          <c:showBubbleSize val="0"/>
        </c:dLbls>
        <c:gapWidth val="80"/>
        <c:overlap val="100"/>
        <c:axId val="1689268472"/>
        <c:axId val="1"/>
      </c:barChart>
      <c:catAx>
        <c:axId val="16892684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4.646000000000001"/>
          <c:min val="0"/>
        </c:scaling>
        <c:delete val="1"/>
        <c:axPos val="l"/>
        <c:numFmt formatCode="General" sourceLinked="1"/>
        <c:majorTickMark val="out"/>
        <c:minorTickMark val="none"/>
        <c:tickLblPos val="nextTo"/>
        <c:crossAx val="1689268472"/>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32567049808429E-2"/>
          <c:y val="9.3167701863354047E-2"/>
          <c:w val="0.96934865900383138"/>
          <c:h val="0.87991718426501042"/>
        </c:manualLayout>
      </c:layout>
      <c:barChart>
        <c:barDir val="col"/>
        <c:grouping val="stacked"/>
        <c:varyColors val="0"/>
        <c:ser>
          <c:idx val="0"/>
          <c:order val="0"/>
          <c:spPr>
            <a:noFill/>
            <a:ln>
              <a:noFill/>
            </a:ln>
          </c:spPr>
          <c:invertIfNegative val="0"/>
          <c:dPt>
            <c:idx val="0"/>
            <c:invertIfNegative val="0"/>
            <c:bubble3D val="0"/>
            <c:spPr>
              <a:solidFill>
                <a:srgbClr val="808080"/>
              </a:solidFill>
              <a:ln w="9525" algn="ctr">
                <a:solidFill>
                  <a:srgbClr val="FFFFFF"/>
                </a:solidFill>
                <a:prstDash val="solid"/>
              </a:ln>
            </c:spPr>
            <c:extLst>
              <c:ext xmlns:c16="http://schemas.microsoft.com/office/drawing/2014/chart" uri="{C3380CC4-5D6E-409C-BE32-E72D297353CC}">
                <c16:uniqueId val="{00000000-5DCF-4631-BFD2-34D297880776}"/>
              </c:ext>
            </c:extLst>
          </c:dPt>
          <c:dPt>
            <c:idx val="3"/>
            <c:invertIfNegative val="0"/>
            <c:bubble3D val="0"/>
            <c:spPr>
              <a:solidFill>
                <a:srgbClr val="0070C0"/>
              </a:solidFill>
              <a:ln w="9525" algn="ctr">
                <a:solidFill>
                  <a:srgbClr val="FFFFFF"/>
                </a:solidFill>
                <a:prstDash val="solid"/>
              </a:ln>
            </c:spPr>
            <c:extLst>
              <c:ext xmlns:c16="http://schemas.microsoft.com/office/drawing/2014/chart" uri="{C3380CC4-5D6E-409C-BE32-E72D297353CC}">
                <c16:uniqueId val="{00000001-5DCF-4631-BFD2-34D297880776}"/>
              </c:ext>
            </c:extLst>
          </c:dPt>
          <c:dLbls>
            <c:dLbl>
              <c:idx val="0"/>
              <c:layout>
                <c:manualLayout>
                  <c:x val="0"/>
                  <c:y val="-0.4860248447204969"/>
                </c:manualLayout>
              </c:layout>
              <c:numFmt formatCode="#,##0.0;&quot;-&quot;#,##0.0" sourceLinked="0"/>
              <c:spPr>
                <a:noFill/>
                <a:ln>
                  <a:noFill/>
                </a:ln>
              </c:spPr>
              <c:txPr>
                <a:bodyPr wrap="none"/>
                <a:lstStyle/>
                <a:p>
                  <a:pPr>
                    <a:defRPr sz="1600" b="1">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5DCF-4631-BFD2-34D29788077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4.7</c:v>
                </c:pt>
                <c:pt idx="1">
                  <c:v>3.6</c:v>
                </c:pt>
                <c:pt idx="2">
                  <c:v>3.0510000000000002</c:v>
                </c:pt>
                <c:pt idx="3">
                  <c:v>3.0510000000000002</c:v>
                </c:pt>
              </c:numCache>
            </c:numRef>
          </c:val>
          <c:extLst>
            <c:ext xmlns:c16="http://schemas.microsoft.com/office/drawing/2014/chart" uri="{C3380CC4-5D6E-409C-BE32-E72D297353CC}">
              <c16:uniqueId val="{00000002-5DCF-4631-BFD2-34D297880776}"/>
            </c:ext>
          </c:extLst>
        </c:ser>
        <c:ser>
          <c:idx val="1"/>
          <c:order val="1"/>
          <c:spPr>
            <a:solidFill>
              <a:srgbClr val="C0C0C0"/>
            </a:solidFill>
            <a:ln w="9525" algn="ctr">
              <a:solidFill>
                <a:srgbClr val="FFFFFF"/>
              </a:solidFill>
              <a:prstDash val="solid"/>
            </a:ln>
          </c:spPr>
          <c:invertIfNegative val="0"/>
          <c:val>
            <c:numRef>
              <c:f>Sheet1!$A$2:$D$2</c:f>
              <c:numCache>
                <c:formatCode>General</c:formatCode>
                <c:ptCount val="4"/>
                <c:pt idx="1">
                  <c:v>1.1000000000000001</c:v>
                </c:pt>
                <c:pt idx="2">
                  <c:v>0.54899999999999993</c:v>
                </c:pt>
              </c:numCache>
            </c:numRef>
          </c:val>
          <c:extLst>
            <c:ext xmlns:c16="http://schemas.microsoft.com/office/drawing/2014/chart" uri="{C3380CC4-5D6E-409C-BE32-E72D297353CC}">
              <c16:uniqueId val="{00000003-5DCF-4631-BFD2-34D297880776}"/>
            </c:ext>
          </c:extLst>
        </c:ser>
        <c:dLbls>
          <c:showLegendKey val="0"/>
          <c:showVal val="0"/>
          <c:showCatName val="0"/>
          <c:showSerName val="0"/>
          <c:showPercent val="0"/>
          <c:showBubbleSize val="0"/>
        </c:dLbls>
        <c:gapWidth val="50"/>
        <c:overlap val="100"/>
        <c:axId val="1689281920"/>
        <c:axId val="1"/>
      </c:barChart>
      <c:catAx>
        <c:axId val="16892819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7"/>
          <c:min val="0"/>
        </c:scaling>
        <c:delete val="1"/>
        <c:axPos val="l"/>
        <c:numFmt formatCode="General" sourceLinked="1"/>
        <c:majorTickMark val="out"/>
        <c:minorTickMark val="none"/>
        <c:tickLblPos val="nextTo"/>
        <c:crossAx val="1689281920"/>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729836714497776E-2"/>
          <c:y val="2.0288724151385096E-2"/>
          <c:w val="0.82929242949035142"/>
          <c:h val="0.95942255169722979"/>
        </c:manualLayout>
      </c:layout>
      <c:barChart>
        <c:barDir val="bar"/>
        <c:grouping val="stacked"/>
        <c:varyColors val="0"/>
        <c:ser>
          <c:idx val="0"/>
          <c:order val="0"/>
          <c:spPr>
            <a:noFill/>
            <a:ln>
              <a:noFill/>
            </a:ln>
          </c:spPr>
          <c:invertIfNegative val="0"/>
          <c:dPt>
            <c:idx val="0"/>
            <c:invertIfNegative val="0"/>
            <c:bubble3D val="0"/>
            <c:spPr>
              <a:pattFill prst="ltUpDiag">
                <a:fgClr>
                  <a:schemeClr val="tx1"/>
                </a:fgClr>
                <a:bgClr>
                  <a:schemeClr val="bg1"/>
                </a:bgClr>
              </a:pattFill>
              <a:ln w="9525" algn="ctr">
                <a:solidFill>
                  <a:srgbClr val="FFFFFF"/>
                </a:solidFill>
                <a:prstDash val="solid"/>
              </a:ln>
            </c:spPr>
            <c:extLst>
              <c:ext xmlns:c16="http://schemas.microsoft.com/office/drawing/2014/chart" uri="{C3380CC4-5D6E-409C-BE32-E72D297353CC}">
                <c16:uniqueId val="{00000000-4B27-4A9B-BFBA-625FE4B28C7A}"/>
              </c:ext>
            </c:extLst>
          </c:dPt>
          <c:dPt>
            <c:idx val="2"/>
            <c:invertIfNegative val="0"/>
            <c:bubble3D val="0"/>
            <c:spPr>
              <a:solidFill>
                <a:srgbClr val="808080"/>
              </a:solidFill>
              <a:ln w="9525" algn="ctr">
                <a:solidFill>
                  <a:srgbClr val="FFFFFF"/>
                </a:solidFill>
                <a:prstDash val="solid"/>
              </a:ln>
            </c:spPr>
            <c:extLst>
              <c:ext xmlns:c16="http://schemas.microsoft.com/office/drawing/2014/chart" uri="{C3380CC4-5D6E-409C-BE32-E72D297353CC}">
                <c16:uniqueId val="{00000001-4B27-4A9B-BFBA-625FE4B28C7A}"/>
              </c:ext>
            </c:extLst>
          </c:dPt>
          <c:dLbls>
            <c:dLbl>
              <c:idx val="0"/>
              <c:layout>
                <c:manualLayout>
                  <c:x val="0.4888668975754577"/>
                  <c:y val="1.5606710885680843E-3"/>
                </c:manualLayout>
              </c:layout>
              <c:numFmt formatCode="#,##0.0;&quot;-&quot;#,##0.0" sourceLinked="0"/>
              <c:spPr>
                <a:noFill/>
                <a:ln>
                  <a:noFill/>
                </a:ln>
              </c:spPr>
              <c:txPr>
                <a:bodyPr wrap="none"/>
                <a:lstStyle/>
                <a:p>
                  <a:pPr>
                    <a:defRPr sz="16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4B27-4A9B-BFBA-625FE4B28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18.100000000000001</c:v>
                </c:pt>
                <c:pt idx="1">
                  <c:v>4.7</c:v>
                </c:pt>
                <c:pt idx="2">
                  <c:v>4.7</c:v>
                </c:pt>
              </c:numCache>
            </c:numRef>
          </c:val>
          <c:extLst>
            <c:ext xmlns:c16="http://schemas.microsoft.com/office/drawing/2014/chart" uri="{C3380CC4-5D6E-409C-BE32-E72D297353CC}">
              <c16:uniqueId val="{00000002-4B27-4A9B-BFBA-625FE4B28C7A}"/>
            </c:ext>
          </c:extLst>
        </c:ser>
        <c:ser>
          <c:idx val="1"/>
          <c:order val="1"/>
          <c:spPr>
            <a:solidFill>
              <a:srgbClr val="C0C0C0"/>
            </a:solidFill>
            <a:ln w="9525" algn="ctr">
              <a:solidFill>
                <a:srgbClr val="FFFFFF"/>
              </a:solidFill>
              <a:prstDash val="solid"/>
            </a:ln>
          </c:spPr>
          <c:invertIfNegative val="0"/>
          <c:val>
            <c:numRef>
              <c:f>Sheet1!$A$2:$C$2</c:f>
              <c:numCache>
                <c:formatCode>General</c:formatCode>
                <c:ptCount val="3"/>
                <c:pt idx="1">
                  <c:v>13.400000000000002</c:v>
                </c:pt>
              </c:numCache>
            </c:numRef>
          </c:val>
          <c:extLst>
            <c:ext xmlns:c16="http://schemas.microsoft.com/office/drawing/2014/chart" uri="{C3380CC4-5D6E-409C-BE32-E72D297353CC}">
              <c16:uniqueId val="{00000003-4B27-4A9B-BFBA-625FE4B28C7A}"/>
            </c:ext>
          </c:extLst>
        </c:ser>
        <c:dLbls>
          <c:showLegendKey val="0"/>
          <c:showVal val="0"/>
          <c:showCatName val="0"/>
          <c:showSerName val="0"/>
          <c:showPercent val="0"/>
          <c:showBubbleSize val="0"/>
        </c:dLbls>
        <c:gapWidth val="80"/>
        <c:overlap val="100"/>
        <c:axId val="816781192"/>
        <c:axId val="1"/>
      </c:barChart>
      <c:catAx>
        <c:axId val="81678119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100000000000001"/>
          <c:min val="0"/>
        </c:scaling>
        <c:delete val="1"/>
        <c:axPos val="b"/>
        <c:numFmt formatCode="General" sourceLinked="1"/>
        <c:majorTickMark val="out"/>
        <c:minorTickMark val="none"/>
        <c:tickLblPos val="nextTo"/>
        <c:crossAx val="816781192"/>
        <c:crosses val="max"/>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400160384923816E-3"/>
          <c:y val="0.11342155009451796"/>
          <c:w val="0.98331996792301524"/>
          <c:h val="0.85381222432262127"/>
        </c:manualLayout>
      </c:layout>
      <c:barChart>
        <c:barDir val="col"/>
        <c:grouping val="stacked"/>
        <c:varyColors val="0"/>
        <c:ser>
          <c:idx val="0"/>
          <c:order val="0"/>
          <c:spPr>
            <a:solidFill>
              <a:srgbClr val="C00000"/>
            </a:solidFill>
            <a:ln w="9525" algn="ctr">
              <a:solidFill>
                <a:srgbClr val="FFFFFF"/>
              </a:solidFill>
              <a:prstDash val="solid"/>
            </a:ln>
          </c:spPr>
          <c:invertIfNegative val="0"/>
          <c:dPt>
            <c:idx val="0"/>
            <c:invertIfNegative val="0"/>
            <c:bubble3D val="0"/>
            <c:spPr>
              <a:solidFill>
                <a:srgbClr val="421B4F"/>
              </a:solidFill>
              <a:ln w="9525" algn="ctr">
                <a:solidFill>
                  <a:srgbClr val="FFFFFF"/>
                </a:solidFill>
                <a:prstDash val="solid"/>
              </a:ln>
            </c:spPr>
            <c:extLst>
              <c:ext xmlns:c16="http://schemas.microsoft.com/office/drawing/2014/chart" uri="{C3380CC4-5D6E-409C-BE32-E72D297353CC}">
                <c16:uniqueId val="{00000000-AD52-4614-BD6D-5A4179500438}"/>
              </c:ext>
            </c:extLst>
          </c:dPt>
          <c:dPt>
            <c:idx val="1"/>
            <c:invertIfNegative val="0"/>
            <c:bubble3D val="0"/>
            <c:spPr>
              <a:solidFill>
                <a:schemeClr val="tx1"/>
              </a:solidFill>
              <a:ln w="9525" algn="ctr">
                <a:solidFill>
                  <a:srgbClr val="FFFFFF"/>
                </a:solidFill>
                <a:prstDash val="solid"/>
              </a:ln>
            </c:spPr>
            <c:extLst>
              <c:ext xmlns:c16="http://schemas.microsoft.com/office/drawing/2014/chart" uri="{C3380CC4-5D6E-409C-BE32-E72D297353CC}">
                <c16:uniqueId val="{00000001-AD52-4614-BD6D-5A4179500438}"/>
              </c:ext>
            </c:extLst>
          </c:dPt>
          <c:dPt>
            <c:idx val="3"/>
            <c:invertIfNegative val="0"/>
            <c:bubble3D val="0"/>
            <c:spPr>
              <a:solidFill>
                <a:srgbClr val="20304A"/>
              </a:solidFill>
              <a:ln w="9525" algn="ctr">
                <a:solidFill>
                  <a:srgbClr val="FFFFFF"/>
                </a:solidFill>
                <a:prstDash val="solid"/>
              </a:ln>
            </c:spPr>
            <c:extLst>
              <c:ext xmlns:c16="http://schemas.microsoft.com/office/drawing/2014/chart" uri="{C3380CC4-5D6E-409C-BE32-E72D297353CC}">
                <c16:uniqueId val="{00000002-AD52-4614-BD6D-5A4179500438}"/>
              </c:ext>
            </c:extLst>
          </c:dPt>
          <c:dLbls>
            <c:dLbl>
              <c:idx val="0"/>
              <c:layout>
                <c:manualLayout>
                  <c:x val="0"/>
                  <c:y val="-0.48330182734719596"/>
                </c:manualLayout>
              </c:layout>
              <c:numFmt formatCode="#,##0.0;&quot;-&quot;#,##0.0" sourceLinked="0"/>
              <c:spPr>
                <a:noFill/>
                <a:ln>
                  <a:noFill/>
                </a:ln>
              </c:spPr>
              <c:txPr>
                <a:bodyPr wrap="none"/>
                <a:lstStyle/>
                <a:p>
                  <a:pPr>
                    <a:defRPr sz="1600" b="1">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AD52-4614-BD6D-5A4179500438}"/>
                </c:ext>
              </c:extLst>
            </c:dLbl>
            <c:dLbl>
              <c:idx val="1"/>
              <c:layout>
                <c:manualLayout>
                  <c:x val="0"/>
                  <c:y val="-0.24763705103969755"/>
                </c:manualLayout>
              </c:layout>
              <c:numFmt formatCode="#,##0.0;&quot;-&quot;#,##0.0" sourceLinked="0"/>
              <c:spPr>
                <a:noFill/>
                <a:ln>
                  <a:noFill/>
                </a:ln>
              </c:spPr>
              <c:txPr>
                <a:bodyPr wrap="none"/>
                <a:lstStyle/>
                <a:p>
                  <a:pPr>
                    <a:defRPr sz="16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AD52-4614-BD6D-5A4179500438}"/>
                </c:ext>
              </c:extLst>
            </c:dLbl>
            <c:dLbl>
              <c:idx val="2"/>
              <c:layout>
                <c:manualLayout>
                  <c:x val="0"/>
                  <c:y val="-0.23692501575299307"/>
                </c:manualLayout>
              </c:layout>
              <c:numFmt formatCode="#,##0.0;&quot;-&quot;#,##0.0" sourceLinked="0"/>
              <c:spPr>
                <a:noFill/>
                <a:ln>
                  <a:noFill/>
                </a:ln>
              </c:spPr>
              <c:txPr>
                <a:bodyPr wrap="none"/>
                <a:lstStyle/>
                <a:p>
                  <a:pPr>
                    <a:defRPr sz="16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AD52-4614-BD6D-5A4179500438}"/>
                </c:ext>
              </c:extLst>
            </c:dLbl>
            <c:dLbl>
              <c:idx val="3"/>
              <c:layout>
                <c:manualLayout>
                  <c:x val="0"/>
                  <c:y val="-0.23566477630749844"/>
                </c:manualLayout>
              </c:layout>
              <c:numFmt formatCode="#,##0.0;&quot;-&quot;#,##0.0" sourceLinked="0"/>
              <c:spPr>
                <a:noFill/>
                <a:ln>
                  <a:noFill/>
                </a:ln>
              </c:spPr>
              <c:txPr>
                <a:bodyPr wrap="none"/>
                <a:lstStyle/>
                <a:p>
                  <a:pPr>
                    <a:defRPr sz="16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AD52-4614-BD6D-5A41795004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4.9000000000000004</c:v>
                </c:pt>
                <c:pt idx="1">
                  <c:v>2.2000000000000002</c:v>
                </c:pt>
                <c:pt idx="2">
                  <c:v>2.0720000000000001</c:v>
                </c:pt>
                <c:pt idx="3">
                  <c:v>2.0619999999999998</c:v>
                </c:pt>
              </c:numCache>
            </c:numRef>
          </c:val>
          <c:extLst>
            <c:ext xmlns:c16="http://schemas.microsoft.com/office/drawing/2014/chart" uri="{C3380CC4-5D6E-409C-BE32-E72D297353CC}">
              <c16:uniqueId val="{00000004-AD52-4614-BD6D-5A4179500438}"/>
            </c:ext>
          </c:extLst>
        </c:ser>
        <c:dLbls>
          <c:showLegendKey val="0"/>
          <c:showVal val="0"/>
          <c:showCatName val="0"/>
          <c:showSerName val="0"/>
          <c:showPercent val="0"/>
          <c:showBubbleSize val="0"/>
        </c:dLbls>
        <c:gapWidth val="150"/>
        <c:overlap val="100"/>
        <c:axId val="1066280032"/>
        <c:axId val="1"/>
      </c:barChart>
      <c:catAx>
        <c:axId val="10662800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9000000000000004"/>
          <c:min val="0"/>
        </c:scaling>
        <c:delete val="1"/>
        <c:axPos val="l"/>
        <c:numFmt formatCode="General" sourceLinked="1"/>
        <c:majorTickMark val="out"/>
        <c:minorTickMark val="none"/>
        <c:tickLblPos val="nextTo"/>
        <c:crossAx val="1066280032"/>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39440203562343E-2"/>
          <c:y val="0.10319685922602356"/>
          <c:w val="0.96692111959287541"/>
          <c:h val="0.8676388109927089"/>
        </c:manualLayout>
      </c:layout>
      <c:barChart>
        <c:barDir val="col"/>
        <c:grouping val="stacked"/>
        <c:varyColors val="0"/>
        <c:ser>
          <c:idx val="0"/>
          <c:order val="0"/>
          <c:spPr>
            <a:noFill/>
            <a:ln>
              <a:noFill/>
            </a:ln>
          </c:spPr>
          <c:invertIfNegative val="0"/>
          <c:dPt>
            <c:idx val="0"/>
            <c:invertIfNegative val="0"/>
            <c:bubble3D val="0"/>
            <c:spPr>
              <a:solidFill>
                <a:srgbClr val="FFFFFF"/>
              </a:solidFill>
              <a:ln>
                <a:noFill/>
              </a:ln>
            </c:spPr>
            <c:extLst>
              <c:ext xmlns:c16="http://schemas.microsoft.com/office/drawing/2014/chart" uri="{C3380CC4-5D6E-409C-BE32-E72D297353CC}">
                <c16:uniqueId val="{00000000-F7C7-4AD0-8BF3-094C86EB0271}"/>
              </c:ext>
            </c:extLst>
          </c:dPt>
          <c:dPt>
            <c:idx val="3"/>
            <c:invertIfNegative val="0"/>
            <c:bubble3D val="0"/>
            <c:spPr>
              <a:pattFill prst="ltUpDiag">
                <a:fgClr>
                  <a:schemeClr val="tx1"/>
                </a:fgClr>
                <a:bgClr>
                  <a:schemeClr val="bg1"/>
                </a:bgClr>
              </a:pattFill>
              <a:ln w="9525" algn="ctr">
                <a:solidFill>
                  <a:srgbClr val="FFFFFF"/>
                </a:solidFill>
                <a:prstDash val="solid"/>
              </a:ln>
            </c:spPr>
            <c:extLst>
              <c:ext xmlns:c16="http://schemas.microsoft.com/office/drawing/2014/chart" uri="{C3380CC4-5D6E-409C-BE32-E72D297353CC}">
                <c16:uniqueId val="{00000001-F7C7-4AD0-8BF3-094C86EB0271}"/>
              </c:ext>
            </c:extLst>
          </c:dPt>
          <c:val>
            <c:numRef>
              <c:f>Sheet1!$A$1:$D$1</c:f>
              <c:numCache>
                <c:formatCode>General</c:formatCode>
                <c:ptCount val="4"/>
                <c:pt idx="0">
                  <c:v>4</c:v>
                </c:pt>
                <c:pt idx="1">
                  <c:v>4</c:v>
                </c:pt>
                <c:pt idx="2">
                  <c:v>4.3</c:v>
                </c:pt>
                <c:pt idx="3">
                  <c:v>4.3999999999999995</c:v>
                </c:pt>
              </c:numCache>
            </c:numRef>
          </c:val>
          <c:extLst>
            <c:ext xmlns:c16="http://schemas.microsoft.com/office/drawing/2014/chart" uri="{C3380CC4-5D6E-409C-BE32-E72D297353CC}">
              <c16:uniqueId val="{00000002-F7C7-4AD0-8BF3-094C86EB0271}"/>
            </c:ext>
          </c:extLst>
        </c:ser>
        <c:ser>
          <c:idx val="1"/>
          <c:order val="1"/>
          <c:spPr>
            <a:solidFill>
              <a:srgbClr val="C00000"/>
            </a:solidFill>
            <a:ln w="9525" algn="ctr">
              <a:solidFill>
                <a:srgbClr val="FFFFFF"/>
              </a:solidFill>
              <a:prstDash val="solid"/>
            </a:ln>
          </c:spPr>
          <c:invertIfNegative val="0"/>
          <c:dPt>
            <c:idx val="1"/>
            <c:invertIfNegative val="0"/>
            <c:bubble3D val="0"/>
            <c:spPr>
              <a:solidFill>
                <a:schemeClr val="accent1"/>
              </a:solidFill>
              <a:ln w="9525" algn="ctr">
                <a:solidFill>
                  <a:srgbClr val="FFFFFF"/>
                </a:solidFill>
                <a:prstDash val="solid"/>
              </a:ln>
            </c:spPr>
            <c:extLst>
              <c:ext xmlns:c16="http://schemas.microsoft.com/office/drawing/2014/chart" uri="{C3380CC4-5D6E-409C-BE32-E72D297353CC}">
                <c16:uniqueId val="{00000003-F7C7-4AD0-8BF3-094C86EB0271}"/>
              </c:ext>
            </c:extLst>
          </c:dPt>
          <c:dLbls>
            <c:dLbl>
              <c:idx val="1"/>
              <c:layout>
                <c:manualLayout>
                  <c:x val="0"/>
                  <c:y val="-8.1884464385866523E-2"/>
                </c:manualLayout>
              </c:layout>
              <c:numFmt formatCode="#,##0.0;&quot;-&quot;#,##0.0" sourceLinked="0"/>
              <c:spPr>
                <a:noFill/>
                <a:ln>
                  <a:noFill/>
                </a:ln>
              </c:spPr>
              <c:txPr>
                <a:bodyPr wrap="none"/>
                <a:lstStyle/>
                <a:p>
                  <a:pPr>
                    <a:defRPr sz="16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F7C7-4AD0-8BF3-094C86EB0271}"/>
                </c:ext>
              </c:extLst>
            </c:dLbl>
            <c:dLbl>
              <c:idx val="2"/>
              <c:layout>
                <c:manualLayout>
                  <c:x val="0"/>
                  <c:y val="-6.2254627033090294E-2"/>
                </c:manualLayout>
              </c:layout>
              <c:numFmt formatCode="#,##0.0;&quot;-&quot;#,##0.0" sourceLinked="0"/>
              <c:spPr>
                <a:noFill/>
                <a:ln>
                  <a:noFill/>
                </a:ln>
              </c:spPr>
              <c:txPr>
                <a:bodyPr wrap="none"/>
                <a:lstStyle/>
                <a:p>
                  <a:pPr>
                    <a:defRPr sz="16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F7C7-4AD0-8BF3-094C86EB027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1">
                  <c:v>0.29999999999999982</c:v>
                </c:pt>
                <c:pt idx="2">
                  <c:v>9.9999999999999645E-2</c:v>
                </c:pt>
              </c:numCache>
            </c:numRef>
          </c:val>
          <c:extLst>
            <c:ext xmlns:c16="http://schemas.microsoft.com/office/drawing/2014/chart" uri="{C3380CC4-5D6E-409C-BE32-E72D297353CC}">
              <c16:uniqueId val="{00000005-F7C7-4AD0-8BF3-094C86EB0271}"/>
            </c:ext>
          </c:extLst>
        </c:ser>
        <c:dLbls>
          <c:showLegendKey val="0"/>
          <c:showVal val="0"/>
          <c:showCatName val="0"/>
          <c:showSerName val="0"/>
          <c:showPercent val="0"/>
          <c:showBubbleSize val="0"/>
        </c:dLbls>
        <c:gapWidth val="100"/>
        <c:overlap val="100"/>
        <c:axId val="979555832"/>
        <c:axId val="1"/>
      </c:barChart>
      <c:catAx>
        <c:axId val="9795558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3999999999999995"/>
          <c:min val="0"/>
        </c:scaling>
        <c:delete val="1"/>
        <c:axPos val="l"/>
        <c:numFmt formatCode="General" sourceLinked="1"/>
        <c:majorTickMark val="out"/>
        <c:minorTickMark val="none"/>
        <c:tickLblPos val="nextTo"/>
        <c:crossAx val="97955583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586288416075647E-2"/>
          <c:y val="2.4299065420560748E-2"/>
          <c:w val="0.95082742316784863"/>
          <c:h val="0.95140186915887859"/>
        </c:manualLayout>
      </c:layout>
      <c:barChart>
        <c:barDir val="col"/>
        <c:grouping val="stacked"/>
        <c:varyColors val="0"/>
        <c:ser>
          <c:idx val="0"/>
          <c:order val="0"/>
          <c:spPr>
            <a:solidFill>
              <a:srgbClr val="808080"/>
            </a:solidFill>
            <a:ln w="9525" algn="ctr">
              <a:solidFill>
                <a:srgbClr val="FFFFFF"/>
              </a:solidFill>
              <a:prstDash val="solid"/>
            </a:ln>
          </c:spPr>
          <c:invertIfNegative val="0"/>
          <c:dPt>
            <c:idx val="0"/>
            <c:invertIfNegative val="0"/>
            <c:bubble3D val="0"/>
            <c:spPr>
              <a:solidFill>
                <a:srgbClr val="C0C0C0"/>
              </a:solidFill>
              <a:ln w="9525" algn="ctr">
                <a:solidFill>
                  <a:srgbClr val="FFFFFF"/>
                </a:solidFill>
                <a:prstDash val="solid"/>
              </a:ln>
            </c:spPr>
            <c:extLst>
              <c:ext xmlns:c16="http://schemas.microsoft.com/office/drawing/2014/chart" uri="{C3380CC4-5D6E-409C-BE32-E72D297353CC}">
                <c16:uniqueId val="{00000000-5BC1-416D-AC01-5F82D96F0611}"/>
              </c:ext>
            </c:extLst>
          </c:dPt>
          <c:dPt>
            <c:idx val="1"/>
            <c:invertIfNegative val="0"/>
            <c:bubble3D val="0"/>
            <c:spPr>
              <a:solidFill>
                <a:srgbClr val="969696"/>
              </a:solidFill>
              <a:ln w="9525" algn="ctr">
                <a:solidFill>
                  <a:srgbClr val="FFFFFF"/>
                </a:solidFill>
                <a:prstDash val="solid"/>
              </a:ln>
            </c:spPr>
            <c:extLst>
              <c:ext xmlns:c16="http://schemas.microsoft.com/office/drawing/2014/chart" uri="{C3380CC4-5D6E-409C-BE32-E72D297353CC}">
                <c16:uniqueId val="{00000001-5BC1-416D-AC01-5F82D96F0611}"/>
              </c:ext>
            </c:extLst>
          </c:dPt>
          <c:val>
            <c:numRef>
              <c:f>Sheet1!$A$1:$C$1</c:f>
              <c:numCache>
                <c:formatCode>General</c:formatCode>
                <c:ptCount val="3"/>
                <c:pt idx="0">
                  <c:v>56</c:v>
                </c:pt>
                <c:pt idx="1">
                  <c:v>38</c:v>
                </c:pt>
                <c:pt idx="2">
                  <c:v>4</c:v>
                </c:pt>
              </c:numCache>
            </c:numRef>
          </c:val>
          <c:extLst>
            <c:ext xmlns:c16="http://schemas.microsoft.com/office/drawing/2014/chart" uri="{C3380CC4-5D6E-409C-BE32-E72D297353CC}">
              <c16:uniqueId val="{00000002-5BC1-416D-AC01-5F82D96F0611}"/>
            </c:ext>
          </c:extLst>
        </c:ser>
        <c:dLbls>
          <c:showLegendKey val="0"/>
          <c:showVal val="0"/>
          <c:showCatName val="0"/>
          <c:showSerName val="0"/>
          <c:showPercent val="0"/>
          <c:showBubbleSize val="0"/>
        </c:dLbls>
        <c:gapWidth val="50"/>
        <c:overlap val="100"/>
        <c:axId val="1351441096"/>
        <c:axId val="1"/>
      </c:barChart>
      <c:catAx>
        <c:axId val="13514410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6"/>
          <c:min val="0"/>
        </c:scaling>
        <c:delete val="1"/>
        <c:axPos val="l"/>
        <c:numFmt formatCode="General" sourceLinked="1"/>
        <c:majorTickMark val="out"/>
        <c:minorTickMark val="none"/>
        <c:tickLblPos val="nextTo"/>
        <c:crossAx val="1351441096"/>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01010101010101E-2"/>
          <c:y val="3.4712950600801068E-2"/>
          <c:w val="0.95797979797979793"/>
          <c:h val="0.93057409879839781"/>
        </c:manualLayout>
      </c:layout>
      <c:barChart>
        <c:barDir val="col"/>
        <c:grouping val="stacked"/>
        <c:varyColors val="0"/>
        <c:ser>
          <c:idx val="0"/>
          <c:order val="0"/>
          <c:spPr>
            <a:noFill/>
            <a:ln>
              <a:noFill/>
            </a:ln>
          </c:spPr>
          <c:invertIfNegative val="0"/>
          <c:dPt>
            <c:idx val="0"/>
            <c:invertIfNegative val="0"/>
            <c:bubble3D val="0"/>
            <c:spPr>
              <a:solidFill>
                <a:schemeClr val="accent3"/>
              </a:solidFill>
              <a:ln w="9525" algn="ctr">
                <a:solidFill>
                  <a:srgbClr val="FFFFFF"/>
                </a:solidFill>
                <a:prstDash val="solid"/>
              </a:ln>
            </c:spPr>
            <c:extLst>
              <c:ext xmlns:c16="http://schemas.microsoft.com/office/drawing/2014/chart" uri="{C3380CC4-5D6E-409C-BE32-E72D297353CC}">
                <c16:uniqueId val="{00000000-031A-4C61-9EA1-06A25F5D6CCF}"/>
              </c:ext>
            </c:extLst>
          </c:dPt>
          <c:dPt>
            <c:idx val="2"/>
            <c:invertIfNegative val="0"/>
            <c:bubble3D val="0"/>
            <c:spPr>
              <a:solidFill>
                <a:srgbClr val="0070C0"/>
              </a:solidFill>
              <a:ln w="9525" algn="ctr">
                <a:solidFill>
                  <a:srgbClr val="FFFFFF"/>
                </a:solidFill>
                <a:prstDash val="solid"/>
              </a:ln>
            </c:spPr>
            <c:extLst>
              <c:ext xmlns:c16="http://schemas.microsoft.com/office/drawing/2014/chart" uri="{C3380CC4-5D6E-409C-BE32-E72D297353CC}">
                <c16:uniqueId val="{00000001-031A-4C61-9EA1-06A25F5D6CCF}"/>
              </c:ext>
            </c:extLst>
          </c:dPt>
          <c:dLbls>
            <c:dLbl>
              <c:idx val="0"/>
              <c:layout>
                <c:manualLayout>
                  <c:x val="0"/>
                  <c:y val="-0.46595460614152201"/>
                </c:manualLayout>
              </c:layout>
              <c:numFmt formatCode="#,##0.0;&quot;-&quot;#,##0.0" sourceLinked="0"/>
              <c:spPr>
                <a:noFill/>
                <a:ln>
                  <a:noFill/>
                </a:ln>
              </c:spPr>
              <c:txPr>
                <a:bodyPr wrap="none"/>
                <a:lstStyle/>
                <a:p>
                  <a:pPr>
                    <a:defRPr sz="16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031A-4C61-9EA1-06A25F5D6CC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2.8</c:v>
                </c:pt>
                <c:pt idx="1">
                  <c:v>2.8</c:v>
                </c:pt>
                <c:pt idx="2">
                  <c:v>3.2231213872832365</c:v>
                </c:pt>
              </c:numCache>
            </c:numRef>
          </c:val>
          <c:extLst>
            <c:ext xmlns:c16="http://schemas.microsoft.com/office/drawing/2014/chart" uri="{C3380CC4-5D6E-409C-BE32-E72D297353CC}">
              <c16:uniqueId val="{00000002-031A-4C61-9EA1-06A25F5D6CCF}"/>
            </c:ext>
          </c:extLst>
        </c:ser>
        <c:ser>
          <c:idx val="1"/>
          <c:order val="1"/>
          <c:spPr>
            <a:solidFill>
              <a:schemeClr val="accent3"/>
            </a:solidFill>
            <a:ln w="9525" algn="ctr">
              <a:solidFill>
                <a:srgbClr val="FFFFFF"/>
              </a:solidFill>
              <a:prstDash val="solid"/>
            </a:ln>
          </c:spPr>
          <c:invertIfNegative val="0"/>
          <c:val>
            <c:numRef>
              <c:f>Sheet1!$A$2:$C$2</c:f>
              <c:numCache>
                <c:formatCode>General</c:formatCode>
                <c:ptCount val="3"/>
                <c:pt idx="1">
                  <c:v>0.42312138728323667</c:v>
                </c:pt>
              </c:numCache>
            </c:numRef>
          </c:val>
          <c:extLst>
            <c:ext xmlns:c16="http://schemas.microsoft.com/office/drawing/2014/chart" uri="{C3380CC4-5D6E-409C-BE32-E72D297353CC}">
              <c16:uniqueId val="{00000003-031A-4C61-9EA1-06A25F5D6CCF}"/>
            </c:ext>
          </c:extLst>
        </c:ser>
        <c:dLbls>
          <c:showLegendKey val="0"/>
          <c:showVal val="0"/>
          <c:showCatName val="0"/>
          <c:showSerName val="0"/>
          <c:showPercent val="0"/>
          <c:showBubbleSize val="0"/>
        </c:dLbls>
        <c:gapWidth val="100"/>
        <c:overlap val="100"/>
        <c:axId val="932969808"/>
        <c:axId val="1"/>
      </c:barChart>
      <c:catAx>
        <c:axId val="9329698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2231213872832365"/>
          <c:min val="0"/>
        </c:scaling>
        <c:delete val="1"/>
        <c:axPos val="l"/>
        <c:numFmt formatCode="General" sourceLinked="1"/>
        <c:majorTickMark val="out"/>
        <c:minorTickMark val="none"/>
        <c:tickLblPos val="nextTo"/>
        <c:crossAx val="93296980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26791478373143"/>
          <c:y val="4.5574057843996499E-2"/>
          <c:w val="0.66946417043253703"/>
          <c:h val="0.90885188431200703"/>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B6F0-44F9-9D26-25CDA6E3B43C}"/>
              </c:ext>
            </c:extLst>
          </c:dPt>
          <c:dPt>
            <c:idx val="1"/>
            <c:bubble3D val="0"/>
            <c:spPr>
              <a:solidFill>
                <a:srgbClr val="969696"/>
              </a:solidFill>
              <a:ln>
                <a:noFill/>
              </a:ln>
            </c:spPr>
            <c:extLst>
              <c:ext xmlns:c16="http://schemas.microsoft.com/office/drawing/2014/chart" uri="{C3380CC4-5D6E-409C-BE32-E72D297353CC}">
                <c16:uniqueId val="{00000001-B6F0-44F9-9D26-25CDA6E3B43C}"/>
              </c:ext>
            </c:extLst>
          </c:dPt>
          <c:dPt>
            <c:idx val="2"/>
            <c:bubble3D val="0"/>
            <c:spPr>
              <a:solidFill>
                <a:srgbClr val="808080"/>
              </a:solidFill>
              <a:ln>
                <a:noFill/>
              </a:ln>
            </c:spPr>
            <c:extLst>
              <c:ext xmlns:c16="http://schemas.microsoft.com/office/drawing/2014/chart" uri="{C3380CC4-5D6E-409C-BE32-E72D297353CC}">
                <c16:uniqueId val="{00000002-B6F0-44F9-9D26-25CDA6E3B43C}"/>
              </c:ext>
            </c:extLst>
          </c:dPt>
          <c:dLbls>
            <c:dLbl>
              <c:idx val="0"/>
              <c:layout>
                <c:manualLayout>
                  <c:x val="5.1646223369916072E-3"/>
                  <c:y val="2.5416301489921123E-2"/>
                </c:manualLayout>
              </c:layout>
              <c:numFmt formatCode="#,##0&quot;%&quot;;&quot;-&quot;#,##0&quot;%&quot;" sourceLinked="0"/>
              <c:spPr>
                <a:noFill/>
                <a:ln>
                  <a:noFill/>
                </a:ln>
              </c:spPr>
              <c:txPr>
                <a:bodyPr wrap="none"/>
                <a:lstStyle/>
                <a:p>
                  <a:pPr>
                    <a:defRPr sz="1400" b="1">
                      <a:solidFill>
                        <a:schemeClr val="tx1"/>
                      </a:solidFill>
                      <a:latin typeface="Calibri"/>
                      <a:ea typeface="+mn-ea"/>
                      <a:cs typeface="Calibri"/>
                      <a:sym typeface="Calibri"/>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B6F0-44F9-9D26-25CDA6E3B4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92.307692307692307</c:v>
                </c:pt>
                <c:pt idx="1">
                  <c:v>4.395604395604396</c:v>
                </c:pt>
                <c:pt idx="2">
                  <c:v>3.296703296703297</c:v>
                </c:pt>
              </c:numCache>
            </c:numRef>
          </c:val>
          <c:extLst>
            <c:ext xmlns:c16="http://schemas.microsoft.com/office/drawing/2014/chart" uri="{C3380CC4-5D6E-409C-BE32-E72D297353CC}">
              <c16:uniqueId val="{00000003-B6F0-44F9-9D26-25CDA6E3B43C}"/>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7536231884058E-2"/>
          <c:y val="2.4152345564328843E-2"/>
          <c:w val="0.97644927536231885"/>
          <c:h val="0.95169530887134235"/>
        </c:manualLayout>
      </c:layout>
      <c:barChart>
        <c:barDir val="col"/>
        <c:grouping val="stacked"/>
        <c:varyColors val="0"/>
        <c:ser>
          <c:idx val="0"/>
          <c:order val="0"/>
          <c:spPr>
            <a:solidFill>
              <a:srgbClr val="C00000"/>
            </a:solidFill>
            <a:ln w="12700" algn="ctr">
              <a:solidFill>
                <a:schemeClr val="bg1"/>
              </a:solidFill>
              <a:prstDash val="solid"/>
            </a:ln>
          </c:spPr>
          <c:invertIfNegative val="0"/>
          <c:dPt>
            <c:idx val="0"/>
            <c:invertIfNegative val="0"/>
            <c:bubble3D val="0"/>
            <c:spPr>
              <a:solidFill>
                <a:srgbClr val="0070C0"/>
              </a:solidFill>
              <a:ln w="12700" algn="ctr">
                <a:solidFill>
                  <a:schemeClr val="bg1"/>
                </a:solidFill>
                <a:prstDash val="solid"/>
              </a:ln>
            </c:spPr>
            <c:extLst>
              <c:ext xmlns:c16="http://schemas.microsoft.com/office/drawing/2014/chart" uri="{C3380CC4-5D6E-409C-BE32-E72D297353CC}">
                <c16:uniqueId val="{00000000-ABA2-4C45-B6CB-98064B0DDDED}"/>
              </c:ext>
            </c:extLst>
          </c:dPt>
          <c:dPt>
            <c:idx val="1"/>
            <c:invertIfNegative val="0"/>
            <c:bubble3D val="0"/>
            <c:spPr>
              <a:solidFill>
                <a:srgbClr val="009A44"/>
              </a:solidFill>
              <a:ln>
                <a:noFill/>
              </a:ln>
            </c:spPr>
            <c:extLst>
              <c:ext xmlns:c16="http://schemas.microsoft.com/office/drawing/2014/chart" uri="{C3380CC4-5D6E-409C-BE32-E72D297353CC}">
                <c16:uniqueId val="{00000001-ABA2-4C45-B6CB-98064B0DDDED}"/>
              </c:ext>
            </c:extLst>
          </c:dPt>
          <c:dLbls>
            <c:dLbl>
              <c:idx val="0"/>
              <c:layout>
                <c:manualLayout>
                  <c:x val="0"/>
                  <c:y val="-1.3934045517882026E-3"/>
                </c:manualLayout>
              </c:layout>
              <c:numFmt formatCode="#,##0;&quot;-&quot;#,##0"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ABA2-4C45-B6CB-98064B0DDD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c:v>
                </c:pt>
                <c:pt idx="1">
                  <c:v>19</c:v>
                </c:pt>
                <c:pt idx="2">
                  <c:v>1</c:v>
                </c:pt>
              </c:numCache>
            </c:numRef>
          </c:val>
          <c:extLst>
            <c:ext xmlns:c16="http://schemas.microsoft.com/office/drawing/2014/chart" uri="{C3380CC4-5D6E-409C-BE32-E72D297353CC}">
              <c16:uniqueId val="{00000002-ABA2-4C45-B6CB-98064B0DDDED}"/>
            </c:ext>
          </c:extLst>
        </c:ser>
        <c:ser>
          <c:idx val="1"/>
          <c:order val="1"/>
          <c:spPr>
            <a:solidFill>
              <a:srgbClr val="C00000"/>
            </a:solidFill>
            <a:ln w="12700" algn="ctr">
              <a:solidFill>
                <a:schemeClr val="bg1"/>
              </a:solidFill>
              <a:prstDash val="solid"/>
            </a:ln>
          </c:spPr>
          <c:invertIfNegative val="0"/>
          <c:dPt>
            <c:idx val="0"/>
            <c:invertIfNegative val="0"/>
            <c:bubble3D val="0"/>
            <c:spPr>
              <a:solidFill>
                <a:srgbClr val="0070C0"/>
              </a:solidFill>
              <a:ln w="12700" algn="ctr">
                <a:solidFill>
                  <a:schemeClr val="bg1"/>
                </a:solidFill>
                <a:prstDash val="solid"/>
              </a:ln>
            </c:spPr>
            <c:extLst>
              <c:ext xmlns:c16="http://schemas.microsoft.com/office/drawing/2014/chart" uri="{C3380CC4-5D6E-409C-BE32-E72D297353CC}">
                <c16:uniqueId val="{00000003-ABA2-4C45-B6CB-98064B0DDDED}"/>
              </c:ext>
            </c:extLst>
          </c:dPt>
          <c:dPt>
            <c:idx val="1"/>
            <c:invertIfNegative val="0"/>
            <c:bubble3D val="0"/>
            <c:spPr>
              <a:solidFill>
                <a:srgbClr val="C0C0C0"/>
              </a:solidFill>
              <a:ln>
                <a:noFill/>
              </a:ln>
            </c:spPr>
            <c:extLst>
              <c:ext xmlns:c16="http://schemas.microsoft.com/office/drawing/2014/chart" uri="{C3380CC4-5D6E-409C-BE32-E72D297353CC}">
                <c16:uniqueId val="{00000004-ABA2-4C45-B6CB-98064B0DDDED}"/>
              </c:ext>
            </c:extLst>
          </c:dPt>
          <c:dLbls>
            <c:dLbl>
              <c:idx val="0"/>
              <c:layout>
                <c:manualLayout>
                  <c:x val="0"/>
                  <c:y val="-1.3934045517882026E-3"/>
                </c:manualLayout>
              </c:layout>
              <c:numFmt formatCode="#,##0;&quot;-&quot;#,##0"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ABA2-4C45-B6CB-98064B0DDD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12</c:v>
                </c:pt>
                <c:pt idx="1">
                  <c:v>0</c:v>
                </c:pt>
                <c:pt idx="2">
                  <c:v>20.883642495784144</c:v>
                </c:pt>
              </c:numCache>
            </c:numRef>
          </c:val>
          <c:extLst>
            <c:ext xmlns:c16="http://schemas.microsoft.com/office/drawing/2014/chart" uri="{C3380CC4-5D6E-409C-BE32-E72D297353CC}">
              <c16:uniqueId val="{00000005-ABA2-4C45-B6CB-98064B0DDDED}"/>
            </c:ext>
          </c:extLst>
        </c:ser>
        <c:ser>
          <c:idx val="2"/>
          <c:order val="2"/>
          <c:spPr>
            <a:solidFill>
              <a:srgbClr val="0070C0"/>
            </a:solidFill>
            <a:ln w="12700" algn="ctr">
              <a:solidFill>
                <a:schemeClr val="bg1"/>
              </a:solidFill>
              <a:prstDash val="solid"/>
            </a:ln>
          </c:spPr>
          <c:invertIfNegative val="0"/>
          <c:dPt>
            <c:idx val="2"/>
            <c:invertIfNegative val="0"/>
            <c:bubble3D val="0"/>
            <c:spPr>
              <a:solidFill>
                <a:srgbClr val="C0C0C0"/>
              </a:solidFill>
              <a:ln>
                <a:noFill/>
              </a:ln>
            </c:spPr>
            <c:extLst>
              <c:ext xmlns:c16="http://schemas.microsoft.com/office/drawing/2014/chart" uri="{C3380CC4-5D6E-409C-BE32-E72D297353CC}">
                <c16:uniqueId val="{00000006-ABA2-4C45-B6CB-98064B0DDDED}"/>
              </c:ext>
            </c:extLst>
          </c:dPt>
          <c:dLbls>
            <c:dLbl>
              <c:idx val="0"/>
              <c:layout>
                <c:manualLayout>
                  <c:x val="0"/>
                  <c:y val="-1.8578727357176034E-3"/>
                </c:manualLayout>
              </c:layout>
              <c:numFmt formatCode="#,##0;&quot;-&quot;#,##0" sourceLinked="0"/>
              <c:spPr>
                <a:noFill/>
                <a:ln>
                  <a:noFill/>
                </a:ln>
              </c:spPr>
              <c:txPr>
                <a:bodyPr wrap="none"/>
                <a:lstStyle/>
                <a:p>
                  <a:pPr>
                    <a:defRPr sz="1400" b="1">
                      <a:solidFill>
                        <a:schemeClr val="bg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ABA2-4C45-B6CB-98064B0DDD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c:v>
                </c:pt>
                <c:pt idx="2">
                  <c:v>0</c:v>
                </c:pt>
              </c:numCache>
            </c:numRef>
          </c:val>
          <c:extLst>
            <c:ext xmlns:c16="http://schemas.microsoft.com/office/drawing/2014/chart" uri="{C3380CC4-5D6E-409C-BE32-E72D297353CC}">
              <c16:uniqueId val="{00000008-ABA2-4C45-B6CB-98064B0DDDED}"/>
            </c:ext>
          </c:extLst>
        </c:ser>
        <c:dLbls>
          <c:showLegendKey val="0"/>
          <c:showVal val="0"/>
          <c:showCatName val="0"/>
          <c:showSerName val="0"/>
          <c:showPercent val="0"/>
          <c:showBubbleSize val="0"/>
        </c:dLbls>
        <c:gapWidth val="100"/>
        <c:overlap val="100"/>
        <c:axId val="1326142120"/>
        <c:axId val="1"/>
      </c:barChart>
      <c:catAx>
        <c:axId val="1326142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1.883642495784144"/>
          <c:min val="0"/>
        </c:scaling>
        <c:delete val="1"/>
        <c:axPos val="l"/>
        <c:numFmt formatCode="General" sourceLinked="1"/>
        <c:majorTickMark val="out"/>
        <c:minorTickMark val="none"/>
        <c:tickLblPos val="nextTo"/>
        <c:crossAx val="132614212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20915548539857E-2"/>
          <c:y val="2.1103896103896104E-2"/>
          <c:w val="0.90923441199684296"/>
          <c:h val="0.95779220779220786"/>
        </c:manualLayout>
      </c:layout>
      <c:barChart>
        <c:barDir val="bar"/>
        <c:grouping val="stacked"/>
        <c:varyColors val="0"/>
        <c:ser>
          <c:idx val="0"/>
          <c:order val="0"/>
          <c:spPr>
            <a:solidFill>
              <a:srgbClr val="C00000"/>
            </a:solidFill>
            <a:ln w="9525" algn="ctr">
              <a:solidFill>
                <a:srgbClr val="FFFFFF"/>
              </a:solidFill>
              <a:prstDash val="solid"/>
            </a:ln>
          </c:spPr>
          <c:invertIfNegative val="0"/>
          <c:dPt>
            <c:idx val="0"/>
            <c:invertIfNegative val="0"/>
            <c:bubble3D val="0"/>
            <c:spPr>
              <a:solidFill>
                <a:srgbClr val="0070C0"/>
              </a:solidFill>
              <a:ln w="9525" algn="ctr">
                <a:solidFill>
                  <a:srgbClr val="FFFFFF"/>
                </a:solidFill>
                <a:prstDash val="solid"/>
              </a:ln>
            </c:spPr>
            <c:extLst>
              <c:ext xmlns:c16="http://schemas.microsoft.com/office/drawing/2014/chart" uri="{C3380CC4-5D6E-409C-BE32-E72D297353CC}">
                <c16:uniqueId val="{00000000-9C2D-4B52-8870-F36256D39F46}"/>
              </c:ext>
            </c:extLst>
          </c:dPt>
          <c:dPt>
            <c:idx val="1"/>
            <c:invertIfNegative val="0"/>
            <c:bubble3D val="0"/>
            <c:spPr>
              <a:solidFill>
                <a:srgbClr val="009A44"/>
              </a:solidFill>
              <a:ln w="9525" algn="ctr">
                <a:solidFill>
                  <a:srgbClr val="FFFFFF"/>
                </a:solidFill>
                <a:prstDash val="solid"/>
              </a:ln>
            </c:spPr>
            <c:extLst>
              <c:ext xmlns:c16="http://schemas.microsoft.com/office/drawing/2014/chart" uri="{C3380CC4-5D6E-409C-BE32-E72D297353CC}">
                <c16:uniqueId val="{00000001-9C2D-4B52-8870-F36256D39F46}"/>
              </c:ext>
            </c:extLst>
          </c:dPt>
          <c:dPt>
            <c:idx val="3"/>
            <c:invertIfNegative val="0"/>
            <c:bubble3D val="0"/>
            <c:spPr>
              <a:pattFill prst="ltUpDiag">
                <a:fgClr>
                  <a:schemeClr val="tx1"/>
                </a:fgClr>
                <a:bgClr>
                  <a:schemeClr val="bg1"/>
                </a:bgClr>
              </a:pattFill>
              <a:ln w="9525" algn="ctr">
                <a:solidFill>
                  <a:srgbClr val="FFFFFF"/>
                </a:solidFill>
                <a:prstDash val="solid"/>
              </a:ln>
            </c:spPr>
            <c:extLst>
              <c:ext xmlns:c16="http://schemas.microsoft.com/office/drawing/2014/chart" uri="{C3380CC4-5D6E-409C-BE32-E72D297353CC}">
                <c16:uniqueId val="{00000002-9C2D-4B52-8870-F36256D39F46}"/>
              </c:ext>
            </c:extLst>
          </c:dPt>
          <c:dLbls>
            <c:dLbl>
              <c:idx val="0"/>
              <c:layout>
                <c:manualLayout>
                  <c:x val="0.4222573007103394"/>
                  <c:y val="1.2175324675324675E-3"/>
                </c:manualLayout>
              </c:layout>
              <c:numFmt formatCode="#,##0;&quot;-&quot;#,##0" sourceLinked="0"/>
              <c:spPr>
                <a:noFill/>
                <a:ln>
                  <a:noFill/>
                </a:ln>
              </c:spPr>
              <c:txPr>
                <a:bodyPr wrap="none"/>
                <a:lstStyle/>
                <a:p>
                  <a:pPr>
                    <a:defRPr sz="14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9C2D-4B52-8870-F36256D39F46}"/>
                </c:ext>
              </c:extLst>
            </c:dLbl>
            <c:dLbl>
              <c:idx val="1"/>
              <c:layout>
                <c:manualLayout>
                  <c:x val="0.49092344119968429"/>
                  <c:y val="1.2175324675324675E-3"/>
                </c:manualLayout>
              </c:layout>
              <c:numFmt formatCode="#,##0;&quot;-&quot;#,##0" sourceLinked="0"/>
              <c:spPr>
                <a:noFill/>
                <a:ln>
                  <a:noFill/>
                </a:ln>
              </c:spPr>
              <c:txPr>
                <a:bodyPr wrap="none"/>
                <a:lstStyle/>
                <a:p>
                  <a:pPr>
                    <a:defRPr sz="14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9C2D-4B52-8870-F36256D39F46}"/>
                </c:ext>
              </c:extLst>
            </c:dLbl>
            <c:dLbl>
              <c:idx val="2"/>
              <c:layout>
                <c:manualLayout>
                  <c:x val="0.47711128650355172"/>
                  <c:y val="1.2175324675324675E-3"/>
                </c:manualLayout>
              </c:layout>
              <c:numFmt formatCode="#,##0;&quot;-&quot;#,##0" sourceLinked="0"/>
              <c:spPr>
                <a:noFill/>
                <a:ln>
                  <a:noFill/>
                </a:ln>
              </c:spPr>
              <c:txPr>
                <a:bodyPr wrap="none"/>
                <a:lstStyle/>
                <a:p>
                  <a:pPr>
                    <a:defRPr sz="14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9C2D-4B52-8870-F36256D39F46}"/>
                </c:ext>
              </c:extLst>
            </c:dLbl>
            <c:dLbl>
              <c:idx val="3"/>
              <c:layout>
                <c:manualLayout>
                  <c:x val="0.47000789265982634"/>
                  <c:y val="1.2175324675324675E-3"/>
                </c:manualLayout>
              </c:layout>
              <c:numFmt formatCode="#,##0;&quot;-&quot;#,##0" sourceLinked="0"/>
              <c:spPr>
                <a:noFill/>
                <a:ln>
                  <a:noFill/>
                </a:ln>
              </c:spPr>
              <c:txPr>
                <a:bodyPr wrap="none"/>
                <a:lstStyle/>
                <a:p>
                  <a:pPr>
                    <a:defRPr sz="1400" b="1">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9C2D-4B52-8870-F36256D39F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56</c:v>
                </c:pt>
                <c:pt idx="1">
                  <c:v>66</c:v>
                </c:pt>
                <c:pt idx="2">
                  <c:v>64</c:v>
                </c:pt>
                <c:pt idx="3">
                  <c:v>63</c:v>
                </c:pt>
              </c:numCache>
            </c:numRef>
          </c:val>
          <c:extLst>
            <c:ext xmlns:c16="http://schemas.microsoft.com/office/drawing/2014/chart" uri="{C3380CC4-5D6E-409C-BE32-E72D297353CC}">
              <c16:uniqueId val="{00000004-9C2D-4B52-8870-F36256D39F46}"/>
            </c:ext>
          </c:extLst>
        </c:ser>
        <c:dLbls>
          <c:showLegendKey val="0"/>
          <c:showVal val="0"/>
          <c:showCatName val="0"/>
          <c:showSerName val="0"/>
          <c:showPercent val="0"/>
          <c:showBubbleSize val="0"/>
        </c:dLbls>
        <c:gapWidth val="80"/>
        <c:overlap val="100"/>
        <c:axId val="996679352"/>
        <c:axId val="1"/>
      </c:barChart>
      <c:catAx>
        <c:axId val="99667935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6"/>
          <c:min val="0"/>
        </c:scaling>
        <c:delete val="1"/>
        <c:axPos val="b"/>
        <c:numFmt formatCode="General" sourceLinked="1"/>
        <c:majorTickMark val="out"/>
        <c:minorTickMark val="none"/>
        <c:tickLblPos val="nextTo"/>
        <c:crossAx val="996679352"/>
        <c:crosses val="max"/>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21256038647338E-2"/>
          <c:y val="1.9395747855277881E-2"/>
          <c:w val="0.69565217391304346"/>
          <c:h val="0.96120850428944427"/>
        </c:manualLayout>
      </c:layout>
      <c:barChart>
        <c:barDir val="bar"/>
        <c:grouping val="stacked"/>
        <c:varyColors val="0"/>
        <c:ser>
          <c:idx val="0"/>
          <c:order val="0"/>
          <c:spPr>
            <a:solidFill>
              <a:srgbClr val="C00000"/>
            </a:solidFill>
            <a:ln w="9525" algn="ctr">
              <a:solidFill>
                <a:srgbClr val="FFFFFF"/>
              </a:solidFill>
              <a:prstDash val="solid"/>
            </a:ln>
          </c:spPr>
          <c:invertIfNegative val="0"/>
          <c:dPt>
            <c:idx val="1"/>
            <c:invertIfNegative val="0"/>
            <c:bubble3D val="0"/>
            <c:spPr>
              <a:solidFill>
                <a:srgbClr val="421B4F"/>
              </a:solidFill>
              <a:ln w="9525" algn="ctr">
                <a:solidFill>
                  <a:srgbClr val="FFFFFF"/>
                </a:solidFill>
                <a:prstDash val="solid"/>
              </a:ln>
            </c:spPr>
            <c:extLst>
              <c:ext xmlns:c16="http://schemas.microsoft.com/office/drawing/2014/chart" uri="{C3380CC4-5D6E-409C-BE32-E72D297353CC}">
                <c16:uniqueId val="{00000000-7BDC-42E1-93F7-031379B3337C}"/>
              </c:ext>
            </c:extLst>
          </c:dPt>
          <c:dPt>
            <c:idx val="2"/>
            <c:invertIfNegative val="0"/>
            <c:bubble3D val="0"/>
            <c:spPr>
              <a:solidFill>
                <a:srgbClr val="20304A"/>
              </a:solidFill>
              <a:ln w="9525" algn="ctr">
                <a:solidFill>
                  <a:srgbClr val="FFFFFF"/>
                </a:solidFill>
                <a:prstDash val="solid"/>
              </a:ln>
            </c:spPr>
            <c:extLst>
              <c:ext xmlns:c16="http://schemas.microsoft.com/office/drawing/2014/chart" uri="{C3380CC4-5D6E-409C-BE32-E72D297353CC}">
                <c16:uniqueId val="{00000001-7BDC-42E1-93F7-031379B3337C}"/>
              </c:ext>
            </c:extLst>
          </c:dPt>
          <c:dPt>
            <c:idx val="3"/>
            <c:invertIfNegative val="0"/>
            <c:bubble3D val="0"/>
            <c:spPr>
              <a:solidFill>
                <a:schemeClr val="tx1"/>
              </a:solidFill>
              <a:ln w="9525" algn="ctr">
                <a:solidFill>
                  <a:srgbClr val="FFFFFF"/>
                </a:solidFill>
                <a:prstDash val="solid"/>
              </a:ln>
            </c:spPr>
            <c:extLst>
              <c:ext xmlns:c16="http://schemas.microsoft.com/office/drawing/2014/chart" uri="{C3380CC4-5D6E-409C-BE32-E72D297353CC}">
                <c16:uniqueId val="{00000002-7BDC-42E1-93F7-031379B3337C}"/>
              </c:ext>
            </c:extLst>
          </c:dPt>
          <c:dPt>
            <c:idx val="4"/>
            <c:invertIfNegative val="0"/>
            <c:bubble3D val="0"/>
            <c:spPr>
              <a:solidFill>
                <a:srgbClr val="0070C0"/>
              </a:solidFill>
              <a:ln w="9525" algn="ctr">
                <a:solidFill>
                  <a:srgbClr val="FFFFFF"/>
                </a:solidFill>
                <a:prstDash val="solid"/>
              </a:ln>
            </c:spPr>
            <c:extLst>
              <c:ext xmlns:c16="http://schemas.microsoft.com/office/drawing/2014/chart" uri="{C3380CC4-5D6E-409C-BE32-E72D297353CC}">
                <c16:uniqueId val="{00000003-7BDC-42E1-93F7-031379B3337C}"/>
              </c:ext>
            </c:extLst>
          </c:dPt>
          <c:dLbls>
            <c:dLbl>
              <c:idx val="0"/>
              <c:layout>
                <c:manualLayout>
                  <c:x val="0.43671497584541064"/>
                  <c:y val="1.1189854531891085E-3"/>
                </c:manualLayout>
              </c:layout>
              <c:numFmt formatCode="#,##0;&quot;-&quot;#,##0" sourceLinked="0"/>
              <c:spPr>
                <a:noFill/>
                <a:ln>
                  <a:noFill/>
                </a:ln>
              </c:spPr>
              <c:txPr>
                <a:bodyPr wrap="none"/>
                <a:lstStyle/>
                <a:p>
                  <a:pPr>
                    <a:defRPr sz="1400" b="1">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7BDC-42E1-93F7-031379B3337C}"/>
                </c:ext>
              </c:extLst>
            </c:dLbl>
            <c:dLbl>
              <c:idx val="1"/>
              <c:layout>
                <c:manualLayout>
                  <c:x val="0.25120772946859904"/>
                  <c:y val="1.1189854531891085E-3"/>
                </c:manualLayout>
              </c:layout>
              <c:numFmt formatCode="#,##0;&quot;-&quot;#,##0" sourceLinked="0"/>
              <c:spPr>
                <a:noFill/>
                <a:ln>
                  <a:noFill/>
                </a:ln>
              </c:spPr>
              <c:txPr>
                <a:bodyPr wrap="none"/>
                <a:lstStyle/>
                <a:p>
                  <a:pPr>
                    <a:defRPr sz="14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7BDC-42E1-93F7-031379B3337C}"/>
                </c:ext>
              </c:extLst>
            </c:dLbl>
            <c:dLbl>
              <c:idx val="2"/>
              <c:layout>
                <c:manualLayout>
                  <c:x val="0.18743961352657004"/>
                  <c:y val="1.1189854531891085E-3"/>
                </c:manualLayout>
              </c:layout>
              <c:numFmt formatCode="#,##0;&quot;-&quot;#,##0" sourceLinked="0"/>
              <c:spPr>
                <a:noFill/>
                <a:ln>
                  <a:noFill/>
                </a:ln>
              </c:spPr>
              <c:txPr>
                <a:bodyPr wrap="none"/>
                <a:lstStyle/>
                <a:p>
                  <a:pPr>
                    <a:defRPr sz="14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7BDC-42E1-93F7-031379B3337C}"/>
                </c:ext>
              </c:extLst>
            </c:dLbl>
            <c:dLbl>
              <c:idx val="3"/>
              <c:layout>
                <c:manualLayout>
                  <c:x val="0.15555555555555556"/>
                  <c:y val="1.1189854531891085E-3"/>
                </c:manualLayout>
              </c:layout>
              <c:numFmt formatCode="#,##0;&quot;-&quot;#,##0" sourceLinked="0"/>
              <c:spPr>
                <a:noFill/>
                <a:ln>
                  <a:noFill/>
                </a:ln>
              </c:spPr>
              <c:txPr>
                <a:bodyPr wrap="none"/>
                <a:lstStyle/>
                <a:p>
                  <a:pPr>
                    <a:defRPr sz="14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7BDC-42E1-93F7-031379B3337C}"/>
                </c:ext>
              </c:extLst>
            </c:dLbl>
            <c:dLbl>
              <c:idx val="4"/>
              <c:layout>
                <c:manualLayout>
                  <c:x val="0.15555555555555556"/>
                  <c:y val="1.1189854531891085E-3"/>
                </c:manualLayout>
              </c:layout>
              <c:numFmt formatCode="#,##0;&quot;-&quot;#,##0" sourceLinked="0"/>
              <c:spPr>
                <a:noFill/>
                <a:ln>
                  <a:noFill/>
                </a:ln>
              </c:spPr>
              <c:txPr>
                <a:bodyPr wrap="none"/>
                <a:lstStyle/>
                <a:p>
                  <a:pPr>
                    <a:defRPr sz="14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7BDC-42E1-93F7-031379B333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11</c:v>
                </c:pt>
                <c:pt idx="1">
                  <c:v>6</c:v>
                </c:pt>
                <c:pt idx="2">
                  <c:v>4</c:v>
                </c:pt>
                <c:pt idx="3">
                  <c:v>3</c:v>
                </c:pt>
                <c:pt idx="4">
                  <c:v>3</c:v>
                </c:pt>
              </c:numCache>
            </c:numRef>
          </c:val>
          <c:extLst>
            <c:ext xmlns:c16="http://schemas.microsoft.com/office/drawing/2014/chart" uri="{C3380CC4-5D6E-409C-BE32-E72D297353CC}">
              <c16:uniqueId val="{00000005-7BDC-42E1-93F7-031379B3337C}"/>
            </c:ext>
          </c:extLst>
        </c:ser>
        <c:dLbls>
          <c:showLegendKey val="0"/>
          <c:showVal val="0"/>
          <c:showCatName val="0"/>
          <c:showSerName val="0"/>
          <c:showPercent val="0"/>
          <c:showBubbleSize val="0"/>
        </c:dLbls>
        <c:gapWidth val="80"/>
        <c:overlap val="100"/>
        <c:axId val="1064969560"/>
        <c:axId val="1"/>
      </c:barChart>
      <c:catAx>
        <c:axId val="1064969560"/>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11"/>
          <c:min val="0"/>
        </c:scaling>
        <c:delete val="1"/>
        <c:axPos val="b"/>
        <c:numFmt formatCode="General" sourceLinked="1"/>
        <c:majorTickMark val="out"/>
        <c:minorTickMark val="none"/>
        <c:tickLblPos val="nextTo"/>
        <c:crossAx val="1064969560"/>
        <c:crosses val="max"/>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65217391304349E-2"/>
          <c:y val="1.9395747855277881E-2"/>
          <c:w val="0.73816425120772944"/>
          <c:h val="0.96120850428944427"/>
        </c:manualLayout>
      </c:layout>
      <c:barChart>
        <c:barDir val="bar"/>
        <c:grouping val="stacked"/>
        <c:varyColors val="0"/>
        <c:ser>
          <c:idx val="0"/>
          <c:order val="0"/>
          <c:spPr>
            <a:solidFill>
              <a:srgbClr val="C00000"/>
            </a:solidFill>
            <a:ln w="9525" algn="ctr">
              <a:solidFill>
                <a:srgbClr val="FFFFFF"/>
              </a:solidFill>
              <a:prstDash val="solid"/>
            </a:ln>
          </c:spPr>
          <c:invertIfNegative val="0"/>
          <c:dPt>
            <c:idx val="0"/>
            <c:invertIfNegative val="0"/>
            <c:bubble3D val="0"/>
            <c:spPr>
              <a:solidFill>
                <a:schemeClr val="tx1"/>
              </a:solidFill>
              <a:ln w="9525" algn="ctr">
                <a:solidFill>
                  <a:srgbClr val="FFFFFF"/>
                </a:solidFill>
                <a:prstDash val="solid"/>
              </a:ln>
            </c:spPr>
            <c:extLst>
              <c:ext xmlns:c16="http://schemas.microsoft.com/office/drawing/2014/chart" uri="{C3380CC4-5D6E-409C-BE32-E72D297353CC}">
                <c16:uniqueId val="{00000000-2F5B-4CE4-9FC1-99DD33B2AE87}"/>
              </c:ext>
            </c:extLst>
          </c:dPt>
          <c:dPt>
            <c:idx val="1"/>
            <c:invertIfNegative val="0"/>
            <c:bubble3D val="0"/>
            <c:spPr>
              <a:solidFill>
                <a:srgbClr val="20304A"/>
              </a:solidFill>
              <a:ln w="9525" algn="ctr">
                <a:solidFill>
                  <a:srgbClr val="FFFFFF"/>
                </a:solidFill>
                <a:prstDash val="solid"/>
              </a:ln>
            </c:spPr>
            <c:extLst>
              <c:ext xmlns:c16="http://schemas.microsoft.com/office/drawing/2014/chart" uri="{C3380CC4-5D6E-409C-BE32-E72D297353CC}">
                <c16:uniqueId val="{00000001-2F5B-4CE4-9FC1-99DD33B2AE87}"/>
              </c:ext>
            </c:extLst>
          </c:dPt>
          <c:dPt>
            <c:idx val="2"/>
            <c:invertIfNegative val="0"/>
            <c:bubble3D val="0"/>
            <c:spPr>
              <a:solidFill>
                <a:srgbClr val="0070C0"/>
              </a:solidFill>
              <a:ln w="9525" algn="ctr">
                <a:solidFill>
                  <a:srgbClr val="FFFFFF"/>
                </a:solidFill>
                <a:prstDash val="solid"/>
              </a:ln>
            </c:spPr>
            <c:extLst>
              <c:ext xmlns:c16="http://schemas.microsoft.com/office/drawing/2014/chart" uri="{C3380CC4-5D6E-409C-BE32-E72D297353CC}">
                <c16:uniqueId val="{00000002-2F5B-4CE4-9FC1-99DD33B2AE87}"/>
              </c:ext>
            </c:extLst>
          </c:dPt>
          <c:dPt>
            <c:idx val="3"/>
            <c:invertIfNegative val="0"/>
            <c:bubble3D val="0"/>
            <c:spPr>
              <a:solidFill>
                <a:srgbClr val="421B4F"/>
              </a:solidFill>
              <a:ln w="9525" algn="ctr">
                <a:solidFill>
                  <a:srgbClr val="FFFFFF"/>
                </a:solidFill>
                <a:prstDash val="solid"/>
              </a:ln>
            </c:spPr>
            <c:extLst>
              <c:ext xmlns:c16="http://schemas.microsoft.com/office/drawing/2014/chart" uri="{C3380CC4-5D6E-409C-BE32-E72D297353CC}">
                <c16:uniqueId val="{00000003-2F5B-4CE4-9FC1-99DD33B2AE87}"/>
              </c:ext>
            </c:extLst>
          </c:dPt>
          <c:dLbls>
            <c:dLbl>
              <c:idx val="0"/>
              <c:layout>
                <c:manualLayout>
                  <c:x val="0.45797101449275363"/>
                  <c:y val="1.1189854531891085E-3"/>
                </c:manualLayout>
              </c:layout>
              <c:numFmt formatCode="#,##0;&quot;-&quot;#,##0" sourceLinked="0"/>
              <c:spPr>
                <a:noFill/>
                <a:ln>
                  <a:noFill/>
                </a:ln>
              </c:spPr>
              <c:txPr>
                <a:bodyPr wrap="none"/>
                <a:lstStyle/>
                <a:p>
                  <a:pPr>
                    <a:defRPr sz="14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2F5B-4CE4-9FC1-99DD33B2AE87}"/>
                </c:ext>
              </c:extLst>
            </c:dLbl>
            <c:dLbl>
              <c:idx val="1"/>
              <c:layout>
                <c:manualLayout>
                  <c:x val="0.38357487922705313"/>
                  <c:y val="1.1189854531891085E-3"/>
                </c:manualLayout>
              </c:layout>
              <c:numFmt formatCode="#,##0;&quot;-&quot;#,##0" sourceLinked="0"/>
              <c:spPr>
                <a:noFill/>
                <a:ln>
                  <a:noFill/>
                </a:ln>
              </c:spPr>
              <c:txPr>
                <a:bodyPr wrap="none"/>
                <a:lstStyle/>
                <a:p>
                  <a:pPr>
                    <a:defRPr sz="14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2F5B-4CE4-9FC1-99DD33B2AE87}"/>
                </c:ext>
              </c:extLst>
            </c:dLbl>
            <c:dLbl>
              <c:idx val="2"/>
              <c:layout>
                <c:manualLayout>
                  <c:x val="0.33429951690821258"/>
                  <c:y val="1.1189854531891085E-3"/>
                </c:manualLayout>
              </c:layout>
              <c:numFmt formatCode="#,##0;&quot;-&quot;#,##0" sourceLinked="0"/>
              <c:spPr>
                <a:noFill/>
                <a:ln>
                  <a:noFill/>
                </a:ln>
              </c:spPr>
              <c:txPr>
                <a:bodyPr wrap="none"/>
                <a:lstStyle/>
                <a:p>
                  <a:pPr>
                    <a:defRPr sz="14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2F5B-4CE4-9FC1-99DD33B2AE87}"/>
                </c:ext>
              </c:extLst>
            </c:dLbl>
            <c:dLbl>
              <c:idx val="3"/>
              <c:layout>
                <c:manualLayout>
                  <c:x val="0.25700483091787441"/>
                  <c:y val="1.1189854531891085E-3"/>
                </c:manualLayout>
              </c:layout>
              <c:numFmt formatCode="#,##0;&quot;-&quot;#,##0" sourceLinked="0"/>
              <c:spPr>
                <a:noFill/>
                <a:ln>
                  <a:noFill/>
                </a:ln>
              </c:spPr>
              <c:txPr>
                <a:bodyPr wrap="none"/>
                <a:lstStyle/>
                <a:p>
                  <a:pPr>
                    <a:defRPr sz="1400" b="1">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2F5B-4CE4-9FC1-99DD33B2AE87}"/>
                </c:ext>
              </c:extLst>
            </c:dLbl>
            <c:dLbl>
              <c:idx val="4"/>
              <c:layout>
                <c:manualLayout>
                  <c:x val="0.20869565217391303"/>
                  <c:y val="1.1189854531891085E-3"/>
                </c:manualLayout>
              </c:layout>
              <c:numFmt formatCode="#,##0;&quot;-&quot;#,##0" sourceLinked="0"/>
              <c:spPr>
                <a:noFill/>
                <a:ln>
                  <a:noFill/>
                </a:ln>
              </c:spPr>
              <c:txPr>
                <a:bodyPr wrap="none"/>
                <a:lstStyle/>
                <a:p>
                  <a:pPr>
                    <a:defRPr sz="1400" b="1">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2F5B-4CE4-9FC1-99DD33B2AE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c:v>
                </c:pt>
                <c:pt idx="1">
                  <c:v>12</c:v>
                </c:pt>
                <c:pt idx="2">
                  <c:v>10</c:v>
                </c:pt>
                <c:pt idx="3">
                  <c:v>8</c:v>
                </c:pt>
                <c:pt idx="4">
                  <c:v>6</c:v>
                </c:pt>
              </c:numCache>
            </c:numRef>
          </c:val>
          <c:extLst>
            <c:ext xmlns:c16="http://schemas.microsoft.com/office/drawing/2014/chart" uri="{C3380CC4-5D6E-409C-BE32-E72D297353CC}">
              <c16:uniqueId val="{00000005-2F5B-4CE4-9FC1-99DD33B2AE87}"/>
            </c:ext>
          </c:extLst>
        </c:ser>
        <c:dLbls>
          <c:showLegendKey val="0"/>
          <c:showVal val="0"/>
          <c:showCatName val="0"/>
          <c:showSerName val="0"/>
          <c:showPercent val="0"/>
          <c:showBubbleSize val="0"/>
        </c:dLbls>
        <c:gapWidth val="80"/>
        <c:overlap val="100"/>
        <c:axId val="994358144"/>
        <c:axId val="1"/>
      </c:barChart>
      <c:catAx>
        <c:axId val="994358144"/>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15"/>
          <c:min val="0"/>
        </c:scaling>
        <c:delete val="1"/>
        <c:axPos val="b"/>
        <c:numFmt formatCode="General" sourceLinked="1"/>
        <c:majorTickMark val="out"/>
        <c:minorTickMark val="none"/>
        <c:tickLblPos val="nextTo"/>
        <c:crossAx val="994358144"/>
        <c:crosses val="max"/>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524084778420038E-2"/>
          <c:y val="0.29061371841155237"/>
          <c:w val="0.97495183044315992"/>
          <c:h val="0.6155234657039711"/>
        </c:manualLayout>
      </c:layout>
      <c:barChart>
        <c:barDir val="col"/>
        <c:grouping val="stacked"/>
        <c:varyColors val="0"/>
        <c:ser>
          <c:idx val="0"/>
          <c:order val="0"/>
          <c:spPr>
            <a:solidFill>
              <a:srgbClr val="C00000"/>
            </a:solidFill>
            <a:ln>
              <a:noFill/>
            </a:ln>
          </c:spPr>
          <c:invertIfNegative val="0"/>
          <c:dPt>
            <c:idx val="0"/>
            <c:invertIfNegative val="0"/>
            <c:bubble3D val="0"/>
            <c:spPr>
              <a:solidFill>
                <a:srgbClr val="0070C0"/>
              </a:solidFill>
              <a:ln>
                <a:noFill/>
              </a:ln>
            </c:spPr>
            <c:extLst>
              <c:ext xmlns:c16="http://schemas.microsoft.com/office/drawing/2014/chart" uri="{C3380CC4-5D6E-409C-BE32-E72D297353CC}">
                <c16:uniqueId val="{00000000-922B-469D-BC64-4C3E63AFB46B}"/>
              </c:ext>
            </c:extLst>
          </c:dPt>
          <c:dPt>
            <c:idx val="1"/>
            <c:invertIfNegative val="0"/>
            <c:bubble3D val="0"/>
            <c:spPr>
              <a:solidFill>
                <a:srgbClr val="421B4F"/>
              </a:solidFill>
              <a:ln>
                <a:noFill/>
              </a:ln>
            </c:spPr>
            <c:extLst>
              <c:ext xmlns:c16="http://schemas.microsoft.com/office/drawing/2014/chart" uri="{C3380CC4-5D6E-409C-BE32-E72D297353CC}">
                <c16:uniqueId val="{00000001-922B-469D-BC64-4C3E63AFB46B}"/>
              </c:ext>
            </c:extLst>
          </c:dPt>
          <c:dPt>
            <c:idx val="2"/>
            <c:invertIfNegative val="0"/>
            <c:bubble3D val="0"/>
            <c:spPr>
              <a:solidFill>
                <a:schemeClr val="tx1"/>
              </a:solidFill>
              <a:ln>
                <a:noFill/>
              </a:ln>
            </c:spPr>
            <c:extLst>
              <c:ext xmlns:c16="http://schemas.microsoft.com/office/drawing/2014/chart" uri="{C3380CC4-5D6E-409C-BE32-E72D297353CC}">
                <c16:uniqueId val="{00000002-922B-469D-BC64-4C3E63AFB46B}"/>
              </c:ext>
            </c:extLst>
          </c:dPt>
          <c:dPt>
            <c:idx val="4"/>
            <c:invertIfNegative val="0"/>
            <c:bubble3D val="0"/>
            <c:spPr>
              <a:solidFill>
                <a:srgbClr val="20304A"/>
              </a:solidFill>
              <a:ln>
                <a:noFill/>
              </a:ln>
            </c:spPr>
            <c:extLst>
              <c:ext xmlns:c16="http://schemas.microsoft.com/office/drawing/2014/chart" uri="{C3380CC4-5D6E-409C-BE32-E72D297353CC}">
                <c16:uniqueId val="{00000003-922B-469D-BC64-4C3E63AFB46B}"/>
              </c:ext>
            </c:extLst>
          </c:dPt>
          <c:dLbls>
            <c:dLbl>
              <c:idx val="0"/>
              <c:layout>
                <c:manualLayout>
                  <c:x val="0"/>
                  <c:y val="-0.26714801444043323"/>
                </c:manualLayout>
              </c:layout>
              <c:numFmt formatCode="#,##0;&quot;-&quot;#,##0" sourceLinked="0"/>
              <c:spPr>
                <a:noFill/>
                <a:ln>
                  <a:noFill/>
                </a:ln>
              </c:spPr>
              <c:txPr>
                <a:bodyPr wrap="none"/>
                <a:lstStyle/>
                <a:p>
                  <a:pPr>
                    <a:defRPr sz="1400">
                      <a:solidFill>
                        <a:schemeClr val="tx1"/>
                      </a:solidFill>
                      <a:latin typeface="Calibri"/>
                      <a:ea typeface="+mn-ea"/>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922B-469D-BC64-4C3E63AFB46B}"/>
                </c:ext>
              </c:extLst>
            </c:dLbl>
            <c:dLbl>
              <c:idx val="1"/>
              <c:layout>
                <c:manualLayout>
                  <c:x val="0"/>
                  <c:y val="-0.45306859205776173"/>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922B-469D-BC64-4C3E63AFB46B}"/>
                </c:ext>
              </c:extLst>
            </c:dLbl>
            <c:dLbl>
              <c:idx val="2"/>
              <c:layout>
                <c:manualLayout>
                  <c:x val="0"/>
                  <c:y val="-0.35379061371841153"/>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922B-469D-BC64-4C3E63AFB46B}"/>
                </c:ext>
              </c:extLst>
            </c:dLbl>
            <c:dLbl>
              <c:idx val="3"/>
              <c:layout>
                <c:manualLayout>
                  <c:x val="0"/>
                  <c:y val="-0.38628158844765342"/>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922B-469D-BC64-4C3E63AFB46B}"/>
                </c:ext>
              </c:extLst>
            </c:dLbl>
            <c:dLbl>
              <c:idx val="4"/>
              <c:layout>
                <c:manualLayout>
                  <c:x val="0"/>
                  <c:y val="-0.22563176895306858"/>
                </c:manualLayout>
              </c:layout>
              <c:numFmt formatCode="#,##0;&quot;-&quot;#,##0" sourceLinked="0"/>
              <c:spPr>
                <a:noFill/>
                <a:ln>
                  <a:noFill/>
                </a:ln>
              </c:spPr>
              <c:txPr>
                <a:bodyPr wrap="none"/>
                <a:lstStyle/>
                <a:p>
                  <a:pPr>
                    <a:defRPr sz="1400">
                      <a:solidFill>
                        <a:schemeClr val="tx1"/>
                      </a:solidFill>
                      <a:latin typeface="Calibri"/>
                      <a:ea typeface="Calibri"/>
                      <a:cs typeface="Calibri"/>
                      <a:sym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922B-469D-BC64-4C3E63AFB4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15</c:v>
                </c:pt>
                <c:pt idx="1">
                  <c:v>38</c:v>
                </c:pt>
                <c:pt idx="2">
                  <c:v>26</c:v>
                </c:pt>
                <c:pt idx="3">
                  <c:v>30</c:v>
                </c:pt>
                <c:pt idx="4">
                  <c:v>10</c:v>
                </c:pt>
              </c:numCache>
            </c:numRef>
          </c:val>
          <c:extLst>
            <c:ext xmlns:c16="http://schemas.microsoft.com/office/drawing/2014/chart" uri="{C3380CC4-5D6E-409C-BE32-E72D297353CC}">
              <c16:uniqueId val="{00000005-922B-469D-BC64-4C3E63AFB46B}"/>
            </c:ext>
          </c:extLst>
        </c:ser>
        <c:dLbls>
          <c:showLegendKey val="0"/>
          <c:showVal val="0"/>
          <c:showCatName val="0"/>
          <c:showSerName val="0"/>
          <c:showPercent val="0"/>
          <c:showBubbleSize val="0"/>
        </c:dLbls>
        <c:gapWidth val="80"/>
        <c:overlap val="100"/>
        <c:axId val="1689287824"/>
        <c:axId val="1"/>
      </c:barChart>
      <c:catAx>
        <c:axId val="16892878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8"/>
          <c:min val="0"/>
        </c:scaling>
        <c:delete val="1"/>
        <c:axPos val="l"/>
        <c:numFmt formatCode="General" sourceLinked="1"/>
        <c:majorTickMark val="out"/>
        <c:minorTickMark val="none"/>
        <c:tickLblPos val="nextTo"/>
        <c:crossAx val="1689287824"/>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40959409594087E-2"/>
          <c:y val="9.5940959409594087E-2"/>
          <c:w val="0.80811808118081174"/>
          <c:h val="0.80811808118081174"/>
        </c:manualLayout>
      </c:layout>
      <c:pieChart>
        <c:varyColors val="0"/>
        <c:ser>
          <c:idx val="0"/>
          <c:order val="0"/>
          <c:dPt>
            <c:idx val="0"/>
            <c:bubble3D val="0"/>
            <c:spPr>
              <a:solidFill>
                <a:srgbClr val="0070C0"/>
              </a:solidFill>
              <a:ln w="3175" algn="ctr">
                <a:solidFill>
                  <a:srgbClr val="0070C0"/>
                </a:solidFill>
                <a:prstDash val="solid"/>
              </a:ln>
            </c:spPr>
            <c:extLst>
              <c:ext xmlns:c16="http://schemas.microsoft.com/office/drawing/2014/chart" uri="{C3380CC4-5D6E-409C-BE32-E72D297353CC}">
                <c16:uniqueId val="{00000000-3295-45BD-8C97-86A7C72DEB55}"/>
              </c:ext>
            </c:extLst>
          </c:dPt>
          <c:dPt>
            <c:idx val="1"/>
            <c:bubble3D val="0"/>
            <c:spPr>
              <a:solidFill>
                <a:srgbClr val="FFFFFF"/>
              </a:solidFill>
              <a:ln w="3175" algn="ctr">
                <a:solidFill>
                  <a:srgbClr val="0070C0"/>
                </a:solidFill>
                <a:prstDash val="solid"/>
              </a:ln>
            </c:spPr>
            <c:extLst>
              <c:ext xmlns:c16="http://schemas.microsoft.com/office/drawing/2014/chart" uri="{C3380CC4-5D6E-409C-BE32-E72D297353CC}">
                <c16:uniqueId val="{00000001-3295-45BD-8C97-86A7C72DEB55}"/>
              </c:ext>
            </c:extLst>
          </c:dPt>
          <c:val>
            <c:numRef>
              <c:f>Sheet1!$A$1:$A$2</c:f>
              <c:numCache>
                <c:formatCode>General</c:formatCode>
                <c:ptCount val="2"/>
                <c:pt idx="0">
                  <c:v>52</c:v>
                </c:pt>
                <c:pt idx="1">
                  <c:v>48</c:v>
                </c:pt>
              </c:numCache>
            </c:numRef>
          </c:val>
          <c:extLst>
            <c:ext xmlns:c16="http://schemas.microsoft.com/office/drawing/2014/chart" uri="{C3380CC4-5D6E-409C-BE32-E72D297353CC}">
              <c16:uniqueId val="{00000002-3295-45BD-8C97-86A7C72DEB55}"/>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12/14/2020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12/14/2020</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73530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134287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55440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171196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t>24</a:t>
            </a:fld>
            <a:endParaRPr lang="en-GB"/>
          </a:p>
        </p:txBody>
      </p:sp>
    </p:spTree>
    <p:extLst>
      <p:ext uri="{BB962C8B-B14F-4D97-AF65-F5344CB8AC3E}">
        <p14:creationId xmlns:p14="http://schemas.microsoft.com/office/powerpoint/2010/main" val="3580530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58EF3-20D8-FC46-BAD0-E1A8EF7E7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106" b="30331"/>
          <a:stretch/>
        </p:blipFill>
        <p:spPr>
          <a:xfrm>
            <a:off x="-1" y="297330"/>
            <a:ext cx="2947481" cy="1166124"/>
          </a:xfrm>
          <a:prstGeom prst="rect">
            <a:avLst/>
          </a:prstGeom>
        </p:spPr>
      </p:pic>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09295223"/>
      </p:ext>
    </p:extLst>
  </p:cSld>
  <p:clrMapOvr>
    <a:masterClrMapping/>
  </p:clrMapOvr>
  <p:transition>
    <p:fade/>
  </p:transition>
  <p:timing>
    <p:tnLst>
      <p:par>
        <p:cTn id="1" dur="indefinite" restart="never" nodeType="tmRoot"/>
      </p:par>
    </p:tnLst>
  </p:timing>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401159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316609816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320932364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66434826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8845475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Click to edit Master text styles</a:t>
            </a:r>
          </a:p>
        </p:txBody>
      </p:sp>
    </p:spTree>
    <p:extLst>
      <p:ext uri="{BB962C8B-B14F-4D97-AF65-F5344CB8AC3E}">
        <p14:creationId xmlns:p14="http://schemas.microsoft.com/office/powerpoint/2010/main" val="339627153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287894044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4951859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50635009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247705881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7" name="Picture 6" descr="A close up of a logo&#10;&#10;Description automatically generated">
            <a:extLst>
              <a:ext uri="{FF2B5EF4-FFF2-40B4-BE49-F238E27FC236}">
                <a16:creationId xmlns:a16="http://schemas.microsoft.com/office/drawing/2014/main" id="{F2D9A161-679C-4947-997E-01730531F13A}"/>
              </a:ext>
            </a:extLst>
          </p:cNvPr>
          <p:cNvPicPr>
            <a:picLocks noChangeAspect="1"/>
          </p:cNvPicPr>
          <p:nvPr userDrawn="1"/>
        </p:nvPicPr>
        <p:blipFill>
          <a:blip r:embed="rId2"/>
          <a:stretch>
            <a:fillRect/>
          </a:stretch>
        </p:blipFill>
        <p:spPr>
          <a:xfrm>
            <a:off x="485930" y="481080"/>
            <a:ext cx="1980650" cy="796452"/>
          </a:xfrm>
          <a:prstGeom prst="rect">
            <a:avLst/>
          </a:prstGeom>
        </p:spPr>
      </p:pic>
    </p:spTree>
    <p:extLst>
      <p:ext uri="{BB962C8B-B14F-4D97-AF65-F5344CB8AC3E}">
        <p14:creationId xmlns:p14="http://schemas.microsoft.com/office/powerpoint/2010/main" val="3154862098"/>
      </p:ext>
    </p:extLst>
  </p:cSld>
  <p:clrMapOvr>
    <a:masterClrMapping/>
  </p:clrMapOvr>
  <p:transition>
    <p:fade/>
  </p:transition>
  <p:timing>
    <p:tnLst>
      <p:par>
        <p:cTn id="1" dur="indefinite" restart="never" nodeType="tmRoot"/>
      </p:par>
    </p:tnLst>
  </p:timing>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endParaRPr lang="en-US" noProof="0" dirty="0"/>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8" name="Rectangle 17">
            <a:extLst>
              <a:ext uri="{FF2B5EF4-FFF2-40B4-BE49-F238E27FC236}">
                <a16:creationId xmlns:a16="http://schemas.microsoft.com/office/drawing/2014/main" id="{59D67354-589A-4134-9BF4-49073EF6916F}"/>
              </a:ext>
            </a:extLst>
          </p:cNvPr>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9" name="Rectangle 18">
            <a:extLst>
              <a:ext uri="{FF2B5EF4-FFF2-40B4-BE49-F238E27FC236}">
                <a16:creationId xmlns:a16="http://schemas.microsoft.com/office/drawing/2014/main" id="{8508A8FC-38F0-4C2F-8341-81E110B7DDFA}"/>
              </a:ext>
            </a:extLst>
          </p:cNvPr>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D65299EA-E622-4E9E-AFE3-61DB41B094B4}"/>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E897B3BB-FEAA-48F4-A091-7980D1AB72E6}"/>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4282803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3325557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61639666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0" name="Rectangle 9">
            <a:extLst>
              <a:ext uri="{FF2B5EF4-FFF2-40B4-BE49-F238E27FC236}">
                <a16:creationId xmlns:a16="http://schemas.microsoft.com/office/drawing/2014/main" id="{FE6CB728-6065-4211-9B5B-36BB7061087A}"/>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1" name="Rectangle 10">
            <a:extLst>
              <a:ext uri="{FF2B5EF4-FFF2-40B4-BE49-F238E27FC236}">
                <a16:creationId xmlns:a16="http://schemas.microsoft.com/office/drawing/2014/main" id="{D5A45E81-7BCD-47BF-8332-21EC55FAE8C3}"/>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Tree>
    <p:extLst>
      <p:ext uri="{BB962C8B-B14F-4D97-AF65-F5344CB8AC3E}">
        <p14:creationId xmlns:p14="http://schemas.microsoft.com/office/powerpoint/2010/main" val="51359243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a:extLst>
              <a:ext uri="{FF2B5EF4-FFF2-40B4-BE49-F238E27FC236}">
                <a16:creationId xmlns:a16="http://schemas.microsoft.com/office/drawing/2014/main" id="{B458C70C-38AA-41B8-857D-2E80BDDEEE7B}"/>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9" name="Rectangle 18">
            <a:extLst>
              <a:ext uri="{FF2B5EF4-FFF2-40B4-BE49-F238E27FC236}">
                <a16:creationId xmlns:a16="http://schemas.microsoft.com/office/drawing/2014/main" id="{6F97A482-F480-4FC9-89FA-30A1D342305A}"/>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0" name="Rectangle 19">
            <a:extLst>
              <a:ext uri="{FF2B5EF4-FFF2-40B4-BE49-F238E27FC236}">
                <a16:creationId xmlns:a16="http://schemas.microsoft.com/office/drawing/2014/main" id="{43BBAB48-2058-4E95-A60B-2E1C9F63F370}"/>
              </a:ext>
            </a:extLst>
          </p:cNvPr>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EC9CCB69-A035-447D-BC34-A5F5BC7D949A}"/>
              </a:ext>
            </a:extLst>
          </p:cNvPr>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Tree>
    <p:extLst>
      <p:ext uri="{BB962C8B-B14F-4D97-AF65-F5344CB8AC3E}">
        <p14:creationId xmlns:p14="http://schemas.microsoft.com/office/powerpoint/2010/main" val="244824997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1" name="Rectangle 10">
            <a:extLst>
              <a:ext uri="{FF2B5EF4-FFF2-40B4-BE49-F238E27FC236}">
                <a16:creationId xmlns:a16="http://schemas.microsoft.com/office/drawing/2014/main" id="{9BDBA2A0-079F-412F-A73A-75B5BF79EE89}"/>
              </a:ext>
            </a:extLst>
          </p:cNvPr>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2" name="Rectangle 11">
            <a:extLst>
              <a:ext uri="{FF2B5EF4-FFF2-40B4-BE49-F238E27FC236}">
                <a16:creationId xmlns:a16="http://schemas.microsoft.com/office/drawing/2014/main" id="{859B26C1-E233-44AD-B9EC-FA94D6DBF298}"/>
              </a:ext>
            </a:extLst>
          </p:cNvPr>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3" name="Rectangle 12">
            <a:extLst>
              <a:ext uri="{FF2B5EF4-FFF2-40B4-BE49-F238E27FC236}">
                <a16:creationId xmlns:a16="http://schemas.microsoft.com/office/drawing/2014/main" id="{7F367FCF-B4F9-4FB7-A8BD-27363E526B49}"/>
              </a:ext>
            </a:extLst>
          </p:cNvPr>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03648979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38538989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2532270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65596417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55819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51647788"/>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a:extLst>
              <a:ext uri="{FF2B5EF4-FFF2-40B4-BE49-F238E27FC236}">
                <a16:creationId xmlns:a16="http://schemas.microsoft.com/office/drawing/2014/main" id="{F5DA332A-5FDA-44BD-83A8-C1B461175217}"/>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AEF67F89-55D5-4B02-B284-7F2FE86B67EB}"/>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24481A36-3B74-4C1E-8A6A-DD33D090818C}"/>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287324"/>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a:extLst>
              <a:ext uri="{FF2B5EF4-FFF2-40B4-BE49-F238E27FC236}">
                <a16:creationId xmlns:a16="http://schemas.microsoft.com/office/drawing/2014/main" id="{452A60FA-C95E-401E-9AF3-D27C8C88BCCB}"/>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CA24B28E-5B13-4779-8D72-C52A20B99FE7}"/>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6C32543E-E807-47A4-A234-D5C7012187B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237144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a:extLst>
              <a:ext uri="{FF2B5EF4-FFF2-40B4-BE49-F238E27FC236}">
                <a16:creationId xmlns:a16="http://schemas.microsoft.com/office/drawing/2014/main" id="{E8E60749-A3E0-4E09-BF50-6D6B361BEF91}"/>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2AD12011-8F73-49BB-8C12-BDC820477529}"/>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8194F347-CBED-4284-9EC5-49E7D0DE163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97899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36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8" name="Text Placeholder 18"/>
          <p:cNvSpPr>
            <a:spLocks noGrp="1"/>
          </p:cNvSpPr>
          <p:nvPr>
            <p:ph idx="1"/>
          </p:nvPr>
        </p:nvSpPr>
        <p:spPr>
          <a:xfrm>
            <a:off x="502920" y="1665818"/>
            <a:ext cx="1125220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4581"/>
            <a:ext cx="11252200" cy="3928209"/>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2920" y="1659816"/>
            <a:ext cx="1125220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1999"/>
            <a:ext cx="3600000" cy="3930791"/>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292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292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9075969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292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502920" y="2125013"/>
            <a:ext cx="5482517" cy="3857777"/>
          </a:xfrm>
        </p:spPr>
        <p:txBody>
          <a:bodyPr>
            <a:noAutofit/>
          </a:bodyPr>
          <a:lstStyle/>
          <a:p>
            <a:r>
              <a:rPr lang="en-US" noProof="0"/>
              <a:t>Click icon to add chart</a:t>
            </a:r>
            <a:endParaRPr lang="en-US" noProof="0" dirty="0"/>
          </a:p>
        </p:txBody>
      </p:sp>
      <p:sp>
        <p:nvSpPr>
          <p:cNvPr id="12" name="Text Placeholder 5"/>
          <p:cNvSpPr>
            <a:spLocks noGrp="1"/>
          </p:cNvSpPr>
          <p:nvPr>
            <p:ph type="body" sz="quarter" idx="25"/>
          </p:nvPr>
        </p:nvSpPr>
        <p:spPr>
          <a:xfrm>
            <a:off x="502920" y="1665288"/>
            <a:ext cx="5534662"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292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2920" y="1700213"/>
            <a:ext cx="266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2920" y="3076573"/>
            <a:ext cx="2640000" cy="322262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atin typeface="+mj-lt"/>
              </a:defRPr>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atin typeface="+mj-lt"/>
              </a:defRPr>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2920" y="1700213"/>
            <a:ext cx="3627438" cy="2052830"/>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502920" y="3832225"/>
            <a:ext cx="3627438"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502920" y="1857892"/>
            <a:ext cx="5544000" cy="1695451"/>
          </a:xfrm>
        </p:spPr>
        <p:txBody>
          <a:bodyPr/>
          <a:lstStyle>
            <a:lvl1pPr>
              <a:spcAft>
                <a:spcPts val="1333"/>
              </a:spcAft>
              <a:defRPr b="1">
                <a:solidFill>
                  <a:schemeClr val="accent1"/>
                </a:solidFill>
                <a:latin typeface="+mj-lt"/>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normAutofit/>
          </a:bodyPr>
          <a:lstStyle>
            <a:lvl1pPr>
              <a:spcBef>
                <a:spcPts val="0"/>
              </a:spcBef>
              <a:spcAft>
                <a:spcPts val="554"/>
              </a:spcAft>
              <a:defRPr sz="1300"/>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65637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err="1">
                <a:solidFill>
                  <a:schemeClr val="tx1"/>
                </a:solidFill>
                <a:latin typeface="Calibri" panose="020F0502020204030204" pitchFamily="34" charset="0"/>
                <a:cs typeface="Calibri" panose="020F0502020204030204" pitchFamily="34" charset="0"/>
              </a:rPr>
              <a:t>Gli</a:t>
            </a:r>
            <a:r>
              <a:rPr lang="en-US" sz="900" noProof="0" dirty="0">
                <a:solidFill>
                  <a:schemeClr val="tx1"/>
                </a:solidFill>
                <a:latin typeface="Calibri" panose="020F0502020204030204" pitchFamily="34" charset="0"/>
                <a:cs typeface="Calibri" panose="020F0502020204030204" pitchFamily="34" charset="0"/>
              </a:rPr>
              <a:t> </a:t>
            </a:r>
            <a:r>
              <a:rPr lang="en-US" sz="900" noProof="0" dirty="0" err="1">
                <a:solidFill>
                  <a:schemeClr val="tx1"/>
                </a:solidFill>
                <a:latin typeface="Calibri" panose="020F0502020204030204" pitchFamily="34" charset="0"/>
                <a:cs typeface="Calibri" panose="020F0502020204030204" pitchFamily="34" charset="0"/>
              </a:rPr>
              <a:t>Stadi</a:t>
            </a:r>
            <a:r>
              <a:rPr lang="en-US" sz="900" noProof="0" dirty="0">
                <a:solidFill>
                  <a:schemeClr val="tx1"/>
                </a:solidFill>
                <a:latin typeface="Calibri" panose="020F0502020204030204" pitchFamily="34" charset="0"/>
                <a:cs typeface="Calibri" panose="020F0502020204030204" pitchFamily="34" charset="0"/>
              </a:rPr>
              <a:t> </a:t>
            </a:r>
            <a:r>
              <a:rPr lang="en-US" sz="900" noProof="0" dirty="0" err="1">
                <a:solidFill>
                  <a:schemeClr val="tx1"/>
                </a:solidFill>
                <a:latin typeface="Calibri" panose="020F0502020204030204" pitchFamily="34" charset="0"/>
                <a:cs typeface="Calibri" panose="020F0502020204030204" pitchFamily="34" charset="0"/>
              </a:rPr>
              <a:t>italiani</a:t>
            </a:r>
            <a:r>
              <a:rPr lang="en-US" sz="900" noProof="0" dirty="0">
                <a:solidFill>
                  <a:schemeClr val="tx1"/>
                </a:solidFill>
                <a:latin typeface="Calibri" panose="020F0502020204030204" pitchFamily="34" charset="0"/>
                <a:cs typeface="Calibri" panose="020F0502020204030204" pitchFamily="34" charset="0"/>
              </a:rPr>
              <a:t> </a:t>
            </a:r>
            <a:r>
              <a:rPr lang="en-US" sz="900" noProof="0" dirty="0" err="1">
                <a:solidFill>
                  <a:schemeClr val="tx1"/>
                </a:solidFill>
                <a:latin typeface="Calibri" panose="020F0502020204030204" pitchFamily="34" charset="0"/>
                <a:cs typeface="Calibri" panose="020F0502020204030204" pitchFamily="34" charset="0"/>
              </a:rPr>
              <a:t>nel</a:t>
            </a:r>
            <a:r>
              <a:rPr lang="en-US" sz="900" noProof="0" dirty="0">
                <a:solidFill>
                  <a:schemeClr val="tx1"/>
                </a:solidFill>
                <a:latin typeface="Calibri" panose="020F0502020204030204" pitchFamily="34" charset="0"/>
                <a:cs typeface="Calibri" panose="020F0502020204030204" pitchFamily="34" charset="0"/>
              </a:rPr>
              <a:t> panorama </a:t>
            </a:r>
            <a:r>
              <a:rPr lang="en-US" sz="900" noProof="0" dirty="0" err="1">
                <a:solidFill>
                  <a:schemeClr val="tx1"/>
                </a:solidFill>
                <a:latin typeface="Calibri" panose="020F0502020204030204" pitchFamily="34" charset="0"/>
                <a:cs typeface="Calibri" panose="020F0502020204030204" pitchFamily="34" charset="0"/>
              </a:rPr>
              <a:t>europeo</a:t>
            </a:r>
            <a:endParaRPr lang="en-US" sz="9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8126015"/>
      </p:ext>
    </p:extLst>
  </p:cSld>
  <p:clrMapOvr>
    <a:masterClrMapping/>
  </p:clrMapOvr>
  <p:transition>
    <p:fade/>
  </p:transition>
  <p:timing>
    <p:tnLst>
      <p:par>
        <p:cTn id="1" dur="indefinite" restart="never" nodeType="tmRoot"/>
      </p:par>
    </p:tnLst>
  </p:timing>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920"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50292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502920"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50292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50292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2920" y="1665817"/>
            <a:ext cx="553773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End slide">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solidFill>
                  <a:schemeClr val="bg1"/>
                </a:solidFill>
              </a:defRPr>
            </a:lvl1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8DF70653-6EC4-EA4C-B24F-1519476E7EF7}"/>
              </a:ext>
            </a:extLst>
          </p:cNvPr>
          <p:cNvPicPr>
            <a:picLocks noChangeAspect="1"/>
          </p:cNvPicPr>
          <p:nvPr userDrawn="1"/>
        </p:nvPicPr>
        <p:blipFill>
          <a:blip r:embed="rId2"/>
          <a:stretch>
            <a:fillRect/>
          </a:stretch>
        </p:blipFill>
        <p:spPr>
          <a:xfrm>
            <a:off x="485930" y="481080"/>
            <a:ext cx="1980650" cy="796452"/>
          </a:xfrm>
          <a:prstGeom prst="rect">
            <a:avLst/>
          </a:prstGeom>
        </p:spPr>
      </p:pic>
    </p:spTree>
    <p:extLst>
      <p:ext uri="{BB962C8B-B14F-4D97-AF65-F5344CB8AC3E}">
        <p14:creationId xmlns:p14="http://schemas.microsoft.com/office/powerpoint/2010/main" val="1194719728"/>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9BD32-B023-8F4E-B69B-B11EC1B3D2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106" b="30331"/>
          <a:stretch/>
        </p:blipFill>
        <p:spPr>
          <a:xfrm>
            <a:off x="-1" y="297330"/>
            <a:ext cx="2947481" cy="1166124"/>
          </a:xfrm>
          <a:prstGeom prst="rect">
            <a:avLst/>
          </a:prstGeom>
        </p:spPr>
      </p:pic>
    </p:spTree>
    <p:extLst>
      <p:ext uri="{BB962C8B-B14F-4D97-AF65-F5344CB8AC3E}">
        <p14:creationId xmlns:p14="http://schemas.microsoft.com/office/powerpoint/2010/main" val="119164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042797530"/>
      </p:ext>
    </p:extLst>
  </p:cSld>
  <p:clrMapOvr>
    <a:masterClrMapping/>
  </p:clrMapOvr>
  <p:transition>
    <p:fade/>
  </p:transition>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75842785"/>
      </p:ext>
    </p:extLst>
  </p:cSld>
  <p:clrMapOvr>
    <a:masterClrMapping/>
  </p:clrMapOvr>
  <p:transition>
    <p:fade/>
  </p:transition>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endParaRPr lang="en-US"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71452732"/>
      </p:ext>
    </p:extLst>
  </p:cSld>
  <p:clrMapOvr>
    <a:masterClrMapping/>
  </p:clrMapOvr>
  <p:transition>
    <p:fade/>
  </p:transition>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2488357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0"/>
            </p:custDataLst>
            <p:extLst>
              <p:ext uri="{D42A27DB-BD31-4B8C-83A1-F6EECF244321}">
                <p14:modId xmlns:p14="http://schemas.microsoft.com/office/powerpoint/2010/main" val="182124357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54" name="think-cell Slide" r:id="rId62" imgW="270" imgH="270" progId="TCLayout.ActiveDocument.1">
                  <p:embed/>
                </p:oleObj>
              </mc:Choice>
              <mc:Fallback>
                <p:oleObj name="think-cell Slide" r:id="rId62" imgW="270" imgH="270" progId="TCLayout.ActiveDocument.1">
                  <p:embed/>
                  <p:pic>
                    <p:nvPicPr>
                      <p:cNvPr id="4" name="Object 3" hidden="1"/>
                      <p:cNvPicPr/>
                      <p:nvPr/>
                    </p:nvPicPr>
                    <p:blipFill>
                      <a:blip r:embed="rId63"/>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61"/>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1">
              <a:lnSpc>
                <a:spcPct val="106000"/>
              </a:lnSpc>
              <a:buFont typeface="Wingdings 2" pitchFamily="18" charset="2"/>
              <a:buNone/>
            </a:pPr>
            <a:endParaRPr lang="en-US" sz="2100" b="0" i="0" baseline="0" dirty="0" smtClean="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5" name="TextBox 14"/>
          <p:cNvSpPr txBox="1"/>
          <p:nvPr/>
        </p:nvSpPr>
        <p:spPr>
          <a:xfrm>
            <a:off x="65637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err="1">
                <a:solidFill>
                  <a:schemeClr val="tx1"/>
                </a:solidFill>
                <a:latin typeface="Calibri" panose="020F0502020204030204" pitchFamily="34" charset="0"/>
                <a:cs typeface="Calibri" panose="020F0502020204030204" pitchFamily="34" charset="0"/>
              </a:rPr>
              <a:t>Gli</a:t>
            </a:r>
            <a:r>
              <a:rPr lang="en-US" sz="900" noProof="0" dirty="0">
                <a:solidFill>
                  <a:schemeClr val="tx1"/>
                </a:solidFill>
                <a:latin typeface="Calibri" panose="020F0502020204030204" pitchFamily="34" charset="0"/>
                <a:cs typeface="Calibri" panose="020F0502020204030204" pitchFamily="34" charset="0"/>
              </a:rPr>
              <a:t> </a:t>
            </a:r>
            <a:r>
              <a:rPr lang="en-US" sz="900" noProof="0" dirty="0" err="1">
                <a:solidFill>
                  <a:schemeClr val="tx1"/>
                </a:solidFill>
                <a:latin typeface="Calibri" panose="020F0502020204030204" pitchFamily="34" charset="0"/>
                <a:cs typeface="Calibri" panose="020F0502020204030204" pitchFamily="34" charset="0"/>
              </a:rPr>
              <a:t>Stadi</a:t>
            </a:r>
            <a:r>
              <a:rPr lang="en-US" sz="900" noProof="0" dirty="0">
                <a:solidFill>
                  <a:schemeClr val="tx1"/>
                </a:solidFill>
                <a:latin typeface="Calibri" panose="020F0502020204030204" pitchFamily="34" charset="0"/>
                <a:cs typeface="Calibri" panose="020F0502020204030204" pitchFamily="34" charset="0"/>
              </a:rPr>
              <a:t> </a:t>
            </a:r>
            <a:r>
              <a:rPr lang="en-US" sz="900" noProof="0" dirty="0" err="1">
                <a:solidFill>
                  <a:schemeClr val="tx1"/>
                </a:solidFill>
                <a:latin typeface="Calibri" panose="020F0502020204030204" pitchFamily="34" charset="0"/>
                <a:cs typeface="Calibri" panose="020F0502020204030204" pitchFamily="34" charset="0"/>
              </a:rPr>
              <a:t>italiani</a:t>
            </a:r>
            <a:r>
              <a:rPr lang="en-US" sz="900" noProof="0" dirty="0">
                <a:solidFill>
                  <a:schemeClr val="tx1"/>
                </a:solidFill>
                <a:latin typeface="Calibri" panose="020F0502020204030204" pitchFamily="34" charset="0"/>
                <a:cs typeface="Calibri" panose="020F0502020204030204" pitchFamily="34" charset="0"/>
              </a:rPr>
              <a:t> </a:t>
            </a:r>
            <a:r>
              <a:rPr lang="en-US" sz="900" noProof="0" dirty="0" err="1">
                <a:solidFill>
                  <a:schemeClr val="tx1"/>
                </a:solidFill>
                <a:latin typeface="Calibri" panose="020F0502020204030204" pitchFamily="34" charset="0"/>
                <a:cs typeface="Calibri" panose="020F0502020204030204" pitchFamily="34" charset="0"/>
              </a:rPr>
              <a:t>nel</a:t>
            </a:r>
            <a:r>
              <a:rPr lang="en-US" sz="900" noProof="0" dirty="0">
                <a:solidFill>
                  <a:schemeClr val="tx1"/>
                </a:solidFill>
                <a:latin typeface="Calibri" panose="020F0502020204030204" pitchFamily="34" charset="0"/>
                <a:cs typeface="Calibri" panose="020F0502020204030204" pitchFamily="34" charset="0"/>
              </a:rPr>
              <a:t> panorama </a:t>
            </a:r>
            <a:r>
              <a:rPr lang="en-US" sz="900" noProof="0" dirty="0" err="1">
                <a:solidFill>
                  <a:schemeClr val="tx1"/>
                </a:solidFill>
                <a:latin typeface="Calibri" panose="020F0502020204030204" pitchFamily="34" charset="0"/>
                <a:cs typeface="Calibri" panose="020F0502020204030204" pitchFamily="34" charset="0"/>
              </a:rPr>
              <a:t>europeo</a:t>
            </a:r>
            <a:endParaRPr lang="en-US" sz="900" noProof="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dirty="0"/>
              <a:t>Click to edit Master title style</a:t>
            </a:r>
          </a:p>
        </p:txBody>
      </p:sp>
      <p:sp>
        <p:nvSpPr>
          <p:cNvPr id="18" name="TextBox 17"/>
          <p:cNvSpPr txBox="1"/>
          <p:nvPr/>
        </p:nvSpPr>
        <p:spPr>
          <a:xfrm>
            <a:off x="501649" y="6477001"/>
            <a:ext cx="5355168" cy="138499"/>
          </a:xfrm>
          <a:prstGeom prst="rect">
            <a:avLst/>
          </a:prstGeom>
          <a:noFill/>
        </p:spPr>
        <p:txBody>
          <a:bodyPr wrap="square" lIns="0" tIns="0" rIns="0" bIns="0" rtlCol="0">
            <a:spAutoFit/>
          </a:bodyPr>
          <a:lstStyle/>
          <a:p>
            <a:pPr eaLnBrk="1" fontAlgn="auto" hangingPunct="1">
              <a:spcBef>
                <a:spcPts val="600"/>
              </a:spcBef>
              <a:spcAft>
                <a:spcPts val="0"/>
              </a:spcAft>
              <a:buSzPct val="100000"/>
              <a:buFont typeface="Arial"/>
              <a:buNone/>
              <a:defRPr/>
            </a:pPr>
            <a:r>
              <a:rPr lang="en-GB" sz="900" dirty="0">
                <a:latin typeface="Calibri" panose="020F0502020204030204" pitchFamily="34" charset="0"/>
                <a:cs typeface="Calibri" panose="020F0502020204030204" pitchFamily="34" charset="0"/>
              </a:rPr>
              <a:t>© 2020 </a:t>
            </a:r>
            <a:r>
              <a:rPr lang="en-GB" sz="900" kern="1200" dirty="0" smtClean="0">
                <a:solidFill>
                  <a:schemeClr val="tx1"/>
                </a:solidFill>
                <a:latin typeface="Calibri" panose="020F0502020204030204" pitchFamily="34" charset="0"/>
                <a:ea typeface="+mn-ea"/>
                <a:cs typeface="Calibri" panose="020F0502020204030204" pitchFamily="34" charset="0"/>
              </a:rPr>
              <a:t>Monitor </a:t>
            </a:r>
            <a:r>
              <a:rPr lang="en-GB" sz="900" kern="1200" dirty="0">
                <a:solidFill>
                  <a:schemeClr val="tx1"/>
                </a:solidFill>
                <a:latin typeface="Calibri" panose="020F0502020204030204" pitchFamily="34" charset="0"/>
                <a:ea typeface="+mn-ea"/>
                <a:cs typeface="Calibri" panose="020F0502020204030204" pitchFamily="34" charset="0"/>
              </a:rPr>
              <a:t>Deloitte </a:t>
            </a:r>
            <a:r>
              <a:rPr lang="en-GB" sz="900" kern="1200" dirty="0" smtClean="0">
                <a:solidFill>
                  <a:schemeClr val="tx1"/>
                </a:solidFill>
                <a:latin typeface="Calibri" panose="020F0502020204030204" pitchFamily="34" charset="0"/>
                <a:ea typeface="+mn-ea"/>
                <a:cs typeface="Calibri" panose="020F0502020204030204" pitchFamily="34" charset="0"/>
              </a:rPr>
              <a:t>|</a:t>
            </a:r>
            <a:r>
              <a:rPr lang="en-GB" sz="900" kern="1200" baseline="0" dirty="0" smtClean="0">
                <a:solidFill>
                  <a:schemeClr val="tx1"/>
                </a:solidFill>
                <a:latin typeface="Calibri" panose="020F0502020204030204" pitchFamily="34" charset="0"/>
                <a:ea typeface="+mn-ea"/>
                <a:cs typeface="Calibri" panose="020F0502020204030204" pitchFamily="34" charset="0"/>
              </a:rPr>
              <a:t> </a:t>
            </a:r>
            <a:r>
              <a:rPr lang="en-GB" sz="900" kern="1200" dirty="0" smtClean="0">
                <a:solidFill>
                  <a:schemeClr val="tx1"/>
                </a:solidFill>
                <a:latin typeface="Calibri" panose="020F0502020204030204" pitchFamily="34" charset="0"/>
                <a:ea typeface="+mn-ea"/>
                <a:cs typeface="Calibri" panose="020F0502020204030204" pitchFamily="34" charset="0"/>
              </a:rPr>
              <a:t>Strategy </a:t>
            </a:r>
            <a:r>
              <a:rPr lang="en-GB" sz="900" kern="1200" dirty="0">
                <a:solidFill>
                  <a:schemeClr val="tx1"/>
                </a:solidFill>
                <a:latin typeface="Calibri" panose="020F0502020204030204" pitchFamily="34" charset="0"/>
                <a:ea typeface="+mn-ea"/>
                <a:cs typeface="Calibri" panose="020F0502020204030204" pitchFamily="34" charset="0"/>
              </a:rPr>
              <a:t>Consulting</a:t>
            </a:r>
            <a:endParaRPr lang="en-GB" sz="900" dirty="0">
              <a:latin typeface="Calibri" panose="020F0502020204030204" pitchFamily="34" charset="0"/>
              <a:cs typeface="Calibri" panose="020F0502020204030204" pitchFamily="34" charset="0"/>
            </a:endParaRP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630363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96" r:id="rId30"/>
    <p:sldLayoutId id="2147483706" r:id="rId31"/>
    <p:sldLayoutId id="2147483707" r:id="rId32"/>
    <p:sldLayoutId id="2147483713" r:id="rId33"/>
    <p:sldLayoutId id="2147483753" r:id="rId34"/>
    <p:sldLayoutId id="2147483681" r:id="rId35"/>
    <p:sldLayoutId id="2147483735" r:id="rId36"/>
    <p:sldLayoutId id="2147483699" r:id="rId37"/>
    <p:sldLayoutId id="2147483714" r:id="rId38"/>
    <p:sldLayoutId id="2147483697" r:id="rId39"/>
    <p:sldLayoutId id="2147483715" r:id="rId40"/>
    <p:sldLayoutId id="2147483716" r:id="rId41"/>
    <p:sldLayoutId id="2147483717" r:id="rId42"/>
    <p:sldLayoutId id="2147483718" r:id="rId43"/>
    <p:sldLayoutId id="2147483728" r:id="rId44"/>
    <p:sldLayoutId id="2147483720" r:id="rId45"/>
    <p:sldLayoutId id="2147483721" r:id="rId46"/>
    <p:sldLayoutId id="2147483722" r:id="rId47"/>
    <p:sldLayoutId id="2147483695" r:id="rId48"/>
    <p:sldLayoutId id="2147483751" r:id="rId49"/>
    <p:sldLayoutId id="2147483724" r:id="rId50"/>
    <p:sldLayoutId id="2147483725" r:id="rId51"/>
    <p:sldLayoutId id="2147483726" r:id="rId52"/>
    <p:sldLayoutId id="2147483698" r:id="rId53"/>
    <p:sldLayoutId id="2147483752" r:id="rId54"/>
    <p:sldLayoutId id="2147483696" r:id="rId55"/>
    <p:sldLayoutId id="2147483789" r:id="rId56"/>
    <p:sldLayoutId id="2147483804" r:id="rId57"/>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userDrawn="1">
          <p15:clr>
            <a:srgbClr val="F26B43"/>
          </p15:clr>
        </p15:guide>
        <p15:guide id="24" orient="horz" pos="2160" userDrawn="1">
          <p15:clr>
            <a:srgbClr val="F26B43"/>
          </p15:clr>
        </p15:guide>
        <p15:guide id="25" orient="horz" pos="3968" userDrawn="1">
          <p15:clr>
            <a:srgbClr val="F26B43"/>
          </p15:clr>
        </p15:guide>
        <p15:guide id="26" pos="296" userDrawn="1">
          <p15:clr>
            <a:srgbClr val="F26B43"/>
          </p15:clr>
        </p15:guide>
        <p15:guide id="27" pos="7384" userDrawn="1">
          <p15:clr>
            <a:srgbClr val="F26B43"/>
          </p15:clr>
        </p15:guide>
        <p15:guide id="28" orient="horz" pos="1071" userDrawn="1">
          <p15:clr>
            <a:srgbClr val="F26B43"/>
          </p15:clr>
        </p15:guide>
        <p15:guide id="29" orient="horz" pos="245" userDrawn="1">
          <p15:clr>
            <a:srgbClr val="F26B43"/>
          </p15:clr>
        </p15:guide>
        <p15:guide id="30" orient="horz" pos="4081" userDrawn="1">
          <p15:clr>
            <a:srgbClr val="F26B43"/>
          </p15:clr>
        </p15:guide>
        <p15:guide id="31" pos="4986" userDrawn="1">
          <p15:clr>
            <a:srgbClr val="F26B43"/>
          </p15:clr>
        </p15:guide>
        <p15:guide id="32" pos="1382" userDrawn="1">
          <p15:clr>
            <a:srgbClr val="F26B43"/>
          </p15:clr>
        </p15:guide>
        <p15:guide id="33" pos="1496" userDrawn="1">
          <p15:clr>
            <a:srgbClr val="F26B43"/>
          </p15:clr>
        </p15:guide>
        <p15:guide id="34" pos="2581" userDrawn="1">
          <p15:clr>
            <a:srgbClr val="F26B43"/>
          </p15:clr>
        </p15:guide>
        <p15:guide id="35" pos="2695" userDrawn="1">
          <p15:clr>
            <a:srgbClr val="F26B43"/>
          </p15:clr>
        </p15:guide>
        <p15:guide id="36" pos="6185" userDrawn="1">
          <p15:clr>
            <a:srgbClr val="F26B43"/>
          </p15:clr>
        </p15:guide>
        <p15:guide id="37" pos="3783" userDrawn="1">
          <p15:clr>
            <a:srgbClr val="F26B43"/>
          </p15:clr>
        </p15:guide>
        <p15:guide id="38" pos="3896" userDrawn="1">
          <p15:clr>
            <a:srgbClr val="F26B43"/>
          </p15:clr>
        </p15:guide>
        <p15:guide id="39" pos="3840" userDrawn="1">
          <p15:clr>
            <a:srgbClr val="F26B43"/>
          </p15:clr>
        </p15:guide>
        <p15:guide id="40" pos="6299" userDrawn="1">
          <p15:clr>
            <a:srgbClr val="F26B43"/>
          </p15:clr>
        </p15:guide>
        <p15:guide id="41" orient="horz" pos="1049" userDrawn="1">
          <p15:clr>
            <a:srgbClr val="F26B43"/>
          </p15:clr>
        </p15:guide>
        <p15:guide id="42" orient="horz" pos="641" userDrawn="1">
          <p15:clr>
            <a:srgbClr val="F26B43"/>
          </p15:clr>
        </p15:guide>
        <p15:guide id="4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5.xml"/><Relationship Id="rId7" Type="http://schemas.openxmlformats.org/officeDocument/2006/relationships/image" Target="../media/image4.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24.png"/><Relationship Id="rId2" Type="http://schemas.openxmlformats.org/officeDocument/2006/relationships/tags" Target="../tags/tag92.xml"/><Relationship Id="rId1" Type="http://schemas.openxmlformats.org/officeDocument/2006/relationships/vmlDrawing" Target="../drawings/vmlDrawing10.vml"/><Relationship Id="rId6" Type="http://schemas.openxmlformats.org/officeDocument/2006/relationships/image" Target="../media/image23.emf"/><Relationship Id="rId5" Type="http://schemas.openxmlformats.org/officeDocument/2006/relationships/oleObject" Target="../embeddings/oleObject10.bin"/><Relationship Id="rId4"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slideLayout" Target="../slideLayouts/slideLayout48.xml"/><Relationship Id="rId3" Type="http://schemas.openxmlformats.org/officeDocument/2006/relationships/tags" Target="../tags/tag95.xml"/><Relationship Id="rId21" Type="http://schemas.openxmlformats.org/officeDocument/2006/relationships/tags" Target="../tags/tag113.xml"/><Relationship Id="rId34" Type="http://schemas.openxmlformats.org/officeDocument/2006/relationships/image" Target="../media/image28.png"/><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tags" Target="../tags/tag117.xml"/><Relationship Id="rId33" Type="http://schemas.openxmlformats.org/officeDocument/2006/relationships/chart" Target="../charts/chart17.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29" Type="http://schemas.openxmlformats.org/officeDocument/2006/relationships/chart" Target="../charts/chart16.xml"/><Relationship Id="rId1" Type="http://schemas.openxmlformats.org/officeDocument/2006/relationships/vmlDrawing" Target="../drawings/vmlDrawing11.v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tags" Target="../tags/tag116.xml"/><Relationship Id="rId32" Type="http://schemas.openxmlformats.org/officeDocument/2006/relationships/image" Target="../media/image27.png"/><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tags" Target="../tags/tag115.xml"/><Relationship Id="rId28" Type="http://schemas.openxmlformats.org/officeDocument/2006/relationships/image" Target="../media/image6.emf"/><Relationship Id="rId10" Type="http://schemas.openxmlformats.org/officeDocument/2006/relationships/tags" Target="../tags/tag102.xml"/><Relationship Id="rId19" Type="http://schemas.openxmlformats.org/officeDocument/2006/relationships/tags" Target="../tags/tag111.xml"/><Relationship Id="rId31" Type="http://schemas.openxmlformats.org/officeDocument/2006/relationships/image" Target="../media/image26.png"/><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oleObject" Target="../embeddings/oleObject11.bin"/><Relationship Id="rId30" Type="http://schemas.openxmlformats.org/officeDocument/2006/relationships/image" Target="../media/image25.png"/><Relationship Id="rId35"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9.png"/><Relationship Id="rId3" Type="http://schemas.openxmlformats.org/officeDocument/2006/relationships/tags" Target="../tags/tag119.xml"/><Relationship Id="rId7" Type="http://schemas.openxmlformats.org/officeDocument/2006/relationships/slideLayout" Target="../slideLayouts/slideLayout48.xml"/><Relationship Id="rId12" Type="http://schemas.openxmlformats.org/officeDocument/2006/relationships/image" Target="../media/image13.png"/><Relationship Id="rId2" Type="http://schemas.openxmlformats.org/officeDocument/2006/relationships/tags" Target="../tags/tag118.xml"/><Relationship Id="rId1" Type="http://schemas.openxmlformats.org/officeDocument/2006/relationships/vmlDrawing" Target="../drawings/vmlDrawing12.vml"/><Relationship Id="rId6" Type="http://schemas.openxmlformats.org/officeDocument/2006/relationships/tags" Target="../tags/tag122.xml"/><Relationship Id="rId11" Type="http://schemas.openxmlformats.org/officeDocument/2006/relationships/image" Target="../media/image29.png"/><Relationship Id="rId5" Type="http://schemas.openxmlformats.org/officeDocument/2006/relationships/tags" Target="../tags/tag121.xml"/><Relationship Id="rId10" Type="http://schemas.openxmlformats.org/officeDocument/2006/relationships/chart" Target="../charts/chart18.xml"/><Relationship Id="rId4" Type="http://schemas.openxmlformats.org/officeDocument/2006/relationships/tags" Target="../tags/tag120.xml"/><Relationship Id="rId9" Type="http://schemas.openxmlformats.org/officeDocument/2006/relationships/image" Target="../media/image6.emf"/><Relationship Id="rId1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image" Target="../media/image6.emf"/><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oleObject" Target="../embeddings/oleObject13.bin"/><Relationship Id="rId17" Type="http://schemas.openxmlformats.org/officeDocument/2006/relationships/image" Target="../media/image34.png"/><Relationship Id="rId2" Type="http://schemas.openxmlformats.org/officeDocument/2006/relationships/tags" Target="../tags/tag123.xml"/><Relationship Id="rId16" Type="http://schemas.openxmlformats.org/officeDocument/2006/relationships/image" Target="../media/image33.png"/><Relationship Id="rId1" Type="http://schemas.openxmlformats.org/officeDocument/2006/relationships/vmlDrawing" Target="../drawings/vmlDrawing13.vml"/><Relationship Id="rId6" Type="http://schemas.openxmlformats.org/officeDocument/2006/relationships/tags" Target="../tags/tag127.xml"/><Relationship Id="rId11" Type="http://schemas.openxmlformats.org/officeDocument/2006/relationships/slideLayout" Target="../slideLayouts/slideLayout48.xml"/><Relationship Id="rId5" Type="http://schemas.openxmlformats.org/officeDocument/2006/relationships/tags" Target="../tags/tag126.xml"/><Relationship Id="rId15" Type="http://schemas.openxmlformats.org/officeDocument/2006/relationships/image" Target="../media/image32.png"/><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tags" Target="../tags/tag148.xml"/><Relationship Id="rId26" Type="http://schemas.openxmlformats.org/officeDocument/2006/relationships/image" Target="../media/image28.png"/><Relationship Id="rId3" Type="http://schemas.openxmlformats.org/officeDocument/2006/relationships/tags" Target="../tags/tag133.xml"/><Relationship Id="rId21" Type="http://schemas.openxmlformats.org/officeDocument/2006/relationships/tags" Target="../tags/tag151.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tags" Target="../tags/tag147.xml"/><Relationship Id="rId25" Type="http://schemas.openxmlformats.org/officeDocument/2006/relationships/image" Target="../media/image6.emf"/><Relationship Id="rId2" Type="http://schemas.openxmlformats.org/officeDocument/2006/relationships/tags" Target="../tags/tag132.xml"/><Relationship Id="rId16" Type="http://schemas.openxmlformats.org/officeDocument/2006/relationships/tags" Target="../tags/tag146.xml"/><Relationship Id="rId20" Type="http://schemas.openxmlformats.org/officeDocument/2006/relationships/tags" Target="../tags/tag150.xml"/><Relationship Id="rId29" Type="http://schemas.openxmlformats.org/officeDocument/2006/relationships/chart" Target="../charts/chart20.xml"/><Relationship Id="rId1" Type="http://schemas.openxmlformats.org/officeDocument/2006/relationships/vmlDrawing" Target="../drawings/vmlDrawing14.vml"/><Relationship Id="rId6" Type="http://schemas.openxmlformats.org/officeDocument/2006/relationships/tags" Target="../tags/tag136.xml"/><Relationship Id="rId11" Type="http://schemas.openxmlformats.org/officeDocument/2006/relationships/tags" Target="../tags/tag141.xml"/><Relationship Id="rId24" Type="http://schemas.openxmlformats.org/officeDocument/2006/relationships/oleObject" Target="../embeddings/oleObject14.bin"/><Relationship Id="rId5" Type="http://schemas.openxmlformats.org/officeDocument/2006/relationships/tags" Target="../tags/tag135.xml"/><Relationship Id="rId15" Type="http://schemas.openxmlformats.org/officeDocument/2006/relationships/tags" Target="../tags/tag145.xml"/><Relationship Id="rId23" Type="http://schemas.openxmlformats.org/officeDocument/2006/relationships/slideLayout" Target="../slideLayouts/slideLayout48.xml"/><Relationship Id="rId28" Type="http://schemas.openxmlformats.org/officeDocument/2006/relationships/chart" Target="../charts/chart19.xml"/><Relationship Id="rId10" Type="http://schemas.openxmlformats.org/officeDocument/2006/relationships/tags" Target="../tags/tag140.xml"/><Relationship Id="rId19" Type="http://schemas.openxmlformats.org/officeDocument/2006/relationships/tags" Target="../tags/tag149.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 Id="rId22" Type="http://schemas.openxmlformats.org/officeDocument/2006/relationships/tags" Target="../tags/tag152.xml"/><Relationship Id="rId27" Type="http://schemas.openxmlformats.org/officeDocument/2006/relationships/image" Target="../media/image16.png"/><Relationship Id="rId30"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54.xml"/><Relationship Id="rId7" Type="http://schemas.openxmlformats.org/officeDocument/2006/relationships/image" Target="../media/image35.jpeg"/><Relationship Id="rId2" Type="http://schemas.openxmlformats.org/officeDocument/2006/relationships/tags" Target="../tags/tag153.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56.xml"/><Relationship Id="rId7" Type="http://schemas.openxmlformats.org/officeDocument/2006/relationships/image" Target="../media/image36.jpeg"/><Relationship Id="rId2" Type="http://schemas.openxmlformats.org/officeDocument/2006/relationships/tags" Target="../tags/tag155.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58.xml"/><Relationship Id="rId7" Type="http://schemas.openxmlformats.org/officeDocument/2006/relationships/image" Target="../media/image37.jpeg"/><Relationship Id="rId2" Type="http://schemas.openxmlformats.org/officeDocument/2006/relationships/tags" Target="../tags/tag157.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60.xml"/><Relationship Id="rId7" Type="http://schemas.openxmlformats.org/officeDocument/2006/relationships/image" Target="../media/image38.jpeg"/><Relationship Id="rId2" Type="http://schemas.openxmlformats.org/officeDocument/2006/relationships/tags" Target="../tags/tag159.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jpg"/><Relationship Id="rId4"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image" Target="../media/image33.png"/><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32.png"/><Relationship Id="rId2" Type="http://schemas.openxmlformats.org/officeDocument/2006/relationships/tags" Target="../tags/tag161.xml"/><Relationship Id="rId16" Type="http://schemas.openxmlformats.org/officeDocument/2006/relationships/image" Target="../media/image14.png"/><Relationship Id="rId1" Type="http://schemas.openxmlformats.org/officeDocument/2006/relationships/vmlDrawing" Target="../drawings/vmlDrawing19.vml"/><Relationship Id="rId6" Type="http://schemas.openxmlformats.org/officeDocument/2006/relationships/tags" Target="../tags/tag165.xml"/><Relationship Id="rId11" Type="http://schemas.openxmlformats.org/officeDocument/2006/relationships/image" Target="../media/image6.emf"/><Relationship Id="rId5" Type="http://schemas.openxmlformats.org/officeDocument/2006/relationships/tags" Target="../tags/tag164.xml"/><Relationship Id="rId15" Type="http://schemas.openxmlformats.org/officeDocument/2006/relationships/image" Target="../media/image31.png"/><Relationship Id="rId10" Type="http://schemas.openxmlformats.org/officeDocument/2006/relationships/oleObject" Target="../embeddings/oleObject19.bin"/><Relationship Id="rId4" Type="http://schemas.openxmlformats.org/officeDocument/2006/relationships/tags" Target="../tags/tag163.xml"/><Relationship Id="rId9" Type="http://schemas.openxmlformats.org/officeDocument/2006/relationships/slideLayout" Target="../slideLayouts/slideLayout48.xml"/><Relationship Id="rId1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vmlDrawing" Target="../drawings/vmlDrawing20.vml"/><Relationship Id="rId6" Type="http://schemas.openxmlformats.org/officeDocument/2006/relationships/tags" Target="../tags/tag172.xml"/><Relationship Id="rId11" Type="http://schemas.openxmlformats.org/officeDocument/2006/relationships/image" Target="../media/image40.png"/><Relationship Id="rId5" Type="http://schemas.openxmlformats.org/officeDocument/2006/relationships/tags" Target="../tags/tag171.xml"/><Relationship Id="rId10" Type="http://schemas.openxmlformats.org/officeDocument/2006/relationships/image" Target="../media/image23.emf"/><Relationship Id="rId4" Type="http://schemas.openxmlformats.org/officeDocument/2006/relationships/tags" Target="../tags/tag170.xml"/><Relationship Id="rId9"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75.xml"/><Relationship Id="rId7" Type="http://schemas.openxmlformats.org/officeDocument/2006/relationships/slideLayout" Target="../slideLayouts/slideLayout22.xml"/><Relationship Id="rId2" Type="http://schemas.openxmlformats.org/officeDocument/2006/relationships/tags" Target="../tags/tag174.xml"/><Relationship Id="rId1" Type="http://schemas.openxmlformats.org/officeDocument/2006/relationships/vmlDrawing" Target="../drawings/vmlDrawing21.vml"/><Relationship Id="rId6" Type="http://schemas.openxmlformats.org/officeDocument/2006/relationships/tags" Target="../tags/tag178.xml"/><Relationship Id="rId5" Type="http://schemas.openxmlformats.org/officeDocument/2006/relationships/tags" Target="../tags/tag177.xml"/><Relationship Id="rId10" Type="http://schemas.openxmlformats.org/officeDocument/2006/relationships/image" Target="../media/image41.png"/><Relationship Id="rId4" Type="http://schemas.openxmlformats.org/officeDocument/2006/relationships/tags" Target="../tags/tag176.xml"/><Relationship Id="rId9"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image" Target="../media/image9.png"/><Relationship Id="rId3" Type="http://schemas.openxmlformats.org/officeDocument/2006/relationships/tags" Target="../tags/tag11.xml"/><Relationship Id="rId21" Type="http://schemas.openxmlformats.org/officeDocument/2006/relationships/tags" Target="../tags/tag29.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image" Target="../media/image8.jpeg"/><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image" Target="../media/image12.png"/><Relationship Id="rId1" Type="http://schemas.openxmlformats.org/officeDocument/2006/relationships/vmlDrawing" Target="../drawings/vmlDrawing5.v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6.emf"/><Relationship Id="rId32" Type="http://schemas.openxmlformats.org/officeDocument/2006/relationships/chart" Target="../charts/chart2.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oleObject" Target="../embeddings/oleObject5.bin"/><Relationship Id="rId28" Type="http://schemas.openxmlformats.org/officeDocument/2006/relationships/image" Target="../media/image11.png"/><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chart" Target="../charts/chart1.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slideLayout" Target="../slideLayouts/slideLayout22.xml"/><Relationship Id="rId27" Type="http://schemas.openxmlformats.org/officeDocument/2006/relationships/image" Target="../media/image10.png"/><Relationship Id="rId30"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 Type="http://schemas.openxmlformats.org/officeDocument/2006/relationships/tags" Target="../tags/tag31.xml"/><Relationship Id="rId21" Type="http://schemas.openxmlformats.org/officeDocument/2006/relationships/tags" Target="../tags/tag49.xml"/><Relationship Id="rId34" Type="http://schemas.openxmlformats.org/officeDocument/2006/relationships/chart" Target="../charts/chart4.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image" Target="../media/image15.png"/><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oleObject" Target="../embeddings/oleObject6.bin"/><Relationship Id="rId1" Type="http://schemas.openxmlformats.org/officeDocument/2006/relationships/vmlDrawing" Target="../drawings/vmlDrawing6.v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image" Target="../media/image14.png"/><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slideLayout" Target="../slideLayouts/slideLayout22.xml"/><Relationship Id="rId36" Type="http://schemas.openxmlformats.org/officeDocument/2006/relationships/image" Target="../media/image12.png"/><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chart" Target="../charts/chart3.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image" Target="../media/image6.emf"/><Relationship Id="rId35"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image" Target="../media/image6.emf"/><Relationship Id="rId3" Type="http://schemas.openxmlformats.org/officeDocument/2006/relationships/tags" Target="../tags/tag57.xml"/><Relationship Id="rId21" Type="http://schemas.openxmlformats.org/officeDocument/2006/relationships/tags" Target="../tags/tag75.xml"/><Relationship Id="rId34" Type="http://schemas.openxmlformats.org/officeDocument/2006/relationships/chart" Target="../charts/chart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oleObject" Target="../embeddings/oleObject7.bin"/><Relationship Id="rId33" Type="http://schemas.openxmlformats.org/officeDocument/2006/relationships/chart" Target="../charts/chart6.xml"/><Relationship Id="rId38" Type="http://schemas.openxmlformats.org/officeDocument/2006/relationships/image" Target="../media/image14.png"/><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image" Target="../media/image13.png"/><Relationship Id="rId1" Type="http://schemas.openxmlformats.org/officeDocument/2006/relationships/vmlDrawing" Target="../drawings/vmlDrawing7.v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slideLayout" Target="../slideLayouts/slideLayout22.xml"/><Relationship Id="rId32" Type="http://schemas.openxmlformats.org/officeDocument/2006/relationships/chart" Target="../charts/chart5.xml"/><Relationship Id="rId37" Type="http://schemas.openxmlformats.org/officeDocument/2006/relationships/image" Target="../media/image16.png"/><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image" Target="../media/image18.png"/><Relationship Id="rId36" Type="http://schemas.openxmlformats.org/officeDocument/2006/relationships/image" Target="../media/image15.png"/><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image" Target="../media/image20.jpe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image" Target="../media/image17.png"/><Relationship Id="rId30" Type="http://schemas.openxmlformats.org/officeDocument/2006/relationships/image" Target="../media/image19.png"/><Relationship Id="rId35"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chart" Target="../charts/chart9.xml"/><Relationship Id="rId26" Type="http://schemas.openxmlformats.org/officeDocument/2006/relationships/image" Target="../media/image11.png"/><Relationship Id="rId3" Type="http://schemas.openxmlformats.org/officeDocument/2006/relationships/tags" Target="../tags/tag79.xml"/><Relationship Id="rId21" Type="http://schemas.openxmlformats.org/officeDocument/2006/relationships/chart" Target="../charts/chart12.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chart" Target="../charts/chart8.xml"/><Relationship Id="rId25" Type="http://schemas.openxmlformats.org/officeDocument/2006/relationships/image" Target="../media/image10.png"/><Relationship Id="rId2" Type="http://schemas.openxmlformats.org/officeDocument/2006/relationships/tags" Target="../tags/tag78.xml"/><Relationship Id="rId16" Type="http://schemas.openxmlformats.org/officeDocument/2006/relationships/image" Target="../media/image6.emf"/><Relationship Id="rId20" Type="http://schemas.openxmlformats.org/officeDocument/2006/relationships/chart" Target="../charts/chart11.xml"/><Relationship Id="rId29" Type="http://schemas.openxmlformats.org/officeDocument/2006/relationships/chart" Target="../charts/chart14.xml"/><Relationship Id="rId1" Type="http://schemas.openxmlformats.org/officeDocument/2006/relationships/vmlDrawing" Target="../drawings/vmlDrawing8.v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image" Target="../media/image9.png"/><Relationship Id="rId5" Type="http://schemas.openxmlformats.org/officeDocument/2006/relationships/tags" Target="../tags/tag81.xml"/><Relationship Id="rId15" Type="http://schemas.openxmlformats.org/officeDocument/2006/relationships/oleObject" Target="../embeddings/oleObject8.bin"/><Relationship Id="rId23" Type="http://schemas.openxmlformats.org/officeDocument/2006/relationships/image" Target="../media/image8.jpeg"/><Relationship Id="rId28" Type="http://schemas.openxmlformats.org/officeDocument/2006/relationships/image" Target="../media/image13.png"/><Relationship Id="rId10" Type="http://schemas.openxmlformats.org/officeDocument/2006/relationships/tags" Target="../tags/tag86.xml"/><Relationship Id="rId19" Type="http://schemas.openxmlformats.org/officeDocument/2006/relationships/chart" Target="../charts/chart10.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slideLayout" Target="../slideLayouts/slideLayout22.xml"/><Relationship Id="rId22" Type="http://schemas.openxmlformats.org/officeDocument/2006/relationships/chart" Target="../charts/chart13.xml"/><Relationship Id="rId27" Type="http://schemas.openxmlformats.org/officeDocument/2006/relationships/image" Target="../media/image12.png"/><Relationship Id="rId30"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487132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0"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algn="ctr">
              <a:lnSpc>
                <a:spcPct val="106000"/>
              </a:lnSpc>
              <a:buFont typeface="Wingdings 2" pitchFamily="18" charset="2"/>
              <a:buNone/>
            </a:pPr>
            <a:endParaRPr lang="en-US" sz="2400" b="1"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pic>
        <p:nvPicPr>
          <p:cNvPr id="7" name="Picture 6" descr="A close up of a football ball&#10;&#10;Description automatically generated">
            <a:extLst>
              <a:ext uri="{FF2B5EF4-FFF2-40B4-BE49-F238E27FC236}">
                <a16:creationId xmlns:a16="http://schemas.microsoft.com/office/drawing/2014/main" id="{09E370B6-6937-AC4D-9F8C-B4B85F16182B}"/>
              </a:ext>
            </a:extLst>
          </p:cNvPr>
          <p:cNvPicPr>
            <a:picLocks noChangeAspect="1"/>
          </p:cNvPicPr>
          <p:nvPr/>
        </p:nvPicPr>
        <p:blipFill>
          <a:blip r:embed="rId8"/>
          <a:stretch>
            <a:fillRect/>
          </a:stretch>
        </p:blipFill>
        <p:spPr>
          <a:xfrm flipH="1">
            <a:off x="-78059" y="-48090"/>
            <a:ext cx="12433610" cy="6993906"/>
          </a:xfrm>
          <a:prstGeom prst="rect">
            <a:avLst/>
          </a:prstGeom>
        </p:spPr>
      </p:pic>
      <p:sp>
        <p:nvSpPr>
          <p:cNvPr id="2" name="Title 1">
            <a:extLst>
              <a:ext uri="{FF2B5EF4-FFF2-40B4-BE49-F238E27FC236}">
                <a16:creationId xmlns:a16="http://schemas.microsoft.com/office/drawing/2014/main" id="{1A53A8AD-38C0-4854-81B3-9B99B4E007ED}"/>
              </a:ext>
            </a:extLst>
          </p:cNvPr>
          <p:cNvSpPr>
            <a:spLocks noGrp="1"/>
          </p:cNvSpPr>
          <p:nvPr>
            <p:ph type="ctrTitle"/>
          </p:nvPr>
        </p:nvSpPr>
        <p:spPr>
          <a:xfrm>
            <a:off x="501651" y="5551495"/>
            <a:ext cx="5162031" cy="412086"/>
          </a:xfrm>
        </p:spPr>
        <p:txBody>
          <a:bodyPr/>
          <a:lstStyle/>
          <a:p>
            <a:r>
              <a:rPr lang="en-US" sz="2400" b="1" dirty="0" err="1">
                <a:solidFill>
                  <a:schemeClr val="bg1"/>
                </a:solidFill>
                <a:latin typeface="Calibri" panose="020F0502020204030204" pitchFamily="34" charset="0"/>
              </a:rPr>
              <a:t>Gli</a:t>
            </a:r>
            <a:r>
              <a:rPr lang="en-US" sz="2400" b="1" dirty="0">
                <a:solidFill>
                  <a:schemeClr val="bg1"/>
                </a:solidFill>
                <a:latin typeface="Calibri" panose="020F0502020204030204" pitchFamily="34" charset="0"/>
              </a:rPr>
              <a:t> </a:t>
            </a:r>
            <a:r>
              <a:rPr lang="en-US" sz="2400" b="1" dirty="0" err="1">
                <a:solidFill>
                  <a:schemeClr val="bg1"/>
                </a:solidFill>
                <a:latin typeface="Calibri" panose="020F0502020204030204" pitchFamily="34" charset="0"/>
              </a:rPr>
              <a:t>Stadi</a:t>
            </a:r>
            <a:r>
              <a:rPr lang="en-US" sz="2400" b="1" dirty="0">
                <a:solidFill>
                  <a:schemeClr val="bg1"/>
                </a:solidFill>
                <a:latin typeface="Calibri" panose="020F0502020204030204" pitchFamily="34" charset="0"/>
              </a:rPr>
              <a:t> </a:t>
            </a:r>
            <a:r>
              <a:rPr lang="en-US" sz="2400" b="1" dirty="0" err="1">
                <a:solidFill>
                  <a:schemeClr val="bg1"/>
                </a:solidFill>
                <a:latin typeface="Calibri" panose="020F0502020204030204" pitchFamily="34" charset="0"/>
              </a:rPr>
              <a:t>italiani</a:t>
            </a:r>
            <a:r>
              <a:rPr lang="en-US" sz="2400" b="1" dirty="0">
                <a:solidFill>
                  <a:schemeClr val="bg1"/>
                </a:solidFill>
                <a:latin typeface="Calibri" panose="020F0502020204030204" pitchFamily="34" charset="0"/>
              </a:rPr>
              <a:t> </a:t>
            </a:r>
            <a:r>
              <a:rPr lang="en-US" sz="2400" b="1" dirty="0" err="1">
                <a:solidFill>
                  <a:schemeClr val="bg1"/>
                </a:solidFill>
                <a:latin typeface="Calibri" panose="020F0502020204030204" pitchFamily="34" charset="0"/>
              </a:rPr>
              <a:t>nel</a:t>
            </a:r>
            <a:r>
              <a:rPr lang="en-US" sz="2400" b="1" dirty="0">
                <a:solidFill>
                  <a:schemeClr val="bg1"/>
                </a:solidFill>
                <a:latin typeface="Calibri" panose="020F0502020204030204" pitchFamily="34" charset="0"/>
              </a:rPr>
              <a:t> panorama </a:t>
            </a:r>
            <a:r>
              <a:rPr lang="en-US" sz="2400" b="1" dirty="0" err="1" smtClean="0">
                <a:solidFill>
                  <a:schemeClr val="bg1"/>
                </a:solidFill>
                <a:latin typeface="Calibri" panose="020F0502020204030204" pitchFamily="34" charset="0"/>
              </a:rPr>
              <a:t>europeo</a:t>
            </a:r>
            <a:endParaRPr lang="en-US" sz="2400" b="1" dirty="0">
              <a:solidFill>
                <a:schemeClr val="bg1"/>
              </a:solidFill>
              <a:latin typeface="Calibri" panose="020F0502020204030204" pitchFamily="34" charset="0"/>
            </a:endParaRPr>
          </a:p>
        </p:txBody>
      </p:sp>
      <p:sp>
        <p:nvSpPr>
          <p:cNvPr id="5" name="Text Placeholder 4"/>
          <p:cNvSpPr>
            <a:spLocks noGrp="1"/>
          </p:cNvSpPr>
          <p:nvPr>
            <p:ph type="body" sz="quarter" idx="10"/>
          </p:nvPr>
        </p:nvSpPr>
        <p:spPr/>
        <p:txBody>
          <a:bodyPr/>
          <a:lstStyle/>
          <a:p>
            <a:pPr>
              <a:spcBef>
                <a:spcPts val="1800"/>
              </a:spcBef>
            </a:pPr>
            <a:r>
              <a:rPr lang="it-IT" altLang="it-IT" dirty="0"/>
              <a:t>Il punto di vista Monitor </a:t>
            </a:r>
            <a:r>
              <a:rPr lang="it-IT" altLang="it-IT" dirty="0" err="1"/>
              <a:t>Deloitte</a:t>
            </a:r>
            <a:endParaRPr lang="it-IT" altLang="it-IT" dirty="0"/>
          </a:p>
        </p:txBody>
      </p:sp>
      <p:pic>
        <p:nvPicPr>
          <p:cNvPr id="9" name="Picture 8" descr="A close up of a logo&#10;&#10;Description automatically generated">
            <a:extLst>
              <a:ext uri="{FF2B5EF4-FFF2-40B4-BE49-F238E27FC236}">
                <a16:creationId xmlns:a16="http://schemas.microsoft.com/office/drawing/2014/main" id="{BEC76E47-15E6-7943-B854-0C2B8499993A}"/>
              </a:ext>
            </a:extLst>
          </p:cNvPr>
          <p:cNvPicPr>
            <a:picLocks noChangeAspect="1"/>
          </p:cNvPicPr>
          <p:nvPr/>
        </p:nvPicPr>
        <p:blipFill>
          <a:blip r:embed="rId9"/>
          <a:stretch>
            <a:fillRect/>
          </a:stretch>
        </p:blipFill>
        <p:spPr>
          <a:xfrm>
            <a:off x="485930" y="481080"/>
            <a:ext cx="1980650" cy="796452"/>
          </a:xfrm>
          <a:prstGeom prst="rect">
            <a:avLst/>
          </a:prstGeom>
        </p:spPr>
      </p:pic>
    </p:spTree>
    <p:extLst>
      <p:ext uri="{BB962C8B-B14F-4D97-AF65-F5344CB8AC3E}">
        <p14:creationId xmlns:p14="http://schemas.microsoft.com/office/powerpoint/2010/main" val="33176066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68819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7" name="think-cell Slide" r:id="rId5" imgW="395" imgH="396" progId="TCLayout.ActiveDocument.1">
                  <p:embed/>
                </p:oleObj>
              </mc:Choice>
              <mc:Fallback>
                <p:oleObj name="think-cell Slide" r:id="rId5" imgW="395" imgH="396" progId="TCLayout.ActiveDocument.1">
                  <p:embed/>
                  <p:pic>
                    <p:nvPicPr>
                      <p:cNvPr id="94" name="Object 9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1" name="Rectangle 90"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b="1"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it-IT" sz="2400" dirty="0">
                <a:solidFill>
                  <a:srgbClr val="000000"/>
                </a:solidFill>
              </a:rPr>
              <a:t>L’ammodernamento degli Stadi italiani non è più un’opzione: </a:t>
            </a:r>
            <a:r>
              <a:rPr lang="it-IT" sz="2400" b="1" dirty="0">
                <a:solidFill>
                  <a:srgbClr val="000000"/>
                </a:solidFill>
                <a:latin typeface="Calibri" panose="020F0502020204030204" pitchFamily="34" charset="0"/>
                <a:cs typeface="Calibri" panose="020F0502020204030204" pitchFamily="34" charset="0"/>
              </a:rPr>
              <a:t>perché si, perché ora</a:t>
            </a:r>
            <a:endParaRPr lang="en-US" sz="2400" b="1" dirty="0">
              <a:solidFill>
                <a:srgbClr val="000000"/>
              </a:solidFill>
              <a:latin typeface="Calibri" panose="020F0502020204030204" pitchFamily="34" charset="0"/>
              <a:cs typeface="Calibri" panose="020F0502020204030204" pitchFamily="34" charset="0"/>
            </a:endParaRPr>
          </a:p>
        </p:txBody>
      </p:sp>
      <p:grpSp>
        <p:nvGrpSpPr>
          <p:cNvPr id="110" name="Group 109"/>
          <p:cNvGrpSpPr/>
          <p:nvPr/>
        </p:nvGrpSpPr>
        <p:grpSpPr>
          <a:xfrm>
            <a:off x="10657840" y="0"/>
            <a:ext cx="1534160" cy="317500"/>
            <a:chOff x="10657840" y="-2"/>
            <a:chExt cx="1534160" cy="317500"/>
          </a:xfrm>
          <a:solidFill>
            <a:srgbClr val="0076A8"/>
          </a:solidFill>
        </p:grpSpPr>
        <p:sp>
          <p:nvSpPr>
            <p:cNvPr id="111" name="Rectangle 110"/>
            <p:cNvSpPr/>
            <p:nvPr/>
          </p:nvSpPr>
          <p:spPr bwMode="gray">
            <a:xfrm>
              <a:off x="10820400" y="-2"/>
              <a:ext cx="1371600" cy="317499"/>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100" b="1" dirty="0">
                  <a:solidFill>
                    <a:schemeClr val="bg1"/>
                  </a:solidFill>
                  <a:latin typeface="Calibri" panose="020F0502020204030204" pitchFamily="34" charset="0"/>
                  <a:cs typeface="Calibri" panose="020F0502020204030204" pitchFamily="34" charset="0"/>
                </a:rPr>
                <a:t>EXECUTIVE VIEW</a:t>
              </a:r>
              <a:endParaRPr lang="en-US" sz="1100" b="1" dirty="0">
                <a:solidFill>
                  <a:schemeClr val="bg1"/>
                </a:solidFill>
                <a:latin typeface="Calibri" panose="020F0502020204030204" pitchFamily="34" charset="0"/>
                <a:cs typeface="Calibri" panose="020F0502020204030204" pitchFamily="34" charset="0"/>
              </a:endParaRPr>
            </a:p>
          </p:txBody>
        </p:sp>
        <p:sp>
          <p:nvSpPr>
            <p:cNvPr id="112" name="Right Triangle 111"/>
            <p:cNvSpPr/>
            <p:nvPr/>
          </p:nvSpPr>
          <p:spPr bwMode="gray">
            <a:xfrm flipH="1" flipV="1">
              <a:off x="10657840" y="-2"/>
              <a:ext cx="162560" cy="317500"/>
            </a:xfrm>
            <a:prstGeom prst="rtTriangl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49" name="TextBox 48"/>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
        <p:nvSpPr>
          <p:cNvPr id="50" name="Rectangle 49"/>
          <p:cNvSpPr/>
          <p:nvPr/>
        </p:nvSpPr>
        <p:spPr bwMode="gray">
          <a:xfrm>
            <a:off x="502052" y="4619775"/>
            <a:ext cx="2901600" cy="1474386"/>
          </a:xfrm>
          <a:prstGeom prst="rect">
            <a:avLst/>
          </a:prstGeom>
          <a:solidFill>
            <a:schemeClr val="bg1">
              <a:lumMod val="95000"/>
            </a:schemeClr>
          </a:solidFill>
          <a:ln w="19050" algn="ctr">
            <a:noFill/>
            <a:miter lim="800000"/>
            <a:headEnd/>
            <a:tailEnd/>
          </a:ln>
          <a:effectLst/>
        </p:spPr>
        <p:txBody>
          <a:bodyPr wrap="square" lIns="72000" tIns="72000" rIns="72000" bIns="72000" rtlCol="0" anchor="ctr"/>
          <a:lstStyle/>
          <a:p>
            <a:pPr algn="ctr">
              <a:lnSpc>
                <a:spcPct val="106000"/>
              </a:lnSpc>
            </a:pPr>
            <a:r>
              <a:rPr lang="it-IT" dirty="0">
                <a:latin typeface="Calibri" panose="020F0502020204030204" pitchFamily="34" charset="0"/>
                <a:cs typeface="Calibri" panose="020F0502020204030204" pitchFamily="34" charset="0"/>
              </a:rPr>
              <a:t>Il </a:t>
            </a:r>
            <a:r>
              <a:rPr lang="it-IT" b="1" dirty="0">
                <a:latin typeface="Calibri" panose="020F0502020204030204" pitchFamily="34" charset="0"/>
                <a:cs typeface="Calibri" panose="020F0502020204030204" pitchFamily="34" charset="0"/>
              </a:rPr>
              <a:t>Calcio</a:t>
            </a:r>
            <a:r>
              <a:rPr lang="it-IT" dirty="0">
                <a:latin typeface="Calibri" panose="020F0502020204030204" pitchFamily="34" charset="0"/>
                <a:cs typeface="Calibri" panose="020F0502020204030204" pitchFamily="34" charset="0"/>
              </a:rPr>
              <a:t>, sport preferito dagli italiani, è il </a:t>
            </a:r>
            <a:r>
              <a:rPr lang="it-IT" b="1" dirty="0">
                <a:latin typeface="Calibri" panose="020F0502020204030204" pitchFamily="34" charset="0"/>
                <a:cs typeface="Calibri" panose="020F0502020204030204" pitchFamily="34" charset="0"/>
              </a:rPr>
              <a:t>motore</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sociale</a:t>
            </a:r>
            <a:r>
              <a:rPr lang="it-IT" dirty="0">
                <a:latin typeface="Calibri" panose="020F0502020204030204" pitchFamily="34" charset="0"/>
                <a:cs typeface="Calibri" panose="020F0502020204030204" pitchFamily="34" charset="0"/>
              </a:rPr>
              <a:t> del nostro </a:t>
            </a:r>
            <a:r>
              <a:rPr lang="it-IT" b="1" dirty="0">
                <a:latin typeface="Calibri" panose="020F0502020204030204" pitchFamily="34" charset="0"/>
                <a:cs typeface="Calibri" panose="020F0502020204030204" pitchFamily="34" charset="0"/>
              </a:rPr>
              <a:t>Paese</a:t>
            </a:r>
            <a:endParaRPr lang="en-US" b="1" dirty="0">
              <a:latin typeface="Calibri" panose="020F0502020204030204" pitchFamily="34" charset="0"/>
              <a:cs typeface="Calibri" panose="020F0502020204030204" pitchFamily="34" charset="0"/>
            </a:endParaRPr>
          </a:p>
        </p:txBody>
      </p:sp>
      <p:sp>
        <p:nvSpPr>
          <p:cNvPr id="51" name="Rectangle 50"/>
          <p:cNvSpPr/>
          <p:nvPr/>
        </p:nvSpPr>
        <p:spPr bwMode="gray">
          <a:xfrm>
            <a:off x="530634" y="2040721"/>
            <a:ext cx="2844001"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400" b="1" dirty="0">
                <a:solidFill>
                  <a:srgbClr val="0076A8"/>
                </a:solidFill>
                <a:latin typeface="Calibri" panose="020F0502020204030204" pitchFamily="34" charset="0"/>
                <a:cs typeface="Calibri" panose="020F0502020204030204" pitchFamily="34" charset="0"/>
              </a:rPr>
              <a:t>RUOLO SOCIALE</a:t>
            </a:r>
          </a:p>
        </p:txBody>
      </p:sp>
      <p:cxnSp>
        <p:nvCxnSpPr>
          <p:cNvPr id="52" name="Straight Connector 51"/>
          <p:cNvCxnSpPr/>
          <p:nvPr/>
        </p:nvCxnSpPr>
        <p:spPr>
          <a:xfrm>
            <a:off x="502052" y="2550105"/>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2052" y="4030904"/>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gray">
          <a:xfrm>
            <a:off x="1731250" y="2728108"/>
            <a:ext cx="1671967" cy="1147884"/>
          </a:xfrm>
          <a:prstGeom prst="rect">
            <a:avLst/>
          </a:prstGeom>
          <a:noFill/>
          <a:ln w="19050" algn="ctr">
            <a:noFill/>
            <a:miter lim="800000"/>
            <a:headEnd/>
            <a:tailEnd/>
          </a:ln>
          <a:effectLst/>
        </p:spPr>
        <p:txBody>
          <a:bodyPr wrap="square" lIns="72000" tIns="72000" rIns="72000" bIns="72000" rtlCol="0" anchor="ctr"/>
          <a:lstStyle/>
          <a:p>
            <a:pPr algn="ctr">
              <a:lnSpc>
                <a:spcPct val="106000"/>
              </a:lnSpc>
            </a:pPr>
            <a:r>
              <a:rPr lang="it-IT" b="1" dirty="0">
                <a:latin typeface="Calibri" panose="020F0502020204030204" pitchFamily="34" charset="0"/>
                <a:cs typeface="Calibri" panose="020F0502020204030204" pitchFamily="34" charset="0"/>
              </a:rPr>
              <a:t>Persone appassionate </a:t>
            </a:r>
          </a:p>
          <a:p>
            <a:pPr algn="ctr">
              <a:lnSpc>
                <a:spcPct val="106000"/>
              </a:lnSpc>
            </a:pPr>
            <a:r>
              <a:rPr lang="it-IT" b="1" dirty="0">
                <a:latin typeface="Calibri" panose="020F0502020204030204" pitchFamily="34" charset="0"/>
                <a:cs typeface="Calibri" panose="020F0502020204030204" pitchFamily="34" charset="0"/>
              </a:rPr>
              <a:t>al Calcio</a:t>
            </a:r>
            <a:endParaRPr lang="en-US" b="1" dirty="0">
              <a:latin typeface="Calibri" panose="020F0502020204030204" pitchFamily="34" charset="0"/>
              <a:cs typeface="Calibri" panose="020F0502020204030204" pitchFamily="34" charset="0"/>
            </a:endParaRPr>
          </a:p>
        </p:txBody>
      </p:sp>
      <p:sp>
        <p:nvSpPr>
          <p:cNvPr id="55" name="Oval 54"/>
          <p:cNvSpPr/>
          <p:nvPr/>
        </p:nvSpPr>
        <p:spPr bwMode="gray">
          <a:xfrm>
            <a:off x="506123" y="2791496"/>
            <a:ext cx="1044821" cy="1034476"/>
          </a:xfrm>
          <a:prstGeom prst="ellipse">
            <a:avLst/>
          </a:prstGeom>
          <a:solidFill>
            <a:schemeClr val="bg1"/>
          </a:solidFill>
          <a:ln w="57150" algn="ctr">
            <a:solidFill>
              <a:srgbClr val="0070C0"/>
            </a:solidFill>
            <a:miter lim="800000"/>
            <a:headEnd/>
            <a:tailEnd/>
          </a:ln>
          <a:effectLst/>
        </p:spPr>
        <p:txBody>
          <a:bodyPr wrap="square" lIns="0" tIns="88900" rIns="0" bIns="88900" rtlCol="0" anchor="ctr"/>
          <a:lstStyle/>
          <a:p>
            <a:pPr algn="ctr">
              <a:buFont typeface="Wingdings 2" pitchFamily="18" charset="2"/>
              <a:buNone/>
            </a:pPr>
            <a:r>
              <a:rPr lang="it-IT" sz="2400" b="1" dirty="0">
                <a:solidFill>
                  <a:srgbClr val="0076A8"/>
                </a:solidFill>
                <a:latin typeface="Calibri" panose="020F0502020204030204" pitchFamily="34" charset="0"/>
                <a:cs typeface="Calibri" panose="020F0502020204030204" pitchFamily="34" charset="0"/>
              </a:rPr>
              <a:t>32,5 </a:t>
            </a:r>
            <a:r>
              <a:rPr lang="it-IT" sz="2400" dirty="0">
                <a:solidFill>
                  <a:srgbClr val="0076A8"/>
                </a:solidFill>
                <a:latin typeface="Calibri" panose="020F0502020204030204" pitchFamily="34" charset="0"/>
                <a:cs typeface="Calibri" panose="020F0502020204030204" pitchFamily="34" charset="0"/>
              </a:rPr>
              <a:t>Mln</a:t>
            </a:r>
            <a:endParaRPr lang="en-US" sz="1200" dirty="0">
              <a:solidFill>
                <a:srgbClr val="0076A8"/>
              </a:solidFill>
              <a:latin typeface="Calibri" panose="020F0502020204030204" pitchFamily="34" charset="0"/>
              <a:cs typeface="Calibri" panose="020F0502020204030204" pitchFamily="34" charset="0"/>
            </a:endParaRPr>
          </a:p>
        </p:txBody>
      </p:sp>
      <p:grpSp>
        <p:nvGrpSpPr>
          <p:cNvPr id="62" name="Group 61"/>
          <p:cNvGrpSpPr/>
          <p:nvPr/>
        </p:nvGrpSpPr>
        <p:grpSpPr>
          <a:xfrm>
            <a:off x="1585586" y="971977"/>
            <a:ext cx="734096" cy="765493"/>
            <a:chOff x="6005746" y="714222"/>
            <a:chExt cx="734096" cy="765493"/>
          </a:xfrm>
        </p:grpSpPr>
        <p:sp>
          <p:nvSpPr>
            <p:cNvPr id="63" name="Teardrop 62"/>
            <p:cNvSpPr/>
            <p:nvPr/>
          </p:nvSpPr>
          <p:spPr bwMode="gray">
            <a:xfrm rot="8195630">
              <a:off x="6005746" y="714222"/>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64" name="Oval 63"/>
            <p:cNvSpPr/>
            <p:nvPr/>
          </p:nvSpPr>
          <p:spPr bwMode="gray">
            <a:xfrm>
              <a:off x="6151561" y="887467"/>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5" name="Rectangle 64"/>
            <p:cNvSpPr/>
            <p:nvPr/>
          </p:nvSpPr>
          <p:spPr bwMode="gray">
            <a:xfrm>
              <a:off x="6134675" y="882426"/>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800" b="1" dirty="0">
                  <a:solidFill>
                    <a:srgbClr val="0070C0"/>
                  </a:solidFill>
                  <a:latin typeface="Calibri" panose="020F0502020204030204" pitchFamily="34" charset="0"/>
                  <a:cs typeface="Calibri" panose="020F0502020204030204" pitchFamily="34" charset="0"/>
                </a:rPr>
                <a:t>1</a:t>
              </a:r>
            </a:p>
          </p:txBody>
        </p:sp>
      </p:grpSp>
      <p:sp>
        <p:nvSpPr>
          <p:cNvPr id="66" name="Rectangle 65"/>
          <p:cNvSpPr/>
          <p:nvPr/>
        </p:nvSpPr>
        <p:spPr bwMode="gray">
          <a:xfrm>
            <a:off x="4577672" y="2040721"/>
            <a:ext cx="3128401"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400" b="1" dirty="0">
                <a:solidFill>
                  <a:srgbClr val="0076A8"/>
                </a:solidFill>
                <a:latin typeface="Calibri" panose="020F0502020204030204" pitchFamily="34" charset="0"/>
                <a:cs typeface="Calibri" panose="020F0502020204030204" pitchFamily="34" charset="0"/>
              </a:rPr>
              <a:t>RUOLO ECONOMICO</a:t>
            </a:r>
          </a:p>
        </p:txBody>
      </p:sp>
      <p:cxnSp>
        <p:nvCxnSpPr>
          <p:cNvPr id="67" name="Straight Connector 66"/>
          <p:cNvCxnSpPr/>
          <p:nvPr/>
        </p:nvCxnSpPr>
        <p:spPr>
          <a:xfrm>
            <a:off x="4691290" y="2550105"/>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691290" y="4030904"/>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gray">
          <a:xfrm>
            <a:off x="4719873" y="4619775"/>
            <a:ext cx="2844000" cy="1474386"/>
          </a:xfrm>
          <a:prstGeom prst="rect">
            <a:avLst/>
          </a:prstGeom>
          <a:solidFill>
            <a:schemeClr val="bg1">
              <a:lumMod val="95000"/>
            </a:schemeClr>
          </a:solidFill>
          <a:ln w="19050" algn="ctr">
            <a:noFill/>
            <a:miter lim="800000"/>
            <a:headEnd/>
            <a:tailEnd/>
          </a:ln>
          <a:effectLst/>
        </p:spPr>
        <p:txBody>
          <a:bodyPr wrap="square" lIns="72000" tIns="72000" rIns="72000" bIns="72000" rtlCol="0" anchor="ctr"/>
          <a:lstStyle/>
          <a:p>
            <a:pPr algn="ctr">
              <a:lnSpc>
                <a:spcPct val="106000"/>
              </a:lnSpc>
            </a:pPr>
            <a:r>
              <a:rPr lang="it-IT" dirty="0">
                <a:latin typeface="Calibri" panose="020F0502020204030204" pitchFamily="34" charset="0"/>
                <a:cs typeface="Calibri" panose="020F0502020204030204" pitchFamily="34" charset="0"/>
              </a:rPr>
              <a:t>Il Calcio è un </a:t>
            </a:r>
            <a:r>
              <a:rPr lang="it-IT" b="1" dirty="0">
                <a:latin typeface="Calibri" panose="020F0502020204030204" pitchFamily="34" charset="0"/>
                <a:cs typeface="Calibri" panose="020F0502020204030204" pitchFamily="34" charset="0"/>
              </a:rPr>
              <a:t>settore economico </a:t>
            </a:r>
            <a:r>
              <a:rPr lang="it-IT" dirty="0">
                <a:latin typeface="Calibri" panose="020F0502020204030204" pitchFamily="34" charset="0"/>
                <a:cs typeface="Calibri" panose="020F0502020204030204" pitchFamily="34" charset="0"/>
              </a:rPr>
              <a:t>di assoluta </a:t>
            </a:r>
            <a:r>
              <a:rPr lang="it-IT" b="1" dirty="0">
                <a:latin typeface="Calibri" panose="020F0502020204030204" pitchFamily="34" charset="0"/>
                <a:cs typeface="Calibri" panose="020F0502020204030204" pitchFamily="34" charset="0"/>
              </a:rPr>
              <a:t>rilevanza</a:t>
            </a:r>
            <a:r>
              <a:rPr lang="it-IT" dirty="0">
                <a:latin typeface="Calibri" panose="020F0502020204030204" pitchFamily="34" charset="0"/>
                <a:cs typeface="Calibri" panose="020F0502020204030204" pitchFamily="34" charset="0"/>
              </a:rPr>
              <a:t> nel contesto </a:t>
            </a:r>
            <a:r>
              <a:rPr lang="it-IT" b="1" dirty="0">
                <a:latin typeface="Calibri" panose="020F0502020204030204" pitchFamily="34" charset="0"/>
                <a:cs typeface="Calibri" panose="020F0502020204030204" pitchFamily="34" charset="0"/>
              </a:rPr>
              <a:t>Italia</a:t>
            </a:r>
          </a:p>
        </p:txBody>
      </p:sp>
      <p:sp>
        <p:nvSpPr>
          <p:cNvPr id="79" name="Rectangle 78"/>
          <p:cNvSpPr/>
          <p:nvPr/>
        </p:nvSpPr>
        <p:spPr bwMode="gray">
          <a:xfrm>
            <a:off x="5873663" y="2728108"/>
            <a:ext cx="1718792" cy="1147884"/>
          </a:xfrm>
          <a:prstGeom prst="rect">
            <a:avLst/>
          </a:prstGeom>
          <a:noFill/>
          <a:ln w="19050" algn="ctr">
            <a:noFill/>
            <a:miter lim="800000"/>
            <a:headEnd/>
            <a:tailEnd/>
          </a:ln>
          <a:effectLst/>
        </p:spPr>
        <p:txBody>
          <a:bodyPr wrap="square" lIns="72000" tIns="72000" rIns="72000" bIns="72000" rtlCol="0" anchor="ctr"/>
          <a:lstStyle/>
          <a:p>
            <a:pPr algn="ctr">
              <a:lnSpc>
                <a:spcPct val="106000"/>
              </a:lnSpc>
            </a:pPr>
            <a:r>
              <a:rPr lang="it-IT" b="1" dirty="0">
                <a:latin typeface="Calibri" panose="020F0502020204030204" pitchFamily="34" charset="0"/>
                <a:cs typeface="Calibri" panose="020F0502020204030204" pitchFamily="34" charset="0"/>
              </a:rPr>
              <a:t>Ricavi generati ogni anno dal Calcio</a:t>
            </a:r>
            <a:endParaRPr lang="en-US" b="1" dirty="0">
              <a:latin typeface="Calibri" panose="020F0502020204030204" pitchFamily="34" charset="0"/>
              <a:cs typeface="Calibri" panose="020F0502020204030204" pitchFamily="34" charset="0"/>
            </a:endParaRPr>
          </a:p>
        </p:txBody>
      </p:sp>
      <p:sp>
        <p:nvSpPr>
          <p:cNvPr id="80" name="Oval 79"/>
          <p:cNvSpPr/>
          <p:nvPr/>
        </p:nvSpPr>
        <p:spPr bwMode="gray">
          <a:xfrm>
            <a:off x="4708766" y="2791496"/>
            <a:ext cx="1044821" cy="1034476"/>
          </a:xfrm>
          <a:prstGeom prst="ellipse">
            <a:avLst/>
          </a:prstGeom>
          <a:solidFill>
            <a:schemeClr val="bg1"/>
          </a:solidFill>
          <a:ln w="57150" algn="ctr">
            <a:solidFill>
              <a:srgbClr val="0070C0"/>
            </a:solidFill>
            <a:miter lim="800000"/>
            <a:headEnd/>
            <a:tailEnd/>
          </a:ln>
          <a:effectLst/>
        </p:spPr>
        <p:txBody>
          <a:bodyPr wrap="square" lIns="0" tIns="88900" rIns="0" bIns="88900" rtlCol="0" anchor="ctr"/>
          <a:lstStyle/>
          <a:p>
            <a:pPr algn="ctr">
              <a:buFont typeface="Wingdings 2" pitchFamily="18" charset="2"/>
              <a:buNone/>
            </a:pPr>
            <a:r>
              <a:rPr lang="it-IT" sz="2400" b="1" dirty="0">
                <a:solidFill>
                  <a:srgbClr val="0076A8"/>
                </a:solidFill>
                <a:latin typeface="Calibri" panose="020F0502020204030204" pitchFamily="34" charset="0"/>
                <a:cs typeface="Calibri" panose="020F0502020204030204" pitchFamily="34" charset="0"/>
              </a:rPr>
              <a:t>18,1</a:t>
            </a:r>
          </a:p>
          <a:p>
            <a:pPr algn="ctr">
              <a:buFont typeface="Wingdings 2" pitchFamily="18" charset="2"/>
              <a:buNone/>
            </a:pPr>
            <a:r>
              <a:rPr lang="it-IT" sz="2400" dirty="0" err="1">
                <a:solidFill>
                  <a:srgbClr val="0076A8"/>
                </a:solidFill>
                <a:latin typeface="Calibri" panose="020F0502020204030204" pitchFamily="34" charset="0"/>
                <a:cs typeface="Calibri" panose="020F0502020204030204" pitchFamily="34" charset="0"/>
              </a:rPr>
              <a:t>Mld</a:t>
            </a:r>
            <a:endParaRPr lang="en-US" sz="2400" dirty="0">
              <a:solidFill>
                <a:srgbClr val="0076A8"/>
              </a:solidFill>
              <a:latin typeface="Calibri" panose="020F0502020204030204" pitchFamily="34" charset="0"/>
              <a:cs typeface="Calibri" panose="020F0502020204030204" pitchFamily="34" charset="0"/>
            </a:endParaRPr>
          </a:p>
        </p:txBody>
      </p:sp>
      <p:grpSp>
        <p:nvGrpSpPr>
          <p:cNvPr id="81" name="Group 80"/>
          <p:cNvGrpSpPr/>
          <p:nvPr/>
        </p:nvGrpSpPr>
        <p:grpSpPr>
          <a:xfrm>
            <a:off x="5774824" y="971976"/>
            <a:ext cx="734096" cy="765493"/>
            <a:chOff x="6005746" y="714222"/>
            <a:chExt cx="734096" cy="765493"/>
          </a:xfrm>
        </p:grpSpPr>
        <p:sp>
          <p:nvSpPr>
            <p:cNvPr id="82" name="Teardrop 81"/>
            <p:cNvSpPr/>
            <p:nvPr/>
          </p:nvSpPr>
          <p:spPr bwMode="gray">
            <a:xfrm rot="8195630">
              <a:off x="6005746" y="714222"/>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83" name="Oval 82"/>
            <p:cNvSpPr/>
            <p:nvPr/>
          </p:nvSpPr>
          <p:spPr bwMode="gray">
            <a:xfrm>
              <a:off x="6151561" y="887467"/>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4" name="Rectangle 83"/>
            <p:cNvSpPr/>
            <p:nvPr/>
          </p:nvSpPr>
          <p:spPr bwMode="gray">
            <a:xfrm>
              <a:off x="6134675" y="882426"/>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800" b="1" dirty="0">
                  <a:solidFill>
                    <a:srgbClr val="0070C0"/>
                  </a:solidFill>
                  <a:latin typeface="Calibri" panose="020F0502020204030204" pitchFamily="34" charset="0"/>
                  <a:cs typeface="Calibri" panose="020F0502020204030204" pitchFamily="34" charset="0"/>
                </a:rPr>
                <a:t>2</a:t>
              </a:r>
            </a:p>
          </p:txBody>
        </p:sp>
      </p:grpSp>
      <p:sp>
        <p:nvSpPr>
          <p:cNvPr id="87" name="Rectangle 86"/>
          <p:cNvSpPr/>
          <p:nvPr/>
        </p:nvSpPr>
        <p:spPr bwMode="gray">
          <a:xfrm>
            <a:off x="8610056" y="2040721"/>
            <a:ext cx="3441241"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400" b="1" dirty="0">
                <a:solidFill>
                  <a:srgbClr val="0076A8"/>
                </a:solidFill>
                <a:latin typeface="Calibri" panose="020F0502020204030204" pitchFamily="34" charset="0"/>
                <a:cs typeface="Calibri" panose="020F0502020204030204" pitchFamily="34" charset="0"/>
              </a:rPr>
              <a:t>BENEFICI</a:t>
            </a:r>
          </a:p>
        </p:txBody>
      </p:sp>
      <p:cxnSp>
        <p:nvCxnSpPr>
          <p:cNvPr id="90" name="Straight Connector 89"/>
          <p:cNvCxnSpPr/>
          <p:nvPr/>
        </p:nvCxnSpPr>
        <p:spPr>
          <a:xfrm>
            <a:off x="8880094" y="2550105"/>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880094" y="4030904"/>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bwMode="gray">
          <a:xfrm>
            <a:off x="8908676" y="4619775"/>
            <a:ext cx="2844000" cy="1474386"/>
          </a:xfrm>
          <a:prstGeom prst="rect">
            <a:avLst/>
          </a:prstGeom>
          <a:solidFill>
            <a:schemeClr val="bg1">
              <a:lumMod val="95000"/>
            </a:schemeClr>
          </a:solidFill>
          <a:ln w="19050" algn="ctr">
            <a:noFill/>
            <a:miter lim="800000"/>
            <a:headEnd/>
            <a:tailEnd/>
          </a:ln>
          <a:effectLst/>
        </p:spPr>
        <p:txBody>
          <a:bodyPr wrap="square" lIns="72000" tIns="72000" rIns="72000" bIns="72000" rtlCol="0" anchor="ctr"/>
          <a:lstStyle/>
          <a:p>
            <a:pPr algn="ctr">
              <a:lnSpc>
                <a:spcPct val="106000"/>
              </a:lnSpc>
            </a:pPr>
            <a:r>
              <a:rPr lang="it-IT" dirty="0">
                <a:latin typeface="Calibri" panose="020F0502020204030204" pitchFamily="34" charset="0"/>
                <a:cs typeface="Calibri" panose="020F0502020204030204" pitchFamily="34" charset="0"/>
              </a:rPr>
              <a:t>Il </a:t>
            </a:r>
            <a:r>
              <a:rPr lang="it-IT" b="1" dirty="0">
                <a:latin typeface="Calibri" panose="020F0502020204030204" pitchFamily="34" charset="0"/>
                <a:cs typeface="Calibri" panose="020F0502020204030204" pitchFamily="34" charset="0"/>
              </a:rPr>
              <a:t>rinnovamento</a:t>
            </a:r>
            <a:r>
              <a:rPr lang="it-IT" dirty="0">
                <a:latin typeface="Calibri" panose="020F0502020204030204" pitchFamily="34" charset="0"/>
                <a:cs typeface="Calibri" panose="020F0502020204030204" pitchFamily="34" charset="0"/>
              </a:rPr>
              <a:t> degli </a:t>
            </a:r>
            <a:r>
              <a:rPr lang="it-IT" b="1" dirty="0">
                <a:latin typeface="Calibri" panose="020F0502020204030204" pitchFamily="34" charset="0"/>
                <a:cs typeface="Calibri" panose="020F0502020204030204" pitchFamily="34" charset="0"/>
              </a:rPr>
              <a:t>Stadi</a:t>
            </a:r>
            <a:r>
              <a:rPr lang="it-IT" dirty="0">
                <a:latin typeface="Calibri" panose="020F0502020204030204" pitchFamily="34" charset="0"/>
                <a:cs typeface="Calibri" panose="020F0502020204030204" pitchFamily="34" charset="0"/>
              </a:rPr>
              <a:t> è una grande </a:t>
            </a:r>
            <a:r>
              <a:rPr lang="it-IT" b="1" dirty="0">
                <a:latin typeface="Calibri" panose="020F0502020204030204" pitchFamily="34" charset="0"/>
                <a:cs typeface="Calibri" panose="020F0502020204030204" pitchFamily="34" charset="0"/>
              </a:rPr>
              <a:t>opportunità</a:t>
            </a:r>
            <a:r>
              <a:rPr lang="it-IT" dirty="0">
                <a:latin typeface="Calibri" panose="020F0502020204030204" pitchFamily="34" charset="0"/>
                <a:cs typeface="Calibri" panose="020F0502020204030204" pitchFamily="34" charset="0"/>
              </a:rPr>
              <a:t> di </a:t>
            </a:r>
            <a:r>
              <a:rPr lang="it-IT" b="1" dirty="0">
                <a:latin typeface="Calibri" panose="020F0502020204030204" pitchFamily="34" charset="0"/>
                <a:cs typeface="Calibri" panose="020F0502020204030204" pitchFamily="34" charset="0"/>
              </a:rPr>
              <a:t>rilancio</a:t>
            </a:r>
            <a:r>
              <a:rPr lang="it-IT" dirty="0">
                <a:latin typeface="Calibri" panose="020F0502020204030204" pitchFamily="34" charset="0"/>
                <a:cs typeface="Calibri" panose="020F0502020204030204" pitchFamily="34" charset="0"/>
              </a:rPr>
              <a:t> del Sistema </a:t>
            </a:r>
            <a:r>
              <a:rPr lang="it-IT" b="1" dirty="0">
                <a:latin typeface="Calibri" panose="020F0502020204030204" pitchFamily="34" charset="0"/>
                <a:cs typeface="Calibri" panose="020F0502020204030204" pitchFamily="34" charset="0"/>
              </a:rPr>
              <a:t>Paese</a:t>
            </a:r>
            <a:endParaRPr lang="en-US" b="1" dirty="0">
              <a:latin typeface="Calibri" panose="020F0502020204030204" pitchFamily="34" charset="0"/>
              <a:cs typeface="Calibri" panose="020F0502020204030204" pitchFamily="34" charset="0"/>
            </a:endParaRPr>
          </a:p>
        </p:txBody>
      </p:sp>
      <p:sp>
        <p:nvSpPr>
          <p:cNvPr id="108" name="Rectangle 107"/>
          <p:cNvSpPr/>
          <p:nvPr/>
        </p:nvSpPr>
        <p:spPr bwMode="gray">
          <a:xfrm>
            <a:off x="10062467" y="2728108"/>
            <a:ext cx="1718792" cy="1147884"/>
          </a:xfrm>
          <a:prstGeom prst="rect">
            <a:avLst/>
          </a:prstGeom>
          <a:noFill/>
          <a:ln w="19050" algn="ctr">
            <a:noFill/>
            <a:miter lim="800000"/>
            <a:headEnd/>
            <a:tailEnd/>
          </a:ln>
          <a:effectLst/>
        </p:spPr>
        <p:txBody>
          <a:bodyPr wrap="square" lIns="72000" tIns="72000" rIns="72000" bIns="72000" rtlCol="0" anchor="ctr"/>
          <a:lstStyle/>
          <a:p>
            <a:pPr algn="ctr">
              <a:lnSpc>
                <a:spcPct val="106000"/>
              </a:lnSpc>
            </a:pPr>
            <a:r>
              <a:rPr lang="it-IT" b="1" dirty="0">
                <a:latin typeface="Calibri" panose="020F0502020204030204" pitchFamily="34" charset="0"/>
                <a:cs typeface="Calibri" panose="020F0502020204030204" pitchFamily="34" charset="0"/>
              </a:rPr>
              <a:t>Investimenti generabili da interventi Stadi </a:t>
            </a:r>
            <a:endParaRPr lang="en-US" b="1" dirty="0">
              <a:latin typeface="Calibri" panose="020F0502020204030204" pitchFamily="34" charset="0"/>
              <a:cs typeface="Calibri" panose="020F0502020204030204" pitchFamily="34" charset="0"/>
            </a:endParaRPr>
          </a:p>
        </p:txBody>
      </p:sp>
      <p:sp>
        <p:nvSpPr>
          <p:cNvPr id="109" name="Oval 108"/>
          <p:cNvSpPr/>
          <p:nvPr/>
        </p:nvSpPr>
        <p:spPr bwMode="gray">
          <a:xfrm>
            <a:off x="8893084" y="2791496"/>
            <a:ext cx="1044821" cy="1034476"/>
          </a:xfrm>
          <a:prstGeom prst="ellipse">
            <a:avLst/>
          </a:prstGeom>
          <a:solidFill>
            <a:schemeClr val="bg1"/>
          </a:solidFill>
          <a:ln w="57150" algn="ctr">
            <a:solidFill>
              <a:srgbClr val="0070C0"/>
            </a:solidFill>
            <a:miter lim="800000"/>
            <a:headEnd/>
            <a:tailEnd/>
          </a:ln>
          <a:effectLst/>
        </p:spPr>
        <p:txBody>
          <a:bodyPr wrap="square" lIns="0" tIns="88900" rIns="0" bIns="88900" rtlCol="0" anchor="ctr"/>
          <a:lstStyle/>
          <a:p>
            <a:pPr algn="ctr">
              <a:buFont typeface="Wingdings 2" pitchFamily="18" charset="2"/>
              <a:buNone/>
            </a:pPr>
            <a:r>
              <a:rPr lang="it-IT" sz="2400" b="1" dirty="0">
                <a:solidFill>
                  <a:srgbClr val="0076A8"/>
                </a:solidFill>
                <a:latin typeface="Calibri" panose="020F0502020204030204" pitchFamily="34" charset="0"/>
                <a:cs typeface="Calibri" panose="020F0502020204030204" pitchFamily="34" charset="0"/>
              </a:rPr>
              <a:t>4,5 </a:t>
            </a:r>
            <a:r>
              <a:rPr lang="it-IT" sz="2400" dirty="0" err="1">
                <a:solidFill>
                  <a:srgbClr val="0076A8"/>
                </a:solidFill>
                <a:latin typeface="Calibri" panose="020F0502020204030204" pitchFamily="34" charset="0"/>
                <a:cs typeface="Calibri" panose="020F0502020204030204" pitchFamily="34" charset="0"/>
              </a:rPr>
              <a:t>Mld</a:t>
            </a:r>
            <a:endParaRPr lang="en-US" sz="2400" dirty="0">
              <a:solidFill>
                <a:srgbClr val="0076A8"/>
              </a:solidFill>
              <a:latin typeface="Calibri" panose="020F0502020204030204" pitchFamily="34" charset="0"/>
              <a:cs typeface="Calibri" panose="020F0502020204030204" pitchFamily="34" charset="0"/>
            </a:endParaRPr>
          </a:p>
        </p:txBody>
      </p:sp>
      <p:grpSp>
        <p:nvGrpSpPr>
          <p:cNvPr id="113" name="Group 112">
            <a:extLst>
              <a:ext uri="{FF2B5EF4-FFF2-40B4-BE49-F238E27FC236}">
                <a16:creationId xmlns:a16="http://schemas.microsoft.com/office/drawing/2014/main" id="{0F468130-271C-4648-BBCE-9787C42C66E0}"/>
              </a:ext>
            </a:extLst>
          </p:cNvPr>
          <p:cNvGrpSpPr/>
          <p:nvPr/>
        </p:nvGrpSpPr>
        <p:grpSpPr>
          <a:xfrm>
            <a:off x="1952852" y="4144066"/>
            <a:ext cx="8377824" cy="362548"/>
            <a:chOff x="1952852" y="4438290"/>
            <a:chExt cx="8377824" cy="496262"/>
          </a:xfrm>
        </p:grpSpPr>
        <p:cxnSp>
          <p:nvCxnSpPr>
            <p:cNvPr id="114" name="Straight Connector 113"/>
            <p:cNvCxnSpPr/>
            <p:nvPr/>
          </p:nvCxnSpPr>
          <p:spPr>
            <a:xfrm flipH="1" flipV="1">
              <a:off x="1952852" y="4438290"/>
              <a:ext cx="0" cy="496262"/>
            </a:xfrm>
            <a:prstGeom prst="line">
              <a:avLst/>
            </a:prstGeom>
            <a:ln w="38100">
              <a:solidFill>
                <a:srgbClr val="0076A8"/>
              </a:solidFill>
              <a:headEnd type="ova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6141872" y="4438290"/>
              <a:ext cx="0" cy="496262"/>
            </a:xfrm>
            <a:prstGeom prst="line">
              <a:avLst/>
            </a:prstGeom>
            <a:ln w="38100">
              <a:solidFill>
                <a:srgbClr val="0076A8"/>
              </a:solidFill>
              <a:head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10330676" y="4438290"/>
              <a:ext cx="0" cy="496262"/>
            </a:xfrm>
            <a:prstGeom prst="line">
              <a:avLst/>
            </a:prstGeom>
            <a:ln w="38100">
              <a:solidFill>
                <a:srgbClr val="0076A8"/>
              </a:solidFill>
              <a:headEnd type="ova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9963628" y="971976"/>
            <a:ext cx="734096" cy="765493"/>
            <a:chOff x="6005746" y="714222"/>
            <a:chExt cx="734096" cy="765493"/>
          </a:xfrm>
        </p:grpSpPr>
        <p:sp>
          <p:nvSpPr>
            <p:cNvPr id="118" name="Teardrop 117"/>
            <p:cNvSpPr/>
            <p:nvPr/>
          </p:nvSpPr>
          <p:spPr bwMode="gray">
            <a:xfrm rot="8195630">
              <a:off x="6005746" y="714222"/>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119" name="Oval 118"/>
            <p:cNvSpPr/>
            <p:nvPr/>
          </p:nvSpPr>
          <p:spPr bwMode="gray">
            <a:xfrm>
              <a:off x="6151561" y="887467"/>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0" name="Rectangle 119"/>
            <p:cNvSpPr/>
            <p:nvPr/>
          </p:nvSpPr>
          <p:spPr bwMode="gray">
            <a:xfrm>
              <a:off x="6134675" y="882426"/>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800" b="1" dirty="0">
                  <a:solidFill>
                    <a:srgbClr val="0070C0"/>
                  </a:solidFill>
                  <a:latin typeface="Calibri" panose="020F0502020204030204" pitchFamily="34" charset="0"/>
                  <a:cs typeface="Calibri" panose="020F0502020204030204" pitchFamily="34" charset="0"/>
                </a:rPr>
                <a:t>3</a:t>
              </a:r>
            </a:p>
          </p:txBody>
        </p:sp>
      </p:grpSp>
    </p:spTree>
    <p:extLst>
      <p:ext uri="{BB962C8B-B14F-4D97-AF65-F5344CB8AC3E}">
        <p14:creationId xmlns:p14="http://schemas.microsoft.com/office/powerpoint/2010/main" val="11277549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0180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6" name="think-cell Slide" r:id="rId5" imgW="473" imgH="473" progId="TCLayout.ActiveDocument.1">
                  <p:embed/>
                </p:oleObj>
              </mc:Choice>
              <mc:Fallback>
                <p:oleObj name="think-cell Slide" r:id="rId5" imgW="473" imgH="473"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lIns="360000"/>
          <a:lstStyle/>
          <a:p>
            <a:r>
              <a:rPr lang="it-IT" sz="2400" dirty="0">
                <a:solidFill>
                  <a:srgbClr val="000000"/>
                </a:solidFill>
              </a:rPr>
              <a:t>Il Calcio è oramai il </a:t>
            </a:r>
            <a:r>
              <a:rPr lang="it-IT" sz="2400" b="1" dirty="0">
                <a:solidFill>
                  <a:srgbClr val="000000"/>
                </a:solidFill>
                <a:latin typeface="Calibri" panose="020F0502020204030204" pitchFamily="34" charset="0"/>
                <a:cs typeface="Calibri" panose="020F0502020204030204" pitchFamily="34" charset="0"/>
              </a:rPr>
              <a:t>motore sociale </a:t>
            </a:r>
            <a:r>
              <a:rPr lang="it-IT" sz="2400" dirty="0">
                <a:solidFill>
                  <a:srgbClr val="000000"/>
                </a:solidFill>
              </a:rPr>
              <a:t>del nostro Paese</a:t>
            </a:r>
            <a:endParaRPr lang="en-US" sz="2400" dirty="0">
              <a:solidFill>
                <a:srgbClr val="000000"/>
              </a:solidFill>
            </a:endParaRPr>
          </a:p>
        </p:txBody>
      </p:sp>
      <p:sp>
        <p:nvSpPr>
          <p:cNvPr id="7" name="Pentagon 6"/>
          <p:cNvSpPr/>
          <p:nvPr/>
        </p:nvSpPr>
        <p:spPr>
          <a:xfrm>
            <a:off x="641389" y="1509935"/>
            <a:ext cx="4794512" cy="4563745"/>
          </a:xfrm>
          <a:prstGeom prst="homePlate">
            <a:avLst>
              <a:gd name="adj" fmla="val 8303"/>
            </a:avLst>
          </a:prstGeom>
          <a:solidFill>
            <a:schemeClr val="bg1"/>
          </a:solidFill>
          <a:ln w="952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Calibri" panose="020F0502020204030204" pitchFamily="34" charset="0"/>
              <a:cs typeface="Calibri" panose="020F0502020204030204" pitchFamily="34" charset="0"/>
            </a:endParaRPr>
          </a:p>
        </p:txBody>
      </p:sp>
      <p:sp>
        <p:nvSpPr>
          <p:cNvPr id="8" name="Rectangle 7"/>
          <p:cNvSpPr/>
          <p:nvPr/>
        </p:nvSpPr>
        <p:spPr>
          <a:xfrm>
            <a:off x="637154" y="1000983"/>
            <a:ext cx="4382593" cy="432000"/>
          </a:xfrm>
          <a:prstGeom prst="rect">
            <a:avLst/>
          </a:prstGeom>
          <a:solidFill>
            <a:srgbClr val="0076A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100"/>
              </a:lnSpc>
            </a:pPr>
            <a:r>
              <a:rPr lang="it-IT" b="1" dirty="0">
                <a:latin typeface="Calibri" panose="020F0502020204030204" pitchFamily="34" charset="0"/>
                <a:cs typeface="Calibri" panose="020F0502020204030204" pitchFamily="34" charset="0"/>
              </a:rPr>
              <a:t>Il Calcio come #1 sport in Italia…</a:t>
            </a:r>
            <a:endParaRPr lang="en-US" b="1" dirty="0">
              <a:latin typeface="Calibri" panose="020F0502020204030204" pitchFamily="34" charset="0"/>
              <a:cs typeface="Calibri" panose="020F0502020204030204" pitchFamily="34" charset="0"/>
            </a:endParaRPr>
          </a:p>
        </p:txBody>
      </p:sp>
      <p:sp>
        <p:nvSpPr>
          <p:cNvPr id="9" name="Right Triangle 8"/>
          <p:cNvSpPr/>
          <p:nvPr/>
        </p:nvSpPr>
        <p:spPr>
          <a:xfrm>
            <a:off x="5019750" y="1000983"/>
            <a:ext cx="61227" cy="432000"/>
          </a:xfrm>
          <a:prstGeom prst="rtTriangl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10" name="Pentagon 9"/>
          <p:cNvSpPr/>
          <p:nvPr/>
        </p:nvSpPr>
        <p:spPr>
          <a:xfrm flipH="1">
            <a:off x="6632948" y="1509935"/>
            <a:ext cx="4794250" cy="4563745"/>
          </a:xfrm>
          <a:prstGeom prst="homePlate">
            <a:avLst>
              <a:gd name="adj" fmla="val 8303"/>
            </a:avLst>
          </a:prstGeom>
          <a:solidFill>
            <a:schemeClr val="bg1"/>
          </a:solidFill>
          <a:ln w="952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Calibri" panose="020F0502020204030204" pitchFamily="34" charset="0"/>
              <a:cs typeface="Calibri" panose="020F0502020204030204" pitchFamily="34" charset="0"/>
            </a:endParaRPr>
          </a:p>
        </p:txBody>
      </p:sp>
      <p:sp>
        <p:nvSpPr>
          <p:cNvPr id="11" name="Rectangle 10"/>
          <p:cNvSpPr/>
          <p:nvPr/>
        </p:nvSpPr>
        <p:spPr>
          <a:xfrm flipH="1">
            <a:off x="7045530" y="997809"/>
            <a:ext cx="4381668" cy="432000"/>
          </a:xfrm>
          <a:prstGeom prst="rect">
            <a:avLst/>
          </a:prstGeom>
          <a:solidFill>
            <a:srgbClr val="0076A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100"/>
              </a:lnSpc>
            </a:pPr>
            <a:r>
              <a:rPr lang="it-IT" b="1" dirty="0">
                <a:latin typeface="Calibri" panose="020F0502020204030204" pitchFamily="34" charset="0"/>
                <a:cs typeface="Calibri" panose="020F0502020204030204" pitchFamily="34" charset="0"/>
              </a:rPr>
              <a:t>…e come motore sociale</a:t>
            </a:r>
            <a:endParaRPr lang="en-US" b="1" dirty="0">
              <a:latin typeface="Calibri" panose="020F0502020204030204" pitchFamily="34" charset="0"/>
              <a:cs typeface="Calibri" panose="020F0502020204030204" pitchFamily="34" charset="0"/>
            </a:endParaRPr>
          </a:p>
        </p:txBody>
      </p:sp>
      <p:sp>
        <p:nvSpPr>
          <p:cNvPr id="12" name="Right Triangle 11"/>
          <p:cNvSpPr/>
          <p:nvPr/>
        </p:nvSpPr>
        <p:spPr>
          <a:xfrm flipH="1">
            <a:off x="6984315" y="997809"/>
            <a:ext cx="61213" cy="432000"/>
          </a:xfrm>
          <a:prstGeom prst="rtTriangl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alibri" panose="020F0502020204030204" pitchFamily="34" charset="0"/>
              <a:cs typeface="Calibri" panose="020F0502020204030204" pitchFamily="34" charset="0"/>
            </a:endParaRPr>
          </a:p>
        </p:txBody>
      </p:sp>
      <p:sp>
        <p:nvSpPr>
          <p:cNvPr id="13" name="Oval 12"/>
          <p:cNvSpPr/>
          <p:nvPr/>
        </p:nvSpPr>
        <p:spPr>
          <a:xfrm>
            <a:off x="5244048" y="2831212"/>
            <a:ext cx="1584000" cy="15827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Calibri" panose="020F0502020204030204" pitchFamily="34" charset="0"/>
              <a:cs typeface="Calibri" panose="020F0502020204030204" pitchFamily="34" charset="0"/>
            </a:endParaRPr>
          </a:p>
        </p:txBody>
      </p:sp>
      <p:sp>
        <p:nvSpPr>
          <p:cNvPr id="14" name="Oval 13"/>
          <p:cNvSpPr/>
          <p:nvPr/>
        </p:nvSpPr>
        <p:spPr>
          <a:xfrm>
            <a:off x="5359850" y="2935196"/>
            <a:ext cx="1375868" cy="1374771"/>
          </a:xfrm>
          <a:prstGeom prst="ellipse">
            <a:avLst/>
          </a:prstGeom>
          <a:solidFill>
            <a:schemeClr val="accent3">
              <a:lumMod val="20000"/>
              <a:lumOff val="80000"/>
            </a:schemeClr>
          </a:solidFill>
          <a:ln w="127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alibri" panose="020F0502020204030204" pitchFamily="34" charset="0"/>
              <a:cs typeface="Calibri" panose="020F0502020204030204" pitchFamily="34" charset="0"/>
            </a:endParaRPr>
          </a:p>
        </p:txBody>
      </p:sp>
      <p:pic>
        <p:nvPicPr>
          <p:cNvPr id="15" name="Picture 85" descr="Image result for logo figc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0000" y="3074572"/>
            <a:ext cx="652098" cy="1094429"/>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1284785" y="2513183"/>
            <a:ext cx="3852924" cy="644525"/>
            <a:chOff x="1344737" y="2842207"/>
            <a:chExt cx="3852924" cy="644525"/>
          </a:xfrm>
        </p:grpSpPr>
        <p:sp>
          <p:nvSpPr>
            <p:cNvPr id="48" name="Rounded Rectangle 47"/>
            <p:cNvSpPr/>
            <p:nvPr/>
          </p:nvSpPr>
          <p:spPr>
            <a:xfrm>
              <a:off x="1344737" y="2842207"/>
              <a:ext cx="3636000" cy="644525"/>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288000" bIns="0" rtlCol="0" anchor="ctr"/>
            <a:lstStyle/>
            <a:p>
              <a:pPr lvl="0" algn="r">
                <a:spcAft>
                  <a:spcPts val="0"/>
                </a:spcAft>
                <a:defRPr/>
              </a:pPr>
              <a:r>
                <a:rPr lang="it-IT" sz="1600" b="1" dirty="0">
                  <a:solidFill>
                    <a:srgbClr val="0076A8"/>
                  </a:solidFill>
                  <a:latin typeface="Calibri" panose="020F0502020204030204" pitchFamily="34" charset="0"/>
                  <a:cs typeface="Calibri" panose="020F0502020204030204" pitchFamily="34" charset="0"/>
                </a:rPr>
                <a:t>SALUTE</a:t>
              </a:r>
              <a:r>
                <a:rPr lang="it-IT" sz="1600" dirty="0">
                  <a:solidFill>
                    <a:srgbClr val="122FA0"/>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 Circa </a:t>
              </a:r>
              <a:r>
                <a:rPr lang="it-IT" sz="1600" b="1" dirty="0">
                  <a:solidFill>
                    <a:schemeClr val="tx1"/>
                  </a:solidFill>
                  <a:latin typeface="Calibri" panose="020F0502020204030204" pitchFamily="34" charset="0"/>
                  <a:cs typeface="Calibri" panose="020F0502020204030204" pitchFamily="34" charset="0"/>
                </a:rPr>
                <a:t>4,6 Mln </a:t>
              </a:r>
              <a:r>
                <a:rPr lang="it-IT" sz="1600" dirty="0">
                  <a:solidFill>
                    <a:schemeClr val="tx1"/>
                  </a:solidFill>
                  <a:latin typeface="Calibri" panose="020F0502020204030204" pitchFamily="34" charset="0"/>
                  <a:cs typeface="Calibri" panose="020F0502020204030204" pitchFamily="34" charset="0"/>
                </a:rPr>
                <a:t>di </a:t>
              </a:r>
              <a:r>
                <a:rPr lang="it-IT" sz="1600" b="1" dirty="0">
                  <a:solidFill>
                    <a:schemeClr val="tx1"/>
                  </a:solidFill>
                  <a:latin typeface="Calibri" panose="020F0502020204030204" pitchFamily="34" charset="0"/>
                  <a:cs typeface="Calibri" panose="020F0502020204030204" pitchFamily="34" charset="0"/>
                </a:rPr>
                <a:t>italiani</a:t>
              </a:r>
              <a:r>
                <a:rPr lang="it-IT" sz="1600" dirty="0">
                  <a:solidFill>
                    <a:schemeClr val="tx1"/>
                  </a:solidFill>
                  <a:latin typeface="Calibri" panose="020F0502020204030204" pitchFamily="34" charset="0"/>
                  <a:cs typeface="Calibri" panose="020F0502020204030204" pitchFamily="34" charset="0"/>
                </a:rPr>
                <a:t> </a:t>
              </a:r>
              <a:r>
                <a:rPr lang="it-IT" sz="1600" b="1" dirty="0">
                  <a:solidFill>
                    <a:schemeClr val="tx1"/>
                  </a:solidFill>
                  <a:latin typeface="Calibri" panose="020F0502020204030204" pitchFamily="34" charset="0"/>
                  <a:cs typeface="Calibri" panose="020F0502020204030204" pitchFamily="34" charset="0"/>
                </a:rPr>
                <a:t>giocano</a:t>
              </a:r>
              <a:r>
                <a:rPr lang="it-IT" sz="1600" dirty="0">
                  <a:solidFill>
                    <a:schemeClr val="tx1"/>
                  </a:solidFill>
                  <a:latin typeface="Calibri" panose="020F0502020204030204" pitchFamily="34" charset="0"/>
                  <a:cs typeface="Calibri" panose="020F0502020204030204" pitchFamily="34" charset="0"/>
                </a:rPr>
                <a:t> a Calcio (23+% sportivi)</a:t>
              </a:r>
            </a:p>
          </p:txBody>
        </p:sp>
        <p:sp>
          <p:nvSpPr>
            <p:cNvPr id="50" name="Oval 49"/>
            <p:cNvSpPr/>
            <p:nvPr/>
          </p:nvSpPr>
          <p:spPr>
            <a:xfrm>
              <a:off x="4682861" y="2882685"/>
              <a:ext cx="514800" cy="535312"/>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51" name="Oval 50"/>
            <p:cNvSpPr/>
            <p:nvPr/>
          </p:nvSpPr>
          <p:spPr>
            <a:xfrm>
              <a:off x="4706261" y="2907018"/>
              <a:ext cx="468000" cy="486646"/>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52" name="Freeform 160"/>
            <p:cNvSpPr>
              <a:spLocks noChangeAspect="1" noEditPoints="1"/>
            </p:cNvSpPr>
            <p:nvPr/>
          </p:nvSpPr>
          <p:spPr bwMode="auto">
            <a:xfrm>
              <a:off x="4770505" y="3057323"/>
              <a:ext cx="339513" cy="186034"/>
            </a:xfrm>
            <a:custGeom>
              <a:avLst/>
              <a:gdLst>
                <a:gd name="T0" fmla="*/ 111 w 124"/>
                <a:gd name="T1" fmla="*/ 3 h 65"/>
                <a:gd name="T2" fmla="*/ 115 w 124"/>
                <a:gd name="T3" fmla="*/ 3 h 65"/>
                <a:gd name="T4" fmla="*/ 122 w 124"/>
                <a:gd name="T5" fmla="*/ 29 h 65"/>
                <a:gd name="T6" fmla="*/ 119 w 124"/>
                <a:gd name="T7" fmla="*/ 56 h 65"/>
                <a:gd name="T8" fmla="*/ 119 w 124"/>
                <a:gd name="T9" fmla="*/ 59 h 65"/>
                <a:gd name="T10" fmla="*/ 118 w 124"/>
                <a:gd name="T11" fmla="*/ 63 h 65"/>
                <a:gd name="T12" fmla="*/ 107 w 124"/>
                <a:gd name="T13" fmla="*/ 62 h 65"/>
                <a:gd name="T14" fmla="*/ 104 w 124"/>
                <a:gd name="T15" fmla="*/ 59 h 65"/>
                <a:gd name="T16" fmla="*/ 102 w 124"/>
                <a:gd name="T17" fmla="*/ 62 h 65"/>
                <a:gd name="T18" fmla="*/ 93 w 124"/>
                <a:gd name="T19" fmla="*/ 63 h 65"/>
                <a:gd name="T20" fmla="*/ 90 w 124"/>
                <a:gd name="T21" fmla="*/ 59 h 65"/>
                <a:gd name="T22" fmla="*/ 87 w 124"/>
                <a:gd name="T23" fmla="*/ 59 h 65"/>
                <a:gd name="T24" fmla="*/ 76 w 124"/>
                <a:gd name="T25" fmla="*/ 63 h 65"/>
                <a:gd name="T26" fmla="*/ 73 w 124"/>
                <a:gd name="T27" fmla="*/ 59 h 65"/>
                <a:gd name="T28" fmla="*/ 63 w 124"/>
                <a:gd name="T29" fmla="*/ 60 h 65"/>
                <a:gd name="T30" fmla="*/ 60 w 124"/>
                <a:gd name="T31" fmla="*/ 63 h 65"/>
                <a:gd name="T32" fmla="*/ 50 w 124"/>
                <a:gd name="T33" fmla="*/ 62 h 65"/>
                <a:gd name="T34" fmla="*/ 46 w 124"/>
                <a:gd name="T35" fmla="*/ 62 h 65"/>
                <a:gd name="T36" fmla="*/ 36 w 124"/>
                <a:gd name="T37" fmla="*/ 65 h 65"/>
                <a:gd name="T38" fmla="*/ 32 w 124"/>
                <a:gd name="T39" fmla="*/ 62 h 65"/>
                <a:gd name="T40" fmla="*/ 28 w 124"/>
                <a:gd name="T41" fmla="*/ 62 h 65"/>
                <a:gd name="T42" fmla="*/ 17 w 124"/>
                <a:gd name="T43" fmla="*/ 62 h 65"/>
                <a:gd name="T44" fmla="*/ 15 w 124"/>
                <a:gd name="T45" fmla="*/ 57 h 65"/>
                <a:gd name="T46" fmla="*/ 14 w 124"/>
                <a:gd name="T47" fmla="*/ 57 h 65"/>
                <a:gd name="T48" fmla="*/ 3 w 124"/>
                <a:gd name="T49" fmla="*/ 56 h 65"/>
                <a:gd name="T50" fmla="*/ 2 w 124"/>
                <a:gd name="T51" fmla="*/ 51 h 65"/>
                <a:gd name="T52" fmla="*/ 0 w 124"/>
                <a:gd name="T53" fmla="*/ 48 h 65"/>
                <a:gd name="T54" fmla="*/ 2 w 124"/>
                <a:gd name="T55" fmla="*/ 38 h 65"/>
                <a:gd name="T56" fmla="*/ 8 w 124"/>
                <a:gd name="T57" fmla="*/ 31 h 65"/>
                <a:gd name="T58" fmla="*/ 8 w 124"/>
                <a:gd name="T59" fmla="*/ 31 h 65"/>
                <a:gd name="T60" fmla="*/ 32 w 124"/>
                <a:gd name="T61" fmla="*/ 23 h 65"/>
                <a:gd name="T62" fmla="*/ 56 w 124"/>
                <a:gd name="T63" fmla="*/ 9 h 65"/>
                <a:gd name="T64" fmla="*/ 59 w 124"/>
                <a:gd name="T65" fmla="*/ 11 h 65"/>
                <a:gd name="T66" fmla="*/ 70 w 124"/>
                <a:gd name="T67" fmla="*/ 20 h 65"/>
                <a:gd name="T68" fmla="*/ 77 w 124"/>
                <a:gd name="T69" fmla="*/ 31 h 65"/>
                <a:gd name="T70" fmla="*/ 50 w 124"/>
                <a:gd name="T71" fmla="*/ 37 h 65"/>
                <a:gd name="T72" fmla="*/ 20 w 124"/>
                <a:gd name="T73" fmla="*/ 32 h 65"/>
                <a:gd name="T74" fmla="*/ 6 w 124"/>
                <a:gd name="T75" fmla="*/ 38 h 65"/>
                <a:gd name="T76" fmla="*/ 23 w 124"/>
                <a:gd name="T77" fmla="*/ 45 h 65"/>
                <a:gd name="T78" fmla="*/ 56 w 124"/>
                <a:gd name="T79" fmla="*/ 46 h 65"/>
                <a:gd name="T80" fmla="*/ 73 w 124"/>
                <a:gd name="T81" fmla="*/ 43 h 65"/>
                <a:gd name="T82" fmla="*/ 119 w 124"/>
                <a:gd name="T83" fmla="*/ 37 h 65"/>
                <a:gd name="T84" fmla="*/ 116 w 124"/>
                <a:gd name="T85" fmla="*/ 20 h 65"/>
                <a:gd name="T86" fmla="*/ 108 w 124"/>
                <a:gd name="T87" fmla="*/ 17 h 65"/>
                <a:gd name="T88" fmla="*/ 96 w 124"/>
                <a:gd name="T89" fmla="*/ 23 h 65"/>
                <a:gd name="T90" fmla="*/ 85 w 124"/>
                <a:gd name="T91" fmla="*/ 17 h 65"/>
                <a:gd name="T92" fmla="*/ 63 w 124"/>
                <a:gd name="T93" fmla="*/ 14 h 65"/>
                <a:gd name="T94" fmla="*/ 60 w 124"/>
                <a:gd name="T95" fmla="*/ 14 h 65"/>
                <a:gd name="T96" fmla="*/ 71 w 124"/>
                <a:gd name="T97" fmla="*/ 0 h 65"/>
                <a:gd name="T98" fmla="*/ 73 w 124"/>
                <a:gd name="T99" fmla="*/ 0 h 65"/>
                <a:gd name="T100" fmla="*/ 93 w 124"/>
                <a:gd name="T101" fmla="*/ 15 h 65"/>
                <a:gd name="T102" fmla="*/ 101 w 124"/>
                <a:gd name="T103" fmla="*/ 17 h 65"/>
                <a:gd name="T104" fmla="*/ 110 w 124"/>
                <a:gd name="T105" fmla="*/ 4 h 65"/>
                <a:gd name="T106" fmla="*/ 101 w 124"/>
                <a:gd name="T107" fmla="*/ 15 h 65"/>
                <a:gd name="T108" fmla="*/ 93 w 124"/>
                <a:gd name="T109" fmla="*/ 12 h 65"/>
                <a:gd name="T110" fmla="*/ 5 w 124"/>
                <a:gd name="T111" fmla="*/ 43 h 65"/>
                <a:gd name="T112" fmla="*/ 5 w 124"/>
                <a:gd name="T113"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65">
                  <a:moveTo>
                    <a:pt x="88" y="11"/>
                  </a:moveTo>
                  <a:lnTo>
                    <a:pt x="111" y="3"/>
                  </a:lnTo>
                  <a:lnTo>
                    <a:pt x="111" y="3"/>
                  </a:lnTo>
                  <a:lnTo>
                    <a:pt x="113" y="3"/>
                  </a:lnTo>
                  <a:lnTo>
                    <a:pt x="115" y="3"/>
                  </a:lnTo>
                  <a:lnTo>
                    <a:pt x="115" y="3"/>
                  </a:lnTo>
                  <a:lnTo>
                    <a:pt x="119" y="15"/>
                  </a:lnTo>
                  <a:lnTo>
                    <a:pt x="122" y="29"/>
                  </a:lnTo>
                  <a:lnTo>
                    <a:pt x="122" y="29"/>
                  </a:lnTo>
                  <a:lnTo>
                    <a:pt x="124" y="42"/>
                  </a:lnTo>
                  <a:lnTo>
                    <a:pt x="122" y="49"/>
                  </a:lnTo>
                  <a:lnTo>
                    <a:pt x="119" y="56"/>
                  </a:lnTo>
                  <a:lnTo>
                    <a:pt x="119" y="56"/>
                  </a:lnTo>
                  <a:lnTo>
                    <a:pt x="119" y="57"/>
                  </a:lnTo>
                  <a:lnTo>
                    <a:pt x="119" y="59"/>
                  </a:lnTo>
                  <a:lnTo>
                    <a:pt x="119" y="59"/>
                  </a:lnTo>
                  <a:lnTo>
                    <a:pt x="119" y="62"/>
                  </a:lnTo>
                  <a:lnTo>
                    <a:pt x="118" y="63"/>
                  </a:lnTo>
                  <a:lnTo>
                    <a:pt x="108" y="63"/>
                  </a:lnTo>
                  <a:lnTo>
                    <a:pt x="108" y="63"/>
                  </a:lnTo>
                  <a:lnTo>
                    <a:pt x="107" y="62"/>
                  </a:lnTo>
                  <a:lnTo>
                    <a:pt x="105" y="59"/>
                  </a:lnTo>
                  <a:lnTo>
                    <a:pt x="105" y="59"/>
                  </a:lnTo>
                  <a:lnTo>
                    <a:pt x="104" y="59"/>
                  </a:lnTo>
                  <a:lnTo>
                    <a:pt x="104" y="59"/>
                  </a:lnTo>
                  <a:lnTo>
                    <a:pt x="104" y="59"/>
                  </a:lnTo>
                  <a:lnTo>
                    <a:pt x="102" y="62"/>
                  </a:lnTo>
                  <a:lnTo>
                    <a:pt x="101" y="63"/>
                  </a:lnTo>
                  <a:lnTo>
                    <a:pt x="93" y="63"/>
                  </a:lnTo>
                  <a:lnTo>
                    <a:pt x="93" y="63"/>
                  </a:lnTo>
                  <a:lnTo>
                    <a:pt x="90" y="62"/>
                  </a:lnTo>
                  <a:lnTo>
                    <a:pt x="90" y="59"/>
                  </a:lnTo>
                  <a:lnTo>
                    <a:pt x="90" y="59"/>
                  </a:lnTo>
                  <a:lnTo>
                    <a:pt x="87" y="59"/>
                  </a:lnTo>
                  <a:lnTo>
                    <a:pt x="87" y="59"/>
                  </a:lnTo>
                  <a:lnTo>
                    <a:pt x="87" y="59"/>
                  </a:lnTo>
                  <a:lnTo>
                    <a:pt x="85" y="62"/>
                  </a:lnTo>
                  <a:lnTo>
                    <a:pt x="84" y="63"/>
                  </a:lnTo>
                  <a:lnTo>
                    <a:pt x="76" y="63"/>
                  </a:lnTo>
                  <a:lnTo>
                    <a:pt x="76" y="63"/>
                  </a:lnTo>
                  <a:lnTo>
                    <a:pt x="74" y="62"/>
                  </a:lnTo>
                  <a:lnTo>
                    <a:pt x="73" y="59"/>
                  </a:lnTo>
                  <a:lnTo>
                    <a:pt x="73" y="59"/>
                  </a:lnTo>
                  <a:lnTo>
                    <a:pt x="73" y="59"/>
                  </a:lnTo>
                  <a:lnTo>
                    <a:pt x="63" y="60"/>
                  </a:lnTo>
                  <a:lnTo>
                    <a:pt x="63" y="60"/>
                  </a:lnTo>
                  <a:lnTo>
                    <a:pt x="62" y="63"/>
                  </a:lnTo>
                  <a:lnTo>
                    <a:pt x="60" y="63"/>
                  </a:lnTo>
                  <a:lnTo>
                    <a:pt x="53" y="63"/>
                  </a:lnTo>
                  <a:lnTo>
                    <a:pt x="53" y="63"/>
                  </a:lnTo>
                  <a:lnTo>
                    <a:pt x="50" y="62"/>
                  </a:lnTo>
                  <a:lnTo>
                    <a:pt x="50" y="62"/>
                  </a:lnTo>
                  <a:lnTo>
                    <a:pt x="46" y="62"/>
                  </a:lnTo>
                  <a:lnTo>
                    <a:pt x="46" y="62"/>
                  </a:lnTo>
                  <a:lnTo>
                    <a:pt x="45" y="63"/>
                  </a:lnTo>
                  <a:lnTo>
                    <a:pt x="43" y="65"/>
                  </a:lnTo>
                  <a:lnTo>
                    <a:pt x="36" y="65"/>
                  </a:lnTo>
                  <a:lnTo>
                    <a:pt x="36" y="65"/>
                  </a:lnTo>
                  <a:lnTo>
                    <a:pt x="34" y="63"/>
                  </a:lnTo>
                  <a:lnTo>
                    <a:pt x="32" y="62"/>
                  </a:lnTo>
                  <a:lnTo>
                    <a:pt x="32" y="62"/>
                  </a:lnTo>
                  <a:lnTo>
                    <a:pt x="28" y="62"/>
                  </a:lnTo>
                  <a:lnTo>
                    <a:pt x="28" y="62"/>
                  </a:lnTo>
                  <a:lnTo>
                    <a:pt x="28" y="63"/>
                  </a:lnTo>
                  <a:lnTo>
                    <a:pt x="26" y="63"/>
                  </a:lnTo>
                  <a:lnTo>
                    <a:pt x="17" y="62"/>
                  </a:lnTo>
                  <a:lnTo>
                    <a:pt x="17" y="62"/>
                  </a:lnTo>
                  <a:lnTo>
                    <a:pt x="15" y="60"/>
                  </a:lnTo>
                  <a:lnTo>
                    <a:pt x="15" y="57"/>
                  </a:lnTo>
                  <a:lnTo>
                    <a:pt x="15" y="57"/>
                  </a:lnTo>
                  <a:lnTo>
                    <a:pt x="14" y="57"/>
                  </a:lnTo>
                  <a:lnTo>
                    <a:pt x="14" y="57"/>
                  </a:lnTo>
                  <a:lnTo>
                    <a:pt x="12" y="59"/>
                  </a:lnTo>
                  <a:lnTo>
                    <a:pt x="11" y="59"/>
                  </a:lnTo>
                  <a:lnTo>
                    <a:pt x="3" y="56"/>
                  </a:lnTo>
                  <a:lnTo>
                    <a:pt x="3" y="56"/>
                  </a:lnTo>
                  <a:lnTo>
                    <a:pt x="2" y="54"/>
                  </a:lnTo>
                  <a:lnTo>
                    <a:pt x="2" y="51"/>
                  </a:lnTo>
                  <a:lnTo>
                    <a:pt x="2" y="51"/>
                  </a:lnTo>
                  <a:lnTo>
                    <a:pt x="2" y="51"/>
                  </a:lnTo>
                  <a:lnTo>
                    <a:pt x="0" y="48"/>
                  </a:lnTo>
                  <a:lnTo>
                    <a:pt x="0" y="48"/>
                  </a:lnTo>
                  <a:lnTo>
                    <a:pt x="0" y="43"/>
                  </a:lnTo>
                  <a:lnTo>
                    <a:pt x="2" y="38"/>
                  </a:lnTo>
                  <a:lnTo>
                    <a:pt x="2" y="38"/>
                  </a:lnTo>
                  <a:lnTo>
                    <a:pt x="3" y="34"/>
                  </a:lnTo>
                  <a:lnTo>
                    <a:pt x="8" y="31"/>
                  </a:lnTo>
                  <a:lnTo>
                    <a:pt x="8" y="31"/>
                  </a:lnTo>
                  <a:lnTo>
                    <a:pt x="8" y="31"/>
                  </a:lnTo>
                  <a:lnTo>
                    <a:pt x="8" y="31"/>
                  </a:lnTo>
                  <a:lnTo>
                    <a:pt x="8" y="31"/>
                  </a:lnTo>
                  <a:lnTo>
                    <a:pt x="32" y="23"/>
                  </a:lnTo>
                  <a:lnTo>
                    <a:pt x="32" y="23"/>
                  </a:lnTo>
                  <a:lnTo>
                    <a:pt x="45" y="17"/>
                  </a:lnTo>
                  <a:lnTo>
                    <a:pt x="56" y="9"/>
                  </a:lnTo>
                  <a:lnTo>
                    <a:pt x="56" y="9"/>
                  </a:lnTo>
                  <a:lnTo>
                    <a:pt x="57" y="9"/>
                  </a:lnTo>
                  <a:lnTo>
                    <a:pt x="59" y="11"/>
                  </a:lnTo>
                  <a:lnTo>
                    <a:pt x="59" y="11"/>
                  </a:lnTo>
                  <a:lnTo>
                    <a:pt x="59" y="14"/>
                  </a:lnTo>
                  <a:lnTo>
                    <a:pt x="59" y="14"/>
                  </a:lnTo>
                  <a:lnTo>
                    <a:pt x="70" y="20"/>
                  </a:lnTo>
                  <a:lnTo>
                    <a:pt x="79" y="23"/>
                  </a:lnTo>
                  <a:lnTo>
                    <a:pt x="79" y="23"/>
                  </a:lnTo>
                  <a:lnTo>
                    <a:pt x="77" y="31"/>
                  </a:lnTo>
                  <a:lnTo>
                    <a:pt x="77" y="31"/>
                  </a:lnTo>
                  <a:lnTo>
                    <a:pt x="63" y="35"/>
                  </a:lnTo>
                  <a:lnTo>
                    <a:pt x="50" y="37"/>
                  </a:lnTo>
                  <a:lnTo>
                    <a:pt x="36" y="35"/>
                  </a:lnTo>
                  <a:lnTo>
                    <a:pt x="20" y="32"/>
                  </a:lnTo>
                  <a:lnTo>
                    <a:pt x="20" y="32"/>
                  </a:lnTo>
                  <a:lnTo>
                    <a:pt x="9" y="37"/>
                  </a:lnTo>
                  <a:lnTo>
                    <a:pt x="9" y="37"/>
                  </a:lnTo>
                  <a:lnTo>
                    <a:pt x="6" y="38"/>
                  </a:lnTo>
                  <a:lnTo>
                    <a:pt x="5" y="40"/>
                  </a:lnTo>
                  <a:lnTo>
                    <a:pt x="5" y="40"/>
                  </a:lnTo>
                  <a:lnTo>
                    <a:pt x="23" y="45"/>
                  </a:lnTo>
                  <a:lnTo>
                    <a:pt x="40" y="46"/>
                  </a:lnTo>
                  <a:lnTo>
                    <a:pt x="40" y="46"/>
                  </a:lnTo>
                  <a:lnTo>
                    <a:pt x="56" y="46"/>
                  </a:lnTo>
                  <a:lnTo>
                    <a:pt x="73" y="43"/>
                  </a:lnTo>
                  <a:lnTo>
                    <a:pt x="73" y="43"/>
                  </a:lnTo>
                  <a:lnTo>
                    <a:pt x="73" y="43"/>
                  </a:lnTo>
                  <a:lnTo>
                    <a:pt x="119" y="43"/>
                  </a:lnTo>
                  <a:lnTo>
                    <a:pt x="119" y="43"/>
                  </a:lnTo>
                  <a:lnTo>
                    <a:pt x="119" y="37"/>
                  </a:lnTo>
                  <a:lnTo>
                    <a:pt x="119" y="29"/>
                  </a:lnTo>
                  <a:lnTo>
                    <a:pt x="119" y="29"/>
                  </a:lnTo>
                  <a:lnTo>
                    <a:pt x="116" y="20"/>
                  </a:lnTo>
                  <a:lnTo>
                    <a:pt x="113" y="9"/>
                  </a:lnTo>
                  <a:lnTo>
                    <a:pt x="113" y="9"/>
                  </a:lnTo>
                  <a:lnTo>
                    <a:pt x="108" y="17"/>
                  </a:lnTo>
                  <a:lnTo>
                    <a:pt x="105" y="20"/>
                  </a:lnTo>
                  <a:lnTo>
                    <a:pt x="101" y="23"/>
                  </a:lnTo>
                  <a:lnTo>
                    <a:pt x="96" y="23"/>
                  </a:lnTo>
                  <a:lnTo>
                    <a:pt x="96" y="23"/>
                  </a:lnTo>
                  <a:lnTo>
                    <a:pt x="91" y="21"/>
                  </a:lnTo>
                  <a:lnTo>
                    <a:pt x="85" y="17"/>
                  </a:lnTo>
                  <a:lnTo>
                    <a:pt x="73" y="4"/>
                  </a:lnTo>
                  <a:lnTo>
                    <a:pt x="63" y="14"/>
                  </a:lnTo>
                  <a:lnTo>
                    <a:pt x="63" y="14"/>
                  </a:lnTo>
                  <a:lnTo>
                    <a:pt x="62" y="14"/>
                  </a:lnTo>
                  <a:lnTo>
                    <a:pt x="60" y="14"/>
                  </a:lnTo>
                  <a:lnTo>
                    <a:pt x="60" y="14"/>
                  </a:lnTo>
                  <a:lnTo>
                    <a:pt x="60" y="12"/>
                  </a:lnTo>
                  <a:lnTo>
                    <a:pt x="62" y="9"/>
                  </a:lnTo>
                  <a:lnTo>
                    <a:pt x="71" y="0"/>
                  </a:lnTo>
                  <a:lnTo>
                    <a:pt x="71" y="0"/>
                  </a:lnTo>
                  <a:lnTo>
                    <a:pt x="73" y="0"/>
                  </a:lnTo>
                  <a:lnTo>
                    <a:pt x="73" y="0"/>
                  </a:lnTo>
                  <a:lnTo>
                    <a:pt x="73" y="0"/>
                  </a:lnTo>
                  <a:lnTo>
                    <a:pt x="87" y="12"/>
                  </a:lnTo>
                  <a:lnTo>
                    <a:pt x="93" y="15"/>
                  </a:lnTo>
                  <a:lnTo>
                    <a:pt x="96" y="17"/>
                  </a:lnTo>
                  <a:lnTo>
                    <a:pt x="96" y="17"/>
                  </a:lnTo>
                  <a:lnTo>
                    <a:pt x="101" y="17"/>
                  </a:lnTo>
                  <a:lnTo>
                    <a:pt x="104" y="15"/>
                  </a:lnTo>
                  <a:lnTo>
                    <a:pt x="107" y="11"/>
                  </a:lnTo>
                  <a:lnTo>
                    <a:pt x="110" y="4"/>
                  </a:lnTo>
                  <a:lnTo>
                    <a:pt x="110" y="4"/>
                  </a:lnTo>
                  <a:lnTo>
                    <a:pt x="104" y="12"/>
                  </a:lnTo>
                  <a:lnTo>
                    <a:pt x="101" y="15"/>
                  </a:lnTo>
                  <a:lnTo>
                    <a:pt x="99" y="15"/>
                  </a:lnTo>
                  <a:lnTo>
                    <a:pt x="99" y="15"/>
                  </a:lnTo>
                  <a:lnTo>
                    <a:pt x="93" y="12"/>
                  </a:lnTo>
                  <a:lnTo>
                    <a:pt x="88" y="11"/>
                  </a:lnTo>
                  <a:lnTo>
                    <a:pt x="88" y="11"/>
                  </a:lnTo>
                  <a:close/>
                  <a:moveTo>
                    <a:pt x="5" y="43"/>
                  </a:moveTo>
                  <a:lnTo>
                    <a:pt x="5" y="42"/>
                  </a:lnTo>
                  <a:lnTo>
                    <a:pt x="5" y="42"/>
                  </a:lnTo>
                  <a:lnTo>
                    <a:pt x="5" y="43"/>
                  </a:lnTo>
                  <a:lnTo>
                    <a:pt x="5" y="43"/>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sng"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88" name="Group 87"/>
          <p:cNvGrpSpPr/>
          <p:nvPr/>
        </p:nvGrpSpPr>
        <p:grpSpPr>
          <a:xfrm>
            <a:off x="1284785" y="4344041"/>
            <a:ext cx="3852924" cy="644525"/>
            <a:chOff x="1344737" y="4673065"/>
            <a:chExt cx="3852924" cy="644525"/>
          </a:xfrm>
        </p:grpSpPr>
        <p:sp>
          <p:nvSpPr>
            <p:cNvPr id="43" name="Rounded Rectangle 42"/>
            <p:cNvSpPr/>
            <p:nvPr/>
          </p:nvSpPr>
          <p:spPr>
            <a:xfrm>
              <a:off x="1344737" y="4673065"/>
              <a:ext cx="3636000" cy="644525"/>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288000" bIns="0" rtlCol="0" anchor="ctr"/>
            <a:lstStyle/>
            <a:p>
              <a:pPr algn="r">
                <a:defRPr/>
              </a:pPr>
              <a:r>
                <a:rPr lang="it-IT" sz="1600" b="1" dirty="0">
                  <a:solidFill>
                    <a:srgbClr val="0076A8"/>
                  </a:solidFill>
                  <a:latin typeface="Calibri" panose="020F0502020204030204" pitchFamily="34" charset="0"/>
                  <a:cs typeface="Calibri" panose="020F0502020204030204" pitchFamily="34" charset="0"/>
                </a:rPr>
                <a:t>SPETTACOLO</a:t>
              </a:r>
              <a:r>
                <a:rPr lang="it-IT" sz="1600" b="1" dirty="0">
                  <a:solidFill>
                    <a:srgbClr val="122FA0"/>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 </a:t>
              </a:r>
              <a:r>
                <a:rPr lang="it-IT" sz="1600" b="1" dirty="0">
                  <a:solidFill>
                    <a:schemeClr val="tx1"/>
                  </a:solidFill>
                  <a:latin typeface="Calibri" panose="020F0502020204030204" pitchFamily="34" charset="0"/>
                  <a:cs typeface="Calibri" panose="020F0502020204030204" pitchFamily="34" charset="0"/>
                </a:rPr>
                <a:t>+100 K spettacoli</a:t>
              </a:r>
              <a:r>
                <a:rPr lang="it-IT" sz="1600" dirty="0">
                  <a:solidFill>
                    <a:schemeClr val="tx1"/>
                  </a:solidFill>
                  <a:latin typeface="Calibri" panose="020F0502020204030204" pitchFamily="34" charset="0"/>
                  <a:cs typeface="Calibri" panose="020F0502020204030204" pitchFamily="34" charset="0"/>
                </a:rPr>
                <a:t> sportivi</a:t>
              </a:r>
              <a:r>
                <a:rPr lang="it-IT" sz="1600" b="1" dirty="0">
                  <a:solidFill>
                    <a:schemeClr val="tx1"/>
                  </a:solidFill>
                  <a:latin typeface="Calibri" panose="020F0502020204030204" pitchFamily="34" charset="0"/>
                  <a:cs typeface="Calibri" panose="020F0502020204030204" pitchFamily="34" charset="0"/>
                </a:rPr>
                <a:t> calcistici </a:t>
              </a:r>
              <a:r>
                <a:rPr lang="it-IT" sz="1600" dirty="0">
                  <a:solidFill>
                    <a:schemeClr val="tx1"/>
                  </a:solidFill>
                  <a:latin typeface="Calibri" panose="020F0502020204030204" pitchFamily="34" charset="0"/>
                  <a:cs typeface="Calibri" panose="020F0502020204030204" pitchFamily="34" charset="0"/>
                </a:rPr>
                <a:t>previsti ogni </a:t>
              </a:r>
              <a:r>
                <a:rPr lang="it-IT" sz="1600" b="1" dirty="0">
                  <a:solidFill>
                    <a:schemeClr val="tx1"/>
                  </a:solidFill>
                  <a:latin typeface="Calibri" panose="020F0502020204030204" pitchFamily="34" charset="0"/>
                  <a:cs typeface="Calibri" panose="020F0502020204030204" pitchFamily="34" charset="0"/>
                </a:rPr>
                <a:t>anno</a:t>
              </a:r>
            </a:p>
          </p:txBody>
        </p:sp>
        <p:sp>
          <p:nvSpPr>
            <p:cNvPr id="45" name="Oval 44"/>
            <p:cNvSpPr/>
            <p:nvPr/>
          </p:nvSpPr>
          <p:spPr>
            <a:xfrm>
              <a:off x="4682861" y="4727671"/>
              <a:ext cx="514800" cy="535312"/>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46" name="Oval 45"/>
            <p:cNvSpPr/>
            <p:nvPr/>
          </p:nvSpPr>
          <p:spPr>
            <a:xfrm>
              <a:off x="4706261" y="4752004"/>
              <a:ext cx="468000" cy="486646"/>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47" name="Freeform 417"/>
            <p:cNvSpPr>
              <a:spLocks noChangeAspect="1" noEditPoints="1"/>
            </p:cNvSpPr>
            <p:nvPr/>
          </p:nvSpPr>
          <p:spPr bwMode="auto">
            <a:xfrm>
              <a:off x="4780575" y="4854913"/>
              <a:ext cx="319373" cy="280828"/>
            </a:xfrm>
            <a:custGeom>
              <a:avLst/>
              <a:gdLst>
                <a:gd name="T0" fmla="*/ 367431 w 102"/>
                <a:gd name="T1" fmla="*/ 291784 h 90"/>
                <a:gd name="T2" fmla="*/ 353022 w 102"/>
                <a:gd name="T3" fmla="*/ 320602 h 90"/>
                <a:gd name="T4" fmla="*/ 32420 w 102"/>
                <a:gd name="T5" fmla="*/ 324204 h 90"/>
                <a:gd name="T6" fmla="*/ 7205 w 102"/>
                <a:gd name="T7" fmla="*/ 302590 h 90"/>
                <a:gd name="T8" fmla="*/ 0 w 102"/>
                <a:gd name="T9" fmla="*/ 64841 h 90"/>
                <a:gd name="T10" fmla="*/ 21614 w 102"/>
                <a:gd name="T11" fmla="*/ 28818 h 90"/>
                <a:gd name="T12" fmla="*/ 61239 w 102"/>
                <a:gd name="T13" fmla="*/ 75648 h 90"/>
                <a:gd name="T14" fmla="*/ 72045 w 102"/>
                <a:gd name="T15" fmla="*/ 97261 h 90"/>
                <a:gd name="T16" fmla="*/ 93659 w 102"/>
                <a:gd name="T17" fmla="*/ 108068 h 90"/>
                <a:gd name="T18" fmla="*/ 118875 w 102"/>
                <a:gd name="T19" fmla="*/ 97261 h 90"/>
                <a:gd name="T20" fmla="*/ 122477 w 102"/>
                <a:gd name="T21" fmla="*/ 28818 h 90"/>
                <a:gd name="T22" fmla="*/ 162102 w 102"/>
                <a:gd name="T23" fmla="*/ 75648 h 90"/>
                <a:gd name="T24" fmla="*/ 180113 w 102"/>
                <a:gd name="T25" fmla="*/ 100863 h 90"/>
                <a:gd name="T26" fmla="*/ 190920 w 102"/>
                <a:gd name="T27" fmla="*/ 108068 h 90"/>
                <a:gd name="T28" fmla="*/ 216136 w 102"/>
                <a:gd name="T29" fmla="*/ 86454 h 90"/>
                <a:gd name="T30" fmla="*/ 252159 w 102"/>
                <a:gd name="T31" fmla="*/ 28818 h 90"/>
                <a:gd name="T32" fmla="*/ 252159 w 102"/>
                <a:gd name="T33" fmla="*/ 86454 h 90"/>
                <a:gd name="T34" fmla="*/ 277374 w 102"/>
                <a:gd name="T35" fmla="*/ 108068 h 90"/>
                <a:gd name="T36" fmla="*/ 291783 w 102"/>
                <a:gd name="T37" fmla="*/ 100863 h 90"/>
                <a:gd name="T38" fmla="*/ 313397 w 102"/>
                <a:gd name="T39" fmla="*/ 75648 h 90"/>
                <a:gd name="T40" fmla="*/ 335011 w 102"/>
                <a:gd name="T41" fmla="*/ 28818 h 90"/>
                <a:gd name="T42" fmla="*/ 367431 w 102"/>
                <a:gd name="T43" fmla="*/ 46829 h 90"/>
                <a:gd name="T44" fmla="*/ 68443 w 102"/>
                <a:gd name="T45" fmla="*/ 147693 h 90"/>
                <a:gd name="T46" fmla="*/ 129682 w 102"/>
                <a:gd name="T47" fmla="*/ 147693 h 90"/>
                <a:gd name="T48" fmla="*/ 244954 w 102"/>
                <a:gd name="T49" fmla="*/ 201727 h 90"/>
                <a:gd name="T50" fmla="*/ 306193 w 102"/>
                <a:gd name="T51" fmla="*/ 201727 h 90"/>
                <a:gd name="T52" fmla="*/ 154897 w 102"/>
                <a:gd name="T53" fmla="*/ 201727 h 90"/>
                <a:gd name="T54" fmla="*/ 216136 w 102"/>
                <a:gd name="T55" fmla="*/ 201727 h 90"/>
                <a:gd name="T56" fmla="*/ 68443 w 102"/>
                <a:gd name="T57" fmla="*/ 201727 h 90"/>
                <a:gd name="T58" fmla="*/ 129682 w 102"/>
                <a:gd name="T59" fmla="*/ 201727 h 90"/>
                <a:gd name="T60" fmla="*/ 244954 w 102"/>
                <a:gd name="T61" fmla="*/ 147693 h 90"/>
                <a:gd name="T62" fmla="*/ 306193 w 102"/>
                <a:gd name="T63" fmla="*/ 147693 h 90"/>
                <a:gd name="T64" fmla="*/ 154897 w 102"/>
                <a:gd name="T65" fmla="*/ 147693 h 90"/>
                <a:gd name="T66" fmla="*/ 216136 w 102"/>
                <a:gd name="T67" fmla="*/ 147693 h 90"/>
                <a:gd name="T68" fmla="*/ 295386 w 102"/>
                <a:gd name="T69" fmla="*/ 18011 h 90"/>
                <a:gd name="T70" fmla="*/ 277374 w 102"/>
                <a:gd name="T71" fmla="*/ 0 h 90"/>
                <a:gd name="T72" fmla="*/ 266568 w 102"/>
                <a:gd name="T73" fmla="*/ 7205 h 90"/>
                <a:gd name="T74" fmla="*/ 266568 w 102"/>
                <a:gd name="T75" fmla="*/ 75648 h 90"/>
                <a:gd name="T76" fmla="*/ 277374 w 102"/>
                <a:gd name="T77" fmla="*/ 90057 h 90"/>
                <a:gd name="T78" fmla="*/ 295386 w 102"/>
                <a:gd name="T79" fmla="*/ 75648 h 90"/>
                <a:gd name="T80" fmla="*/ 205329 w 102"/>
                <a:gd name="T81" fmla="*/ 18011 h 90"/>
                <a:gd name="T82" fmla="*/ 190920 w 102"/>
                <a:gd name="T83" fmla="*/ 0 h 90"/>
                <a:gd name="T84" fmla="*/ 180113 w 102"/>
                <a:gd name="T85" fmla="*/ 7205 h 90"/>
                <a:gd name="T86" fmla="*/ 180113 w 102"/>
                <a:gd name="T87" fmla="*/ 75648 h 90"/>
                <a:gd name="T88" fmla="*/ 190920 w 102"/>
                <a:gd name="T89" fmla="*/ 90057 h 90"/>
                <a:gd name="T90" fmla="*/ 205329 w 102"/>
                <a:gd name="T91" fmla="*/ 75648 h 90"/>
                <a:gd name="T92" fmla="*/ 104466 w 102"/>
                <a:gd name="T93" fmla="*/ 18011 h 90"/>
                <a:gd name="T94" fmla="*/ 93659 w 102"/>
                <a:gd name="T95" fmla="*/ 0 h 90"/>
                <a:gd name="T96" fmla="*/ 82852 w 102"/>
                <a:gd name="T97" fmla="*/ 7205 h 90"/>
                <a:gd name="T98" fmla="*/ 79250 w 102"/>
                <a:gd name="T99" fmla="*/ 75648 h 90"/>
                <a:gd name="T100" fmla="*/ 93659 w 102"/>
                <a:gd name="T101" fmla="*/ 90057 h 90"/>
                <a:gd name="T102" fmla="*/ 104466 w 102"/>
                <a:gd name="T103" fmla="*/ 75648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 h="90">
                  <a:moveTo>
                    <a:pt x="102" y="18"/>
                  </a:moveTo>
                  <a:lnTo>
                    <a:pt x="102" y="81"/>
                  </a:lnTo>
                  <a:lnTo>
                    <a:pt x="102" y="84"/>
                  </a:lnTo>
                  <a:lnTo>
                    <a:pt x="99" y="87"/>
                  </a:lnTo>
                  <a:lnTo>
                    <a:pt x="98" y="89"/>
                  </a:lnTo>
                  <a:lnTo>
                    <a:pt x="93" y="90"/>
                  </a:lnTo>
                  <a:lnTo>
                    <a:pt x="9" y="90"/>
                  </a:lnTo>
                  <a:lnTo>
                    <a:pt x="6" y="89"/>
                  </a:lnTo>
                  <a:lnTo>
                    <a:pt x="3" y="87"/>
                  </a:lnTo>
                  <a:lnTo>
                    <a:pt x="2" y="84"/>
                  </a:lnTo>
                  <a:lnTo>
                    <a:pt x="0" y="81"/>
                  </a:lnTo>
                  <a:lnTo>
                    <a:pt x="0" y="18"/>
                  </a:lnTo>
                  <a:lnTo>
                    <a:pt x="2" y="13"/>
                  </a:lnTo>
                  <a:lnTo>
                    <a:pt x="3" y="10"/>
                  </a:lnTo>
                  <a:lnTo>
                    <a:pt x="6" y="8"/>
                  </a:lnTo>
                  <a:lnTo>
                    <a:pt x="9" y="8"/>
                  </a:lnTo>
                  <a:lnTo>
                    <a:pt x="17" y="8"/>
                  </a:lnTo>
                  <a:lnTo>
                    <a:pt x="17" y="21"/>
                  </a:lnTo>
                  <a:lnTo>
                    <a:pt x="19" y="24"/>
                  </a:lnTo>
                  <a:lnTo>
                    <a:pt x="20" y="27"/>
                  </a:lnTo>
                  <a:lnTo>
                    <a:pt x="23" y="28"/>
                  </a:lnTo>
                  <a:lnTo>
                    <a:pt x="26" y="30"/>
                  </a:lnTo>
                  <a:lnTo>
                    <a:pt x="29" y="28"/>
                  </a:lnTo>
                  <a:lnTo>
                    <a:pt x="33" y="27"/>
                  </a:lnTo>
                  <a:lnTo>
                    <a:pt x="34" y="24"/>
                  </a:lnTo>
                  <a:lnTo>
                    <a:pt x="34" y="21"/>
                  </a:lnTo>
                  <a:lnTo>
                    <a:pt x="34" y="8"/>
                  </a:lnTo>
                  <a:lnTo>
                    <a:pt x="45" y="8"/>
                  </a:lnTo>
                  <a:lnTo>
                    <a:pt x="45" y="21"/>
                  </a:lnTo>
                  <a:lnTo>
                    <a:pt x="45" y="24"/>
                  </a:lnTo>
                  <a:lnTo>
                    <a:pt x="47" y="27"/>
                  </a:lnTo>
                  <a:lnTo>
                    <a:pt x="50" y="28"/>
                  </a:lnTo>
                  <a:lnTo>
                    <a:pt x="53" y="30"/>
                  </a:lnTo>
                  <a:lnTo>
                    <a:pt x="56" y="28"/>
                  </a:lnTo>
                  <a:lnTo>
                    <a:pt x="59" y="27"/>
                  </a:lnTo>
                  <a:lnTo>
                    <a:pt x="60" y="24"/>
                  </a:lnTo>
                  <a:lnTo>
                    <a:pt x="62" y="21"/>
                  </a:lnTo>
                  <a:lnTo>
                    <a:pt x="62" y="8"/>
                  </a:lnTo>
                  <a:lnTo>
                    <a:pt x="70" y="8"/>
                  </a:lnTo>
                  <a:lnTo>
                    <a:pt x="70" y="21"/>
                  </a:lnTo>
                  <a:lnTo>
                    <a:pt x="70" y="24"/>
                  </a:lnTo>
                  <a:lnTo>
                    <a:pt x="71" y="27"/>
                  </a:lnTo>
                  <a:lnTo>
                    <a:pt x="74" y="28"/>
                  </a:lnTo>
                  <a:lnTo>
                    <a:pt x="77" y="30"/>
                  </a:lnTo>
                  <a:lnTo>
                    <a:pt x="81" y="28"/>
                  </a:lnTo>
                  <a:lnTo>
                    <a:pt x="84" y="27"/>
                  </a:lnTo>
                  <a:lnTo>
                    <a:pt x="85" y="24"/>
                  </a:lnTo>
                  <a:lnTo>
                    <a:pt x="87" y="21"/>
                  </a:lnTo>
                  <a:lnTo>
                    <a:pt x="87" y="8"/>
                  </a:lnTo>
                  <a:lnTo>
                    <a:pt x="93" y="8"/>
                  </a:lnTo>
                  <a:lnTo>
                    <a:pt x="98" y="8"/>
                  </a:lnTo>
                  <a:lnTo>
                    <a:pt x="99" y="10"/>
                  </a:lnTo>
                  <a:lnTo>
                    <a:pt x="102" y="13"/>
                  </a:lnTo>
                  <a:lnTo>
                    <a:pt x="102" y="18"/>
                  </a:lnTo>
                  <a:close/>
                  <a:moveTo>
                    <a:pt x="19" y="41"/>
                  </a:moveTo>
                  <a:lnTo>
                    <a:pt x="19" y="50"/>
                  </a:lnTo>
                  <a:lnTo>
                    <a:pt x="36" y="50"/>
                  </a:lnTo>
                  <a:lnTo>
                    <a:pt x="36" y="41"/>
                  </a:lnTo>
                  <a:lnTo>
                    <a:pt x="19" y="41"/>
                  </a:lnTo>
                  <a:close/>
                  <a:moveTo>
                    <a:pt x="68" y="56"/>
                  </a:moveTo>
                  <a:lnTo>
                    <a:pt x="68" y="66"/>
                  </a:lnTo>
                  <a:lnTo>
                    <a:pt x="85" y="66"/>
                  </a:lnTo>
                  <a:lnTo>
                    <a:pt x="85" y="56"/>
                  </a:lnTo>
                  <a:lnTo>
                    <a:pt x="68" y="56"/>
                  </a:lnTo>
                  <a:close/>
                  <a:moveTo>
                    <a:pt x="43" y="56"/>
                  </a:moveTo>
                  <a:lnTo>
                    <a:pt x="43" y="66"/>
                  </a:lnTo>
                  <a:lnTo>
                    <a:pt x="60" y="66"/>
                  </a:lnTo>
                  <a:lnTo>
                    <a:pt x="60" y="56"/>
                  </a:lnTo>
                  <a:lnTo>
                    <a:pt x="43" y="56"/>
                  </a:lnTo>
                  <a:close/>
                  <a:moveTo>
                    <a:pt x="19" y="56"/>
                  </a:moveTo>
                  <a:lnTo>
                    <a:pt x="19" y="66"/>
                  </a:lnTo>
                  <a:lnTo>
                    <a:pt x="36" y="66"/>
                  </a:lnTo>
                  <a:lnTo>
                    <a:pt x="36" y="56"/>
                  </a:lnTo>
                  <a:lnTo>
                    <a:pt x="19" y="56"/>
                  </a:lnTo>
                  <a:close/>
                  <a:moveTo>
                    <a:pt x="68" y="41"/>
                  </a:moveTo>
                  <a:lnTo>
                    <a:pt x="68" y="50"/>
                  </a:lnTo>
                  <a:lnTo>
                    <a:pt x="85" y="50"/>
                  </a:lnTo>
                  <a:lnTo>
                    <a:pt x="85" y="41"/>
                  </a:lnTo>
                  <a:lnTo>
                    <a:pt x="68" y="41"/>
                  </a:lnTo>
                  <a:close/>
                  <a:moveTo>
                    <a:pt x="43" y="41"/>
                  </a:moveTo>
                  <a:lnTo>
                    <a:pt x="43" y="50"/>
                  </a:lnTo>
                  <a:lnTo>
                    <a:pt x="60" y="50"/>
                  </a:lnTo>
                  <a:lnTo>
                    <a:pt x="60" y="41"/>
                  </a:lnTo>
                  <a:lnTo>
                    <a:pt x="43" y="41"/>
                  </a:lnTo>
                  <a:close/>
                  <a:moveTo>
                    <a:pt x="82" y="5"/>
                  </a:moveTo>
                  <a:lnTo>
                    <a:pt x="82" y="5"/>
                  </a:lnTo>
                  <a:lnTo>
                    <a:pt x="81" y="2"/>
                  </a:lnTo>
                  <a:lnTo>
                    <a:pt x="77" y="0"/>
                  </a:lnTo>
                  <a:lnTo>
                    <a:pt x="74" y="2"/>
                  </a:lnTo>
                  <a:lnTo>
                    <a:pt x="74" y="5"/>
                  </a:lnTo>
                  <a:lnTo>
                    <a:pt x="74" y="21"/>
                  </a:lnTo>
                  <a:lnTo>
                    <a:pt x="74" y="24"/>
                  </a:lnTo>
                  <a:lnTo>
                    <a:pt x="77" y="25"/>
                  </a:lnTo>
                  <a:lnTo>
                    <a:pt x="81" y="24"/>
                  </a:lnTo>
                  <a:lnTo>
                    <a:pt x="82" y="21"/>
                  </a:lnTo>
                  <a:lnTo>
                    <a:pt x="82" y="5"/>
                  </a:lnTo>
                  <a:close/>
                  <a:moveTo>
                    <a:pt x="57" y="5"/>
                  </a:moveTo>
                  <a:lnTo>
                    <a:pt x="57" y="5"/>
                  </a:lnTo>
                  <a:lnTo>
                    <a:pt x="56" y="2"/>
                  </a:lnTo>
                  <a:lnTo>
                    <a:pt x="53" y="0"/>
                  </a:lnTo>
                  <a:lnTo>
                    <a:pt x="50" y="2"/>
                  </a:lnTo>
                  <a:lnTo>
                    <a:pt x="50" y="5"/>
                  </a:lnTo>
                  <a:lnTo>
                    <a:pt x="50" y="21"/>
                  </a:lnTo>
                  <a:lnTo>
                    <a:pt x="50" y="24"/>
                  </a:lnTo>
                  <a:lnTo>
                    <a:pt x="53" y="25"/>
                  </a:lnTo>
                  <a:lnTo>
                    <a:pt x="56" y="24"/>
                  </a:lnTo>
                  <a:lnTo>
                    <a:pt x="57" y="21"/>
                  </a:lnTo>
                  <a:lnTo>
                    <a:pt x="57" y="5"/>
                  </a:lnTo>
                  <a:close/>
                  <a:moveTo>
                    <a:pt x="29" y="5"/>
                  </a:moveTo>
                  <a:lnTo>
                    <a:pt x="29" y="5"/>
                  </a:lnTo>
                  <a:lnTo>
                    <a:pt x="29" y="2"/>
                  </a:lnTo>
                  <a:lnTo>
                    <a:pt x="26" y="0"/>
                  </a:lnTo>
                  <a:lnTo>
                    <a:pt x="23" y="2"/>
                  </a:lnTo>
                  <a:lnTo>
                    <a:pt x="22" y="5"/>
                  </a:lnTo>
                  <a:lnTo>
                    <a:pt x="22" y="21"/>
                  </a:lnTo>
                  <a:lnTo>
                    <a:pt x="23" y="24"/>
                  </a:lnTo>
                  <a:lnTo>
                    <a:pt x="26" y="25"/>
                  </a:lnTo>
                  <a:lnTo>
                    <a:pt x="29" y="24"/>
                  </a:lnTo>
                  <a:lnTo>
                    <a:pt x="29" y="21"/>
                  </a:lnTo>
                  <a:lnTo>
                    <a:pt x="29" y="5"/>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3" name="Group 2"/>
          <p:cNvGrpSpPr/>
          <p:nvPr/>
        </p:nvGrpSpPr>
        <p:grpSpPr>
          <a:xfrm>
            <a:off x="704688" y="1599341"/>
            <a:ext cx="3941621" cy="642938"/>
            <a:chOff x="764640" y="1928365"/>
            <a:chExt cx="3941621" cy="642938"/>
          </a:xfrm>
        </p:grpSpPr>
        <p:sp>
          <p:nvSpPr>
            <p:cNvPr id="37" name="Rounded Rectangle 36"/>
            <p:cNvSpPr/>
            <p:nvPr/>
          </p:nvSpPr>
          <p:spPr>
            <a:xfrm>
              <a:off x="1070261" y="1928365"/>
              <a:ext cx="3636000" cy="64293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it-IT" sz="1600" b="1" dirty="0">
                  <a:solidFill>
                    <a:srgbClr val="0076A8"/>
                  </a:solidFill>
                  <a:latin typeface="Calibri" panose="020F0502020204030204" pitchFamily="34" charset="0"/>
                  <a:cs typeface="Calibri" panose="020F0502020204030204" pitchFamily="34" charset="0"/>
                </a:rPr>
                <a:t>CULTURA</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 +</a:t>
              </a:r>
              <a:r>
                <a:rPr lang="it-IT" sz="1600" b="1" dirty="0">
                  <a:solidFill>
                    <a:schemeClr val="tx1"/>
                  </a:solidFill>
                  <a:latin typeface="Calibri" panose="020F0502020204030204" pitchFamily="34" charset="0"/>
                  <a:cs typeface="Calibri" panose="020F0502020204030204" pitchFamily="34" charset="0"/>
                </a:rPr>
                <a:t>32 Mln</a:t>
              </a:r>
              <a:r>
                <a:rPr lang="it-IT" sz="1600" dirty="0">
                  <a:solidFill>
                    <a:schemeClr val="tx1"/>
                  </a:solidFill>
                  <a:latin typeface="Calibri" panose="020F0502020204030204" pitchFamily="34" charset="0"/>
                  <a:cs typeface="Calibri" panose="020F0502020204030204" pitchFamily="34" charset="0"/>
                </a:rPr>
                <a:t> di </a:t>
              </a:r>
              <a:r>
                <a:rPr lang="it-IT" sz="1600" b="1" dirty="0">
                  <a:solidFill>
                    <a:schemeClr val="tx1"/>
                  </a:solidFill>
                  <a:latin typeface="Calibri" panose="020F0502020204030204" pitchFamily="34" charset="0"/>
                  <a:cs typeface="Calibri" panose="020F0502020204030204" pitchFamily="34" charset="0"/>
                </a:rPr>
                <a:t>persone sono </a:t>
              </a:r>
              <a:r>
                <a:rPr lang="it-IT" sz="1600" dirty="0">
                  <a:solidFill>
                    <a:schemeClr val="tx1"/>
                  </a:solidFill>
                  <a:latin typeface="Calibri" panose="020F0502020204030204" pitchFamily="34" charset="0"/>
                  <a:cs typeface="Calibri" panose="020F0502020204030204" pitchFamily="34" charset="0"/>
                </a:rPr>
                <a:t>appassionate di </a:t>
              </a:r>
              <a:r>
                <a:rPr lang="it-IT" sz="1600" b="1" dirty="0">
                  <a:solidFill>
                    <a:schemeClr val="tx1"/>
                  </a:solidFill>
                  <a:latin typeface="Calibri" panose="020F0502020204030204" pitchFamily="34" charset="0"/>
                  <a:cs typeface="Calibri" panose="020F0502020204030204" pitchFamily="34" charset="0"/>
                </a:rPr>
                <a:t>Calcio </a:t>
              </a:r>
              <a:r>
                <a:rPr lang="it-IT" sz="1600" dirty="0">
                  <a:solidFill>
                    <a:schemeClr val="tx1"/>
                  </a:solidFill>
                  <a:latin typeface="Calibri" panose="020F0502020204030204" pitchFamily="34" charset="0"/>
                  <a:cs typeface="Calibri" panose="020F0502020204030204" pitchFamily="34" charset="0"/>
                </a:rPr>
                <a:t>(#1 sport in Italia)</a:t>
              </a:r>
            </a:p>
          </p:txBody>
        </p:sp>
        <p:grpSp>
          <p:nvGrpSpPr>
            <p:cNvPr id="39" name="Group 38"/>
            <p:cNvGrpSpPr/>
            <p:nvPr/>
          </p:nvGrpSpPr>
          <p:grpSpPr>
            <a:xfrm>
              <a:off x="764640" y="1982838"/>
              <a:ext cx="514800" cy="536631"/>
              <a:chOff x="784116" y="1943598"/>
              <a:chExt cx="514800" cy="536631"/>
            </a:xfrm>
          </p:grpSpPr>
          <p:sp>
            <p:nvSpPr>
              <p:cNvPr id="41" name="Oval 40"/>
              <p:cNvSpPr/>
              <p:nvPr/>
            </p:nvSpPr>
            <p:spPr>
              <a:xfrm>
                <a:off x="784116" y="1943598"/>
                <a:ext cx="514800" cy="536631"/>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42" name="Oval 41"/>
              <p:cNvSpPr/>
              <p:nvPr/>
            </p:nvSpPr>
            <p:spPr>
              <a:xfrm>
                <a:off x="807516" y="1968666"/>
                <a:ext cx="468001" cy="486494"/>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0" tIns="0" rIns="432000" bIns="0" rtlCol="0" anchor="ctr"/>
              <a:lstStyle/>
              <a:p>
                <a:pPr lvl="0" algn="r">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grpSp>
        <p:sp>
          <p:nvSpPr>
            <p:cNvPr id="40" name="Freeform 60"/>
            <p:cNvSpPr>
              <a:spLocks noChangeAspect="1" noEditPoints="1"/>
            </p:cNvSpPr>
            <p:nvPr/>
          </p:nvSpPr>
          <p:spPr bwMode="auto">
            <a:xfrm>
              <a:off x="876684" y="2101542"/>
              <a:ext cx="290713" cy="299222"/>
            </a:xfrm>
            <a:custGeom>
              <a:avLst/>
              <a:gdLst>
                <a:gd name="T0" fmla="*/ 400350 w 113"/>
                <a:gd name="T1" fmla="*/ 323920 h 112"/>
                <a:gd name="T2" fmla="*/ 411269 w 113"/>
                <a:gd name="T3" fmla="*/ 338478 h 112"/>
                <a:gd name="T4" fmla="*/ 371234 w 113"/>
                <a:gd name="T5" fmla="*/ 378514 h 112"/>
                <a:gd name="T6" fmla="*/ 200175 w 113"/>
                <a:gd name="T7" fmla="*/ 407630 h 112"/>
                <a:gd name="T8" fmla="*/ 54593 w 113"/>
                <a:gd name="T9" fmla="*/ 385793 h 112"/>
                <a:gd name="T10" fmla="*/ 0 w 113"/>
                <a:gd name="T11" fmla="*/ 356676 h 112"/>
                <a:gd name="T12" fmla="*/ 0 w 113"/>
                <a:gd name="T13" fmla="*/ 327560 h 112"/>
                <a:gd name="T14" fmla="*/ 40035 w 113"/>
                <a:gd name="T15" fmla="*/ 298443 h 112"/>
                <a:gd name="T16" fmla="*/ 32756 w 113"/>
                <a:gd name="T17" fmla="*/ 316641 h 112"/>
                <a:gd name="T18" fmla="*/ 76431 w 113"/>
                <a:gd name="T19" fmla="*/ 345758 h 112"/>
                <a:gd name="T20" fmla="*/ 200175 w 113"/>
                <a:gd name="T21" fmla="*/ 363955 h 112"/>
                <a:gd name="T22" fmla="*/ 360315 w 113"/>
                <a:gd name="T23" fmla="*/ 334839 h 112"/>
                <a:gd name="T24" fmla="*/ 374874 w 113"/>
                <a:gd name="T25" fmla="*/ 316641 h 112"/>
                <a:gd name="T26" fmla="*/ 363955 w 113"/>
                <a:gd name="T27" fmla="*/ 298443 h 112"/>
                <a:gd name="T28" fmla="*/ 116466 w 113"/>
                <a:gd name="T29" fmla="*/ 18198 h 112"/>
                <a:gd name="T30" fmla="*/ 138303 w 113"/>
                <a:gd name="T31" fmla="*/ 50954 h 112"/>
                <a:gd name="T32" fmla="*/ 127384 w 113"/>
                <a:gd name="T33" fmla="*/ 80070 h 112"/>
                <a:gd name="T34" fmla="*/ 101907 w 113"/>
                <a:gd name="T35" fmla="*/ 87349 h 112"/>
                <a:gd name="T36" fmla="*/ 65512 w 113"/>
                <a:gd name="T37" fmla="*/ 61872 h 112"/>
                <a:gd name="T38" fmla="*/ 65512 w 113"/>
                <a:gd name="T39" fmla="*/ 36396 h 112"/>
                <a:gd name="T40" fmla="*/ 101907 w 113"/>
                <a:gd name="T41" fmla="*/ 14558 h 112"/>
                <a:gd name="T42" fmla="*/ 302083 w 113"/>
                <a:gd name="T43" fmla="*/ 14558 h 112"/>
                <a:gd name="T44" fmla="*/ 269327 w 113"/>
                <a:gd name="T45" fmla="*/ 36396 h 112"/>
                <a:gd name="T46" fmla="*/ 269327 w 113"/>
                <a:gd name="T47" fmla="*/ 61872 h 112"/>
                <a:gd name="T48" fmla="*/ 302083 w 113"/>
                <a:gd name="T49" fmla="*/ 87349 h 112"/>
                <a:gd name="T50" fmla="*/ 331199 w 113"/>
                <a:gd name="T51" fmla="*/ 80070 h 112"/>
                <a:gd name="T52" fmla="*/ 342118 w 113"/>
                <a:gd name="T53" fmla="*/ 50954 h 112"/>
                <a:gd name="T54" fmla="*/ 320280 w 113"/>
                <a:gd name="T55" fmla="*/ 18198 h 112"/>
                <a:gd name="T56" fmla="*/ 262048 w 113"/>
                <a:gd name="T57" fmla="*/ 225652 h 112"/>
                <a:gd name="T58" fmla="*/ 302083 w 113"/>
                <a:gd name="T59" fmla="*/ 262048 h 112"/>
                <a:gd name="T60" fmla="*/ 342118 w 113"/>
                <a:gd name="T61" fmla="*/ 222013 h 112"/>
                <a:gd name="T62" fmla="*/ 360315 w 113"/>
                <a:gd name="T63" fmla="*/ 189257 h 112"/>
                <a:gd name="T64" fmla="*/ 360315 w 113"/>
                <a:gd name="T65" fmla="*/ 120105 h 112"/>
                <a:gd name="T66" fmla="*/ 327559 w 113"/>
                <a:gd name="T67" fmla="*/ 98268 h 112"/>
                <a:gd name="T68" fmla="*/ 276606 w 113"/>
                <a:gd name="T69" fmla="*/ 98268 h 112"/>
                <a:gd name="T70" fmla="*/ 280245 w 113"/>
                <a:gd name="T71" fmla="*/ 123745 h 112"/>
                <a:gd name="T72" fmla="*/ 280245 w 113"/>
                <a:gd name="T73" fmla="*/ 211094 h 112"/>
                <a:gd name="T74" fmla="*/ 200175 w 113"/>
                <a:gd name="T75" fmla="*/ 0 h 112"/>
                <a:gd name="T76" fmla="*/ 229292 w 113"/>
                <a:gd name="T77" fmla="*/ 14558 h 112"/>
                <a:gd name="T78" fmla="*/ 240210 w 113"/>
                <a:gd name="T79" fmla="*/ 40035 h 112"/>
                <a:gd name="T80" fmla="*/ 218373 w 113"/>
                <a:gd name="T81" fmla="*/ 80070 h 112"/>
                <a:gd name="T82" fmla="*/ 185617 w 113"/>
                <a:gd name="T83" fmla="*/ 80070 h 112"/>
                <a:gd name="T84" fmla="*/ 163780 w 113"/>
                <a:gd name="T85" fmla="*/ 40035 h 112"/>
                <a:gd name="T86" fmla="*/ 174698 w 113"/>
                <a:gd name="T87" fmla="*/ 14558 h 112"/>
                <a:gd name="T88" fmla="*/ 200175 w 113"/>
                <a:gd name="T89" fmla="*/ 0 h 112"/>
                <a:gd name="T90" fmla="*/ 258408 w 113"/>
                <a:gd name="T91" fmla="*/ 211094 h 112"/>
                <a:gd name="T92" fmla="*/ 262048 w 113"/>
                <a:gd name="T93" fmla="*/ 123745 h 112"/>
                <a:gd name="T94" fmla="*/ 240210 w 113"/>
                <a:gd name="T95" fmla="*/ 90989 h 112"/>
                <a:gd name="T96" fmla="*/ 178338 w 113"/>
                <a:gd name="T97" fmla="*/ 87349 h 112"/>
                <a:gd name="T98" fmla="*/ 138303 w 113"/>
                <a:gd name="T99" fmla="*/ 112826 h 112"/>
                <a:gd name="T100" fmla="*/ 138303 w 113"/>
                <a:gd name="T101" fmla="*/ 189257 h 112"/>
                <a:gd name="T102" fmla="*/ 163780 w 113"/>
                <a:gd name="T103" fmla="*/ 338478 h 112"/>
                <a:gd name="T104" fmla="*/ 214733 w 113"/>
                <a:gd name="T105" fmla="*/ 338478 h 112"/>
                <a:gd name="T106" fmla="*/ 240210 w 113"/>
                <a:gd name="T107" fmla="*/ 222013 h 112"/>
                <a:gd name="T108" fmla="*/ 123745 w 113"/>
                <a:gd name="T109" fmla="*/ 211094 h 112"/>
                <a:gd name="T110" fmla="*/ 123745 w 113"/>
                <a:gd name="T111" fmla="*/ 123745 h 112"/>
                <a:gd name="T112" fmla="*/ 127384 w 113"/>
                <a:gd name="T113" fmla="*/ 98268 h 112"/>
                <a:gd name="T114" fmla="*/ 76431 w 113"/>
                <a:gd name="T115" fmla="*/ 98268 h 112"/>
                <a:gd name="T116" fmla="*/ 43675 w 113"/>
                <a:gd name="T117" fmla="*/ 120105 h 112"/>
                <a:gd name="T118" fmla="*/ 43675 w 113"/>
                <a:gd name="T119" fmla="*/ 189257 h 112"/>
                <a:gd name="T120" fmla="*/ 61872 w 113"/>
                <a:gd name="T121" fmla="*/ 327560 h 112"/>
                <a:gd name="T122" fmla="*/ 112826 w 113"/>
                <a:gd name="T123" fmla="*/ 327560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3" h="112">
                  <a:moveTo>
                    <a:pt x="100" y="82"/>
                  </a:moveTo>
                  <a:lnTo>
                    <a:pt x="100" y="82"/>
                  </a:lnTo>
                  <a:lnTo>
                    <a:pt x="110" y="89"/>
                  </a:lnTo>
                  <a:lnTo>
                    <a:pt x="111" y="90"/>
                  </a:lnTo>
                  <a:lnTo>
                    <a:pt x="113" y="93"/>
                  </a:lnTo>
                  <a:lnTo>
                    <a:pt x="111" y="98"/>
                  </a:lnTo>
                  <a:lnTo>
                    <a:pt x="108" y="101"/>
                  </a:lnTo>
                  <a:lnTo>
                    <a:pt x="102" y="104"/>
                  </a:lnTo>
                  <a:lnTo>
                    <a:pt x="96" y="106"/>
                  </a:lnTo>
                  <a:lnTo>
                    <a:pt x="77" y="110"/>
                  </a:lnTo>
                  <a:lnTo>
                    <a:pt x="55" y="112"/>
                  </a:lnTo>
                  <a:lnTo>
                    <a:pt x="34" y="110"/>
                  </a:lnTo>
                  <a:lnTo>
                    <a:pt x="15" y="106"/>
                  </a:lnTo>
                  <a:lnTo>
                    <a:pt x="9" y="104"/>
                  </a:lnTo>
                  <a:lnTo>
                    <a:pt x="3" y="101"/>
                  </a:lnTo>
                  <a:lnTo>
                    <a:pt x="0" y="98"/>
                  </a:lnTo>
                  <a:lnTo>
                    <a:pt x="0" y="93"/>
                  </a:lnTo>
                  <a:lnTo>
                    <a:pt x="0" y="90"/>
                  </a:lnTo>
                  <a:lnTo>
                    <a:pt x="3" y="89"/>
                  </a:lnTo>
                  <a:lnTo>
                    <a:pt x="11" y="82"/>
                  </a:lnTo>
                  <a:lnTo>
                    <a:pt x="9" y="86"/>
                  </a:lnTo>
                  <a:lnTo>
                    <a:pt x="9" y="87"/>
                  </a:lnTo>
                  <a:lnTo>
                    <a:pt x="9" y="90"/>
                  </a:lnTo>
                  <a:lnTo>
                    <a:pt x="12" y="92"/>
                  </a:lnTo>
                  <a:lnTo>
                    <a:pt x="21" y="95"/>
                  </a:lnTo>
                  <a:lnTo>
                    <a:pt x="37" y="98"/>
                  </a:lnTo>
                  <a:lnTo>
                    <a:pt x="55" y="100"/>
                  </a:lnTo>
                  <a:lnTo>
                    <a:pt x="74" y="98"/>
                  </a:lnTo>
                  <a:lnTo>
                    <a:pt x="90" y="95"/>
                  </a:lnTo>
                  <a:lnTo>
                    <a:pt x="99" y="92"/>
                  </a:lnTo>
                  <a:lnTo>
                    <a:pt x="102" y="90"/>
                  </a:lnTo>
                  <a:lnTo>
                    <a:pt x="103" y="87"/>
                  </a:lnTo>
                  <a:lnTo>
                    <a:pt x="102" y="86"/>
                  </a:lnTo>
                  <a:lnTo>
                    <a:pt x="100" y="82"/>
                  </a:lnTo>
                  <a:close/>
                  <a:moveTo>
                    <a:pt x="28" y="4"/>
                  </a:moveTo>
                  <a:lnTo>
                    <a:pt x="28" y="4"/>
                  </a:lnTo>
                  <a:lnTo>
                    <a:pt x="32" y="5"/>
                  </a:lnTo>
                  <a:lnTo>
                    <a:pt x="35" y="7"/>
                  </a:lnTo>
                  <a:lnTo>
                    <a:pt x="37" y="10"/>
                  </a:lnTo>
                  <a:lnTo>
                    <a:pt x="38" y="14"/>
                  </a:lnTo>
                  <a:lnTo>
                    <a:pt x="37" y="17"/>
                  </a:lnTo>
                  <a:lnTo>
                    <a:pt x="35" y="22"/>
                  </a:lnTo>
                  <a:lnTo>
                    <a:pt x="32" y="24"/>
                  </a:lnTo>
                  <a:lnTo>
                    <a:pt x="28" y="24"/>
                  </a:lnTo>
                  <a:lnTo>
                    <a:pt x="24" y="24"/>
                  </a:lnTo>
                  <a:lnTo>
                    <a:pt x="20" y="22"/>
                  </a:lnTo>
                  <a:lnTo>
                    <a:pt x="18" y="17"/>
                  </a:lnTo>
                  <a:lnTo>
                    <a:pt x="18" y="14"/>
                  </a:lnTo>
                  <a:lnTo>
                    <a:pt x="18" y="10"/>
                  </a:lnTo>
                  <a:lnTo>
                    <a:pt x="20" y="7"/>
                  </a:lnTo>
                  <a:lnTo>
                    <a:pt x="24" y="5"/>
                  </a:lnTo>
                  <a:lnTo>
                    <a:pt x="28" y="4"/>
                  </a:lnTo>
                  <a:close/>
                  <a:moveTo>
                    <a:pt x="83" y="4"/>
                  </a:moveTo>
                  <a:lnTo>
                    <a:pt x="83" y="4"/>
                  </a:lnTo>
                  <a:lnTo>
                    <a:pt x="79" y="5"/>
                  </a:lnTo>
                  <a:lnTo>
                    <a:pt x="76" y="7"/>
                  </a:lnTo>
                  <a:lnTo>
                    <a:pt x="74" y="10"/>
                  </a:lnTo>
                  <a:lnTo>
                    <a:pt x="72" y="14"/>
                  </a:lnTo>
                  <a:lnTo>
                    <a:pt x="74" y="17"/>
                  </a:lnTo>
                  <a:lnTo>
                    <a:pt x="76" y="22"/>
                  </a:lnTo>
                  <a:lnTo>
                    <a:pt x="79" y="24"/>
                  </a:lnTo>
                  <a:lnTo>
                    <a:pt x="83" y="24"/>
                  </a:lnTo>
                  <a:lnTo>
                    <a:pt x="88" y="24"/>
                  </a:lnTo>
                  <a:lnTo>
                    <a:pt x="91" y="22"/>
                  </a:lnTo>
                  <a:lnTo>
                    <a:pt x="93" y="17"/>
                  </a:lnTo>
                  <a:lnTo>
                    <a:pt x="94" y="14"/>
                  </a:lnTo>
                  <a:lnTo>
                    <a:pt x="93" y="10"/>
                  </a:lnTo>
                  <a:lnTo>
                    <a:pt x="91" y="7"/>
                  </a:lnTo>
                  <a:lnTo>
                    <a:pt x="88" y="5"/>
                  </a:lnTo>
                  <a:lnTo>
                    <a:pt x="83" y="4"/>
                  </a:lnTo>
                  <a:close/>
                  <a:moveTo>
                    <a:pt x="72" y="62"/>
                  </a:moveTo>
                  <a:lnTo>
                    <a:pt x="72" y="90"/>
                  </a:lnTo>
                  <a:lnTo>
                    <a:pt x="80" y="90"/>
                  </a:lnTo>
                  <a:lnTo>
                    <a:pt x="83" y="72"/>
                  </a:lnTo>
                  <a:lnTo>
                    <a:pt x="86" y="90"/>
                  </a:lnTo>
                  <a:lnTo>
                    <a:pt x="94" y="90"/>
                  </a:lnTo>
                  <a:lnTo>
                    <a:pt x="94" y="61"/>
                  </a:lnTo>
                  <a:lnTo>
                    <a:pt x="97" y="56"/>
                  </a:lnTo>
                  <a:lnTo>
                    <a:pt x="99" y="52"/>
                  </a:lnTo>
                  <a:lnTo>
                    <a:pt x="99" y="36"/>
                  </a:lnTo>
                  <a:lnTo>
                    <a:pt x="99" y="33"/>
                  </a:lnTo>
                  <a:lnTo>
                    <a:pt x="97" y="30"/>
                  </a:lnTo>
                  <a:lnTo>
                    <a:pt x="94" y="27"/>
                  </a:lnTo>
                  <a:lnTo>
                    <a:pt x="90" y="27"/>
                  </a:lnTo>
                  <a:lnTo>
                    <a:pt x="77" y="27"/>
                  </a:lnTo>
                  <a:lnTo>
                    <a:pt x="76" y="27"/>
                  </a:lnTo>
                  <a:lnTo>
                    <a:pt x="77" y="30"/>
                  </a:lnTo>
                  <a:lnTo>
                    <a:pt x="77" y="34"/>
                  </a:lnTo>
                  <a:lnTo>
                    <a:pt x="77" y="52"/>
                  </a:lnTo>
                  <a:lnTo>
                    <a:pt x="77" y="58"/>
                  </a:lnTo>
                  <a:lnTo>
                    <a:pt x="72" y="62"/>
                  </a:lnTo>
                  <a:close/>
                  <a:moveTo>
                    <a:pt x="55" y="0"/>
                  </a:moveTo>
                  <a:lnTo>
                    <a:pt x="55" y="0"/>
                  </a:lnTo>
                  <a:lnTo>
                    <a:pt x="60" y="0"/>
                  </a:lnTo>
                  <a:lnTo>
                    <a:pt x="63" y="4"/>
                  </a:lnTo>
                  <a:lnTo>
                    <a:pt x="66" y="7"/>
                  </a:lnTo>
                  <a:lnTo>
                    <a:pt x="66" y="11"/>
                  </a:lnTo>
                  <a:lnTo>
                    <a:pt x="66" y="16"/>
                  </a:lnTo>
                  <a:lnTo>
                    <a:pt x="63" y="19"/>
                  </a:lnTo>
                  <a:lnTo>
                    <a:pt x="60" y="22"/>
                  </a:lnTo>
                  <a:lnTo>
                    <a:pt x="55" y="22"/>
                  </a:lnTo>
                  <a:lnTo>
                    <a:pt x="51" y="22"/>
                  </a:lnTo>
                  <a:lnTo>
                    <a:pt x="48" y="19"/>
                  </a:lnTo>
                  <a:lnTo>
                    <a:pt x="46" y="16"/>
                  </a:lnTo>
                  <a:lnTo>
                    <a:pt x="45" y="11"/>
                  </a:lnTo>
                  <a:lnTo>
                    <a:pt x="46" y="7"/>
                  </a:lnTo>
                  <a:lnTo>
                    <a:pt x="48" y="4"/>
                  </a:lnTo>
                  <a:lnTo>
                    <a:pt x="51" y="0"/>
                  </a:lnTo>
                  <a:lnTo>
                    <a:pt x="55" y="0"/>
                  </a:lnTo>
                  <a:close/>
                  <a:moveTo>
                    <a:pt x="66" y="61"/>
                  </a:moveTo>
                  <a:lnTo>
                    <a:pt x="66" y="61"/>
                  </a:lnTo>
                  <a:lnTo>
                    <a:pt x="71" y="58"/>
                  </a:lnTo>
                  <a:lnTo>
                    <a:pt x="72" y="52"/>
                  </a:lnTo>
                  <a:lnTo>
                    <a:pt x="72" y="34"/>
                  </a:lnTo>
                  <a:lnTo>
                    <a:pt x="72" y="31"/>
                  </a:lnTo>
                  <a:lnTo>
                    <a:pt x="69" y="27"/>
                  </a:lnTo>
                  <a:lnTo>
                    <a:pt x="66" y="25"/>
                  </a:lnTo>
                  <a:lnTo>
                    <a:pt x="62" y="24"/>
                  </a:lnTo>
                  <a:lnTo>
                    <a:pt x="49" y="24"/>
                  </a:lnTo>
                  <a:lnTo>
                    <a:pt x="45" y="25"/>
                  </a:lnTo>
                  <a:lnTo>
                    <a:pt x="42" y="27"/>
                  </a:lnTo>
                  <a:lnTo>
                    <a:pt x="38" y="31"/>
                  </a:lnTo>
                  <a:lnTo>
                    <a:pt x="38" y="34"/>
                  </a:lnTo>
                  <a:lnTo>
                    <a:pt x="38" y="52"/>
                  </a:lnTo>
                  <a:lnTo>
                    <a:pt x="40" y="58"/>
                  </a:lnTo>
                  <a:lnTo>
                    <a:pt x="45" y="61"/>
                  </a:lnTo>
                  <a:lnTo>
                    <a:pt x="45" y="93"/>
                  </a:lnTo>
                  <a:lnTo>
                    <a:pt x="52" y="93"/>
                  </a:lnTo>
                  <a:lnTo>
                    <a:pt x="55" y="73"/>
                  </a:lnTo>
                  <a:lnTo>
                    <a:pt x="59" y="93"/>
                  </a:lnTo>
                  <a:lnTo>
                    <a:pt x="66" y="93"/>
                  </a:lnTo>
                  <a:lnTo>
                    <a:pt x="66" y="61"/>
                  </a:lnTo>
                  <a:close/>
                  <a:moveTo>
                    <a:pt x="38" y="62"/>
                  </a:moveTo>
                  <a:lnTo>
                    <a:pt x="38" y="62"/>
                  </a:lnTo>
                  <a:lnTo>
                    <a:pt x="34" y="58"/>
                  </a:lnTo>
                  <a:lnTo>
                    <a:pt x="34" y="52"/>
                  </a:lnTo>
                  <a:lnTo>
                    <a:pt x="34" y="34"/>
                  </a:lnTo>
                  <a:lnTo>
                    <a:pt x="34" y="30"/>
                  </a:lnTo>
                  <a:lnTo>
                    <a:pt x="35" y="27"/>
                  </a:lnTo>
                  <a:lnTo>
                    <a:pt x="34" y="27"/>
                  </a:lnTo>
                  <a:lnTo>
                    <a:pt x="21" y="27"/>
                  </a:lnTo>
                  <a:lnTo>
                    <a:pt x="18" y="27"/>
                  </a:lnTo>
                  <a:lnTo>
                    <a:pt x="15" y="30"/>
                  </a:lnTo>
                  <a:lnTo>
                    <a:pt x="12" y="33"/>
                  </a:lnTo>
                  <a:lnTo>
                    <a:pt x="12" y="36"/>
                  </a:lnTo>
                  <a:lnTo>
                    <a:pt x="12" y="52"/>
                  </a:lnTo>
                  <a:lnTo>
                    <a:pt x="14" y="56"/>
                  </a:lnTo>
                  <a:lnTo>
                    <a:pt x="17" y="61"/>
                  </a:lnTo>
                  <a:lnTo>
                    <a:pt x="17" y="90"/>
                  </a:lnTo>
                  <a:lnTo>
                    <a:pt x="24" y="90"/>
                  </a:lnTo>
                  <a:lnTo>
                    <a:pt x="28" y="72"/>
                  </a:lnTo>
                  <a:lnTo>
                    <a:pt x="31" y="90"/>
                  </a:lnTo>
                  <a:lnTo>
                    <a:pt x="38" y="90"/>
                  </a:lnTo>
                  <a:lnTo>
                    <a:pt x="38" y="62"/>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56" name="Group 55"/>
          <p:cNvGrpSpPr/>
          <p:nvPr/>
        </p:nvGrpSpPr>
        <p:grpSpPr>
          <a:xfrm>
            <a:off x="1086178" y="3428612"/>
            <a:ext cx="3941621" cy="644525"/>
            <a:chOff x="1146130" y="3757636"/>
            <a:chExt cx="3941621" cy="644525"/>
          </a:xfrm>
        </p:grpSpPr>
        <p:sp>
          <p:nvSpPr>
            <p:cNvPr id="31" name="Rounded Rectangle 30"/>
            <p:cNvSpPr/>
            <p:nvPr/>
          </p:nvSpPr>
          <p:spPr>
            <a:xfrm>
              <a:off x="1451751" y="3757636"/>
              <a:ext cx="3636000" cy="644525"/>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pPr lvl="0">
                <a:spcAft>
                  <a:spcPts val="0"/>
                </a:spcAft>
                <a:defRPr/>
              </a:pPr>
              <a:r>
                <a:rPr lang="it-IT" sz="1600" b="1" dirty="0">
                  <a:solidFill>
                    <a:srgbClr val="0076A8"/>
                  </a:solidFill>
                  <a:latin typeface="Calibri" panose="020F0502020204030204" pitchFamily="34" charset="0"/>
                  <a:cs typeface="Calibri" panose="020F0502020204030204" pitchFamily="34" charset="0"/>
                </a:rPr>
                <a:t>ASSOCIAZIONE</a:t>
              </a:r>
              <a:r>
                <a:rPr lang="it-IT" sz="1600" dirty="0">
                  <a:solidFill>
                    <a:srgbClr val="0076A8"/>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 Oltre </a:t>
              </a:r>
              <a:r>
                <a:rPr lang="it-IT" sz="1600" b="1" dirty="0">
                  <a:solidFill>
                    <a:schemeClr val="tx1"/>
                  </a:solidFill>
                  <a:latin typeface="Calibri" panose="020F0502020204030204" pitchFamily="34" charset="0"/>
                  <a:cs typeface="Calibri" panose="020F0502020204030204" pitchFamily="34" charset="0"/>
                </a:rPr>
                <a:t>1,3 Mln </a:t>
              </a:r>
              <a:r>
                <a:rPr lang="it-IT" sz="1600" dirty="0">
                  <a:solidFill>
                    <a:schemeClr val="tx1"/>
                  </a:solidFill>
                  <a:latin typeface="Calibri" panose="020F0502020204030204" pitchFamily="34" charset="0"/>
                  <a:cs typeface="Calibri" panose="020F0502020204030204" pitchFamily="34" charset="0"/>
                </a:rPr>
                <a:t>di persone </a:t>
              </a:r>
              <a:r>
                <a:rPr lang="it-IT" sz="1600" b="1" dirty="0">
                  <a:solidFill>
                    <a:schemeClr val="tx1"/>
                  </a:solidFill>
                  <a:latin typeface="Calibri" panose="020F0502020204030204" pitchFamily="34" charset="0"/>
                  <a:cs typeface="Calibri" panose="020F0502020204030204" pitchFamily="34" charset="0"/>
                </a:rPr>
                <a:t>tesserate </a:t>
              </a:r>
              <a:r>
                <a:rPr lang="it-IT" sz="1600" dirty="0">
                  <a:solidFill>
                    <a:schemeClr val="tx1"/>
                  </a:solidFill>
                  <a:latin typeface="Calibri" panose="020F0502020204030204" pitchFamily="34" charset="0"/>
                  <a:cs typeface="Calibri" panose="020F0502020204030204" pitchFamily="34" charset="0"/>
                </a:rPr>
                <a:t>nel </a:t>
              </a:r>
              <a:r>
                <a:rPr lang="it-IT" sz="1600" b="1" dirty="0">
                  <a:solidFill>
                    <a:schemeClr val="tx1"/>
                  </a:solidFill>
                  <a:latin typeface="Calibri" panose="020F0502020204030204" pitchFamily="34" charset="0"/>
                  <a:cs typeface="Calibri" panose="020F0502020204030204" pitchFamily="34" charset="0"/>
                </a:rPr>
                <a:t>Calcio</a:t>
              </a:r>
            </a:p>
          </p:txBody>
        </p:sp>
        <p:sp>
          <p:nvSpPr>
            <p:cNvPr id="35" name="Oval 34"/>
            <p:cNvSpPr/>
            <p:nvPr/>
          </p:nvSpPr>
          <p:spPr>
            <a:xfrm>
              <a:off x="1146130" y="3811583"/>
              <a:ext cx="514800" cy="536631"/>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36" name="Oval 35"/>
            <p:cNvSpPr/>
            <p:nvPr/>
          </p:nvSpPr>
          <p:spPr>
            <a:xfrm>
              <a:off x="1169530" y="3836651"/>
              <a:ext cx="468001" cy="486494"/>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0" tIns="0" rIns="432000" bIns="0" rtlCol="0" anchor="ctr"/>
            <a:lstStyle/>
            <a:p>
              <a:pPr lvl="0" algn="r">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34" name="Freeform 41"/>
            <p:cNvSpPr>
              <a:spLocks noChangeAspect="1" noEditPoints="1"/>
            </p:cNvSpPr>
            <p:nvPr/>
          </p:nvSpPr>
          <p:spPr bwMode="auto">
            <a:xfrm>
              <a:off x="1223369" y="4001841"/>
              <a:ext cx="360322" cy="156115"/>
            </a:xfrm>
            <a:custGeom>
              <a:avLst/>
              <a:gdLst>
                <a:gd name="T0" fmla="*/ 259613 w 272"/>
                <a:gd name="T1" fmla="*/ 78488 h 118"/>
                <a:gd name="T2" fmla="*/ 256594 w 272"/>
                <a:gd name="T3" fmla="*/ 99619 h 118"/>
                <a:gd name="T4" fmla="*/ 238482 w 272"/>
                <a:gd name="T5" fmla="*/ 256594 h 118"/>
                <a:gd name="T6" fmla="*/ 250557 w 272"/>
                <a:gd name="T7" fmla="*/ 253575 h 118"/>
                <a:gd name="T8" fmla="*/ 265650 w 272"/>
                <a:gd name="T9" fmla="*/ 262632 h 118"/>
                <a:gd name="T10" fmla="*/ 259613 w 272"/>
                <a:gd name="T11" fmla="*/ 280744 h 118"/>
                <a:gd name="T12" fmla="*/ 256594 w 272"/>
                <a:gd name="T13" fmla="*/ 295838 h 118"/>
                <a:gd name="T14" fmla="*/ 238482 w 272"/>
                <a:gd name="T15" fmla="*/ 286782 h 118"/>
                <a:gd name="T16" fmla="*/ 205275 w 272"/>
                <a:gd name="T17" fmla="*/ 262632 h 118"/>
                <a:gd name="T18" fmla="*/ 69431 w 272"/>
                <a:gd name="T19" fmla="*/ 6038 h 118"/>
                <a:gd name="T20" fmla="*/ 564507 w 272"/>
                <a:gd name="T21" fmla="*/ 75469 h 118"/>
                <a:gd name="T22" fmla="*/ 362250 w 272"/>
                <a:gd name="T23" fmla="*/ 75469 h 118"/>
                <a:gd name="T24" fmla="*/ 316969 w 272"/>
                <a:gd name="T25" fmla="*/ 129806 h 118"/>
                <a:gd name="T26" fmla="*/ 332063 w 272"/>
                <a:gd name="T27" fmla="*/ 144900 h 118"/>
                <a:gd name="T28" fmla="*/ 368288 w 272"/>
                <a:gd name="T29" fmla="*/ 117731 h 118"/>
                <a:gd name="T30" fmla="*/ 549413 w 272"/>
                <a:gd name="T31" fmla="*/ 193200 h 118"/>
                <a:gd name="T32" fmla="*/ 549413 w 272"/>
                <a:gd name="T33" fmla="*/ 193200 h 118"/>
                <a:gd name="T34" fmla="*/ 549413 w 272"/>
                <a:gd name="T35" fmla="*/ 223388 h 118"/>
                <a:gd name="T36" fmla="*/ 437719 w 272"/>
                <a:gd name="T37" fmla="*/ 205275 h 118"/>
                <a:gd name="T38" fmla="*/ 519226 w 272"/>
                <a:gd name="T39" fmla="*/ 247538 h 118"/>
                <a:gd name="T40" fmla="*/ 513188 w 272"/>
                <a:gd name="T41" fmla="*/ 256594 h 118"/>
                <a:gd name="T42" fmla="*/ 401494 w 272"/>
                <a:gd name="T43" fmla="*/ 238482 h 118"/>
                <a:gd name="T44" fmla="*/ 486019 w 272"/>
                <a:gd name="T45" fmla="*/ 280744 h 118"/>
                <a:gd name="T46" fmla="*/ 470926 w 272"/>
                <a:gd name="T47" fmla="*/ 298857 h 118"/>
                <a:gd name="T48" fmla="*/ 443757 w 272"/>
                <a:gd name="T49" fmla="*/ 307913 h 118"/>
                <a:gd name="T50" fmla="*/ 437719 w 272"/>
                <a:gd name="T51" fmla="*/ 329044 h 118"/>
                <a:gd name="T52" fmla="*/ 383382 w 272"/>
                <a:gd name="T53" fmla="*/ 307913 h 118"/>
                <a:gd name="T54" fmla="*/ 377344 w 272"/>
                <a:gd name="T55" fmla="*/ 289800 h 118"/>
                <a:gd name="T56" fmla="*/ 353194 w 272"/>
                <a:gd name="T57" fmla="*/ 280744 h 118"/>
                <a:gd name="T58" fmla="*/ 344138 w 272"/>
                <a:gd name="T59" fmla="*/ 295838 h 118"/>
                <a:gd name="T60" fmla="*/ 344138 w 272"/>
                <a:gd name="T61" fmla="*/ 271688 h 118"/>
                <a:gd name="T62" fmla="*/ 307913 w 272"/>
                <a:gd name="T63" fmla="*/ 253575 h 118"/>
                <a:gd name="T64" fmla="*/ 301875 w 272"/>
                <a:gd name="T65" fmla="*/ 304894 h 118"/>
                <a:gd name="T66" fmla="*/ 310932 w 272"/>
                <a:gd name="T67" fmla="*/ 329044 h 118"/>
                <a:gd name="T68" fmla="*/ 335082 w 272"/>
                <a:gd name="T69" fmla="*/ 338100 h 118"/>
                <a:gd name="T70" fmla="*/ 353194 w 272"/>
                <a:gd name="T71" fmla="*/ 316969 h 118"/>
                <a:gd name="T72" fmla="*/ 359232 w 272"/>
                <a:gd name="T73" fmla="*/ 341119 h 118"/>
                <a:gd name="T74" fmla="*/ 377344 w 272"/>
                <a:gd name="T75" fmla="*/ 347157 h 118"/>
                <a:gd name="T76" fmla="*/ 428663 w 272"/>
                <a:gd name="T77" fmla="*/ 356213 h 118"/>
                <a:gd name="T78" fmla="*/ 443757 w 272"/>
                <a:gd name="T79" fmla="*/ 350175 h 118"/>
                <a:gd name="T80" fmla="*/ 461869 w 272"/>
                <a:gd name="T81" fmla="*/ 316969 h 118"/>
                <a:gd name="T82" fmla="*/ 470926 w 272"/>
                <a:gd name="T83" fmla="*/ 316969 h 118"/>
                <a:gd name="T84" fmla="*/ 495076 w 272"/>
                <a:gd name="T85" fmla="*/ 304894 h 118"/>
                <a:gd name="T86" fmla="*/ 504132 w 272"/>
                <a:gd name="T87" fmla="*/ 286782 h 118"/>
                <a:gd name="T88" fmla="*/ 519226 w 272"/>
                <a:gd name="T89" fmla="*/ 274707 h 118"/>
                <a:gd name="T90" fmla="*/ 612807 w 272"/>
                <a:gd name="T91" fmla="*/ 247538 h 118"/>
                <a:gd name="T92" fmla="*/ 766763 w 272"/>
                <a:gd name="T93" fmla="*/ 0 h 118"/>
                <a:gd name="T94" fmla="*/ 274707 w 272"/>
                <a:gd name="T95" fmla="*/ 253575 h 118"/>
                <a:gd name="T96" fmla="*/ 268669 w 272"/>
                <a:gd name="T97" fmla="*/ 289800 h 118"/>
                <a:gd name="T98" fmla="*/ 274707 w 272"/>
                <a:gd name="T99" fmla="*/ 307913 h 118"/>
                <a:gd name="T100" fmla="*/ 289800 w 272"/>
                <a:gd name="T101" fmla="*/ 313950 h 118"/>
                <a:gd name="T102" fmla="*/ 298857 w 272"/>
                <a:gd name="T103" fmla="*/ 265650 h 118"/>
                <a:gd name="T104" fmla="*/ 274707 w 272"/>
                <a:gd name="T105" fmla="*/ 253575 h 1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2" h="118">
                  <a:moveTo>
                    <a:pt x="23" y="2"/>
                  </a:moveTo>
                  <a:lnTo>
                    <a:pt x="88" y="22"/>
                  </a:lnTo>
                  <a:lnTo>
                    <a:pt x="86" y="26"/>
                  </a:lnTo>
                  <a:lnTo>
                    <a:pt x="111" y="28"/>
                  </a:lnTo>
                  <a:lnTo>
                    <a:pt x="105" y="34"/>
                  </a:lnTo>
                  <a:lnTo>
                    <a:pt x="85" y="33"/>
                  </a:lnTo>
                  <a:lnTo>
                    <a:pt x="69" y="81"/>
                  </a:lnTo>
                  <a:lnTo>
                    <a:pt x="79" y="85"/>
                  </a:lnTo>
                  <a:lnTo>
                    <a:pt x="79" y="82"/>
                  </a:lnTo>
                  <a:lnTo>
                    <a:pt x="83" y="84"/>
                  </a:lnTo>
                  <a:lnTo>
                    <a:pt x="86" y="85"/>
                  </a:lnTo>
                  <a:lnTo>
                    <a:pt x="88" y="87"/>
                  </a:lnTo>
                  <a:lnTo>
                    <a:pt x="86" y="91"/>
                  </a:lnTo>
                  <a:lnTo>
                    <a:pt x="88" y="91"/>
                  </a:lnTo>
                  <a:lnTo>
                    <a:pt x="86" y="93"/>
                  </a:lnTo>
                  <a:lnTo>
                    <a:pt x="85" y="98"/>
                  </a:lnTo>
                  <a:lnTo>
                    <a:pt x="82" y="98"/>
                  </a:lnTo>
                  <a:lnTo>
                    <a:pt x="80" y="96"/>
                  </a:lnTo>
                  <a:lnTo>
                    <a:pt x="79" y="95"/>
                  </a:lnTo>
                  <a:lnTo>
                    <a:pt x="79" y="93"/>
                  </a:lnTo>
                  <a:lnTo>
                    <a:pt x="68" y="87"/>
                  </a:lnTo>
                  <a:lnTo>
                    <a:pt x="65" y="93"/>
                  </a:lnTo>
                  <a:lnTo>
                    <a:pt x="0" y="71"/>
                  </a:lnTo>
                  <a:lnTo>
                    <a:pt x="23" y="2"/>
                  </a:lnTo>
                  <a:close/>
                  <a:moveTo>
                    <a:pt x="184" y="20"/>
                  </a:moveTo>
                  <a:lnTo>
                    <a:pt x="187" y="25"/>
                  </a:lnTo>
                  <a:lnTo>
                    <a:pt x="167" y="31"/>
                  </a:lnTo>
                  <a:lnTo>
                    <a:pt x="148" y="22"/>
                  </a:lnTo>
                  <a:lnTo>
                    <a:pt x="120" y="25"/>
                  </a:lnTo>
                  <a:lnTo>
                    <a:pt x="105" y="40"/>
                  </a:lnTo>
                  <a:lnTo>
                    <a:pt x="105" y="43"/>
                  </a:lnTo>
                  <a:lnTo>
                    <a:pt x="108" y="47"/>
                  </a:lnTo>
                  <a:lnTo>
                    <a:pt x="110" y="48"/>
                  </a:lnTo>
                  <a:lnTo>
                    <a:pt x="113" y="47"/>
                  </a:lnTo>
                  <a:lnTo>
                    <a:pt x="117" y="43"/>
                  </a:lnTo>
                  <a:lnTo>
                    <a:pt x="122" y="39"/>
                  </a:lnTo>
                  <a:lnTo>
                    <a:pt x="142" y="39"/>
                  </a:lnTo>
                  <a:lnTo>
                    <a:pt x="182" y="64"/>
                  </a:lnTo>
                  <a:lnTo>
                    <a:pt x="184" y="67"/>
                  </a:lnTo>
                  <a:lnTo>
                    <a:pt x="184" y="70"/>
                  </a:lnTo>
                  <a:lnTo>
                    <a:pt x="182" y="74"/>
                  </a:lnTo>
                  <a:lnTo>
                    <a:pt x="179" y="76"/>
                  </a:lnTo>
                  <a:lnTo>
                    <a:pt x="148" y="62"/>
                  </a:lnTo>
                  <a:lnTo>
                    <a:pt x="145" y="68"/>
                  </a:lnTo>
                  <a:lnTo>
                    <a:pt x="172" y="79"/>
                  </a:lnTo>
                  <a:lnTo>
                    <a:pt x="172" y="82"/>
                  </a:lnTo>
                  <a:lnTo>
                    <a:pt x="170" y="85"/>
                  </a:lnTo>
                  <a:lnTo>
                    <a:pt x="167" y="87"/>
                  </a:lnTo>
                  <a:lnTo>
                    <a:pt x="136" y="73"/>
                  </a:lnTo>
                  <a:lnTo>
                    <a:pt x="133" y="79"/>
                  </a:lnTo>
                  <a:lnTo>
                    <a:pt x="161" y="91"/>
                  </a:lnTo>
                  <a:lnTo>
                    <a:pt x="161" y="93"/>
                  </a:lnTo>
                  <a:lnTo>
                    <a:pt x="159" y="95"/>
                  </a:lnTo>
                  <a:lnTo>
                    <a:pt x="158" y="98"/>
                  </a:lnTo>
                  <a:lnTo>
                    <a:pt x="156" y="99"/>
                  </a:lnTo>
                  <a:lnTo>
                    <a:pt x="127" y="85"/>
                  </a:lnTo>
                  <a:lnTo>
                    <a:pt x="124" y="91"/>
                  </a:lnTo>
                  <a:lnTo>
                    <a:pt x="147" y="102"/>
                  </a:lnTo>
                  <a:lnTo>
                    <a:pt x="147" y="107"/>
                  </a:lnTo>
                  <a:lnTo>
                    <a:pt x="145" y="109"/>
                  </a:lnTo>
                  <a:lnTo>
                    <a:pt x="144" y="110"/>
                  </a:lnTo>
                  <a:lnTo>
                    <a:pt x="127" y="102"/>
                  </a:lnTo>
                  <a:lnTo>
                    <a:pt x="127" y="98"/>
                  </a:lnTo>
                  <a:lnTo>
                    <a:pt x="125" y="96"/>
                  </a:lnTo>
                  <a:lnTo>
                    <a:pt x="122" y="95"/>
                  </a:lnTo>
                  <a:lnTo>
                    <a:pt x="117" y="93"/>
                  </a:lnTo>
                  <a:lnTo>
                    <a:pt x="117" y="98"/>
                  </a:lnTo>
                  <a:lnTo>
                    <a:pt x="114" y="96"/>
                  </a:lnTo>
                  <a:lnTo>
                    <a:pt x="114" y="98"/>
                  </a:lnTo>
                  <a:lnTo>
                    <a:pt x="114" y="90"/>
                  </a:lnTo>
                  <a:lnTo>
                    <a:pt x="113" y="87"/>
                  </a:lnTo>
                  <a:lnTo>
                    <a:pt x="108" y="85"/>
                  </a:lnTo>
                  <a:lnTo>
                    <a:pt x="102" y="84"/>
                  </a:lnTo>
                  <a:lnTo>
                    <a:pt x="102" y="93"/>
                  </a:lnTo>
                  <a:lnTo>
                    <a:pt x="100" y="101"/>
                  </a:lnTo>
                  <a:lnTo>
                    <a:pt x="102" y="107"/>
                  </a:lnTo>
                  <a:lnTo>
                    <a:pt x="103" y="109"/>
                  </a:lnTo>
                  <a:lnTo>
                    <a:pt x="107" y="110"/>
                  </a:lnTo>
                  <a:lnTo>
                    <a:pt x="111" y="112"/>
                  </a:lnTo>
                  <a:lnTo>
                    <a:pt x="113" y="104"/>
                  </a:lnTo>
                  <a:lnTo>
                    <a:pt x="117" y="105"/>
                  </a:lnTo>
                  <a:lnTo>
                    <a:pt x="117" y="110"/>
                  </a:lnTo>
                  <a:lnTo>
                    <a:pt x="119" y="113"/>
                  </a:lnTo>
                  <a:lnTo>
                    <a:pt x="122" y="113"/>
                  </a:lnTo>
                  <a:lnTo>
                    <a:pt x="125" y="115"/>
                  </a:lnTo>
                  <a:lnTo>
                    <a:pt x="125" y="110"/>
                  </a:lnTo>
                  <a:lnTo>
                    <a:pt x="142" y="116"/>
                  </a:lnTo>
                  <a:lnTo>
                    <a:pt x="142" y="118"/>
                  </a:lnTo>
                  <a:lnTo>
                    <a:pt x="144" y="118"/>
                  </a:lnTo>
                  <a:lnTo>
                    <a:pt x="147" y="116"/>
                  </a:lnTo>
                  <a:lnTo>
                    <a:pt x="150" y="113"/>
                  </a:lnTo>
                  <a:lnTo>
                    <a:pt x="153" y="110"/>
                  </a:lnTo>
                  <a:lnTo>
                    <a:pt x="153" y="105"/>
                  </a:lnTo>
                  <a:lnTo>
                    <a:pt x="155" y="105"/>
                  </a:lnTo>
                  <a:lnTo>
                    <a:pt x="156" y="107"/>
                  </a:lnTo>
                  <a:lnTo>
                    <a:pt x="156" y="105"/>
                  </a:lnTo>
                  <a:lnTo>
                    <a:pt x="161" y="104"/>
                  </a:lnTo>
                  <a:lnTo>
                    <a:pt x="164" y="101"/>
                  </a:lnTo>
                  <a:lnTo>
                    <a:pt x="165" y="98"/>
                  </a:lnTo>
                  <a:lnTo>
                    <a:pt x="167" y="95"/>
                  </a:lnTo>
                  <a:lnTo>
                    <a:pt x="172" y="91"/>
                  </a:lnTo>
                  <a:lnTo>
                    <a:pt x="175" y="88"/>
                  </a:lnTo>
                  <a:lnTo>
                    <a:pt x="203" y="82"/>
                  </a:lnTo>
                  <a:lnTo>
                    <a:pt x="204" y="87"/>
                  </a:lnTo>
                  <a:lnTo>
                    <a:pt x="272" y="67"/>
                  </a:lnTo>
                  <a:lnTo>
                    <a:pt x="254" y="0"/>
                  </a:lnTo>
                  <a:lnTo>
                    <a:pt x="184" y="20"/>
                  </a:lnTo>
                  <a:close/>
                  <a:moveTo>
                    <a:pt x="91" y="84"/>
                  </a:moveTo>
                  <a:lnTo>
                    <a:pt x="91" y="84"/>
                  </a:lnTo>
                  <a:lnTo>
                    <a:pt x="89" y="91"/>
                  </a:lnTo>
                  <a:lnTo>
                    <a:pt x="89" y="96"/>
                  </a:lnTo>
                  <a:lnTo>
                    <a:pt x="89" y="99"/>
                  </a:lnTo>
                  <a:lnTo>
                    <a:pt x="91" y="102"/>
                  </a:lnTo>
                  <a:lnTo>
                    <a:pt x="94" y="102"/>
                  </a:lnTo>
                  <a:lnTo>
                    <a:pt x="96" y="104"/>
                  </a:lnTo>
                  <a:lnTo>
                    <a:pt x="97" y="96"/>
                  </a:lnTo>
                  <a:lnTo>
                    <a:pt x="99" y="88"/>
                  </a:lnTo>
                  <a:lnTo>
                    <a:pt x="97" y="87"/>
                  </a:lnTo>
                  <a:lnTo>
                    <a:pt x="94" y="85"/>
                  </a:lnTo>
                  <a:lnTo>
                    <a:pt x="91" y="84"/>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89" name="Group 88"/>
          <p:cNvGrpSpPr/>
          <p:nvPr/>
        </p:nvGrpSpPr>
        <p:grpSpPr>
          <a:xfrm>
            <a:off x="764001" y="5259471"/>
            <a:ext cx="3941621" cy="642938"/>
            <a:chOff x="823953" y="5588495"/>
            <a:chExt cx="3941621" cy="642938"/>
          </a:xfrm>
        </p:grpSpPr>
        <p:sp>
          <p:nvSpPr>
            <p:cNvPr id="22" name="Rounded Rectangle 21"/>
            <p:cNvSpPr/>
            <p:nvPr/>
          </p:nvSpPr>
          <p:spPr>
            <a:xfrm>
              <a:off x="1129574" y="5588495"/>
              <a:ext cx="3636000" cy="64293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it-IT" sz="1600" b="1" dirty="0">
                  <a:solidFill>
                    <a:srgbClr val="0076A8"/>
                  </a:solidFill>
                  <a:latin typeface="Calibri" panose="020F0502020204030204" pitchFamily="34" charset="0"/>
                  <a:cs typeface="Calibri" panose="020F0502020204030204" pitchFamily="34" charset="0"/>
                </a:rPr>
                <a:t>INTRATTENIMETO</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 </a:t>
              </a:r>
              <a:r>
                <a:rPr lang="it-IT" sz="1600" b="1" dirty="0">
                  <a:solidFill>
                    <a:schemeClr val="tx1"/>
                  </a:solidFill>
                  <a:latin typeface="Calibri" panose="020F0502020204030204" pitchFamily="34" charset="0"/>
                  <a:cs typeface="Calibri" panose="020F0502020204030204" pitchFamily="34" charset="0"/>
                </a:rPr>
                <a:t>~12 K ore </a:t>
              </a:r>
              <a:r>
                <a:rPr lang="it-IT" sz="1600" dirty="0">
                  <a:solidFill>
                    <a:schemeClr val="tx1"/>
                  </a:solidFill>
                  <a:latin typeface="Calibri" panose="020F0502020204030204" pitchFamily="34" charset="0"/>
                  <a:cs typeface="Calibri" panose="020F0502020204030204" pitchFamily="34" charset="0"/>
                </a:rPr>
                <a:t>di Serie A </a:t>
              </a:r>
              <a:r>
                <a:rPr lang="it-IT" sz="1600" b="1" dirty="0">
                  <a:solidFill>
                    <a:schemeClr val="tx1"/>
                  </a:solidFill>
                  <a:latin typeface="Calibri" panose="020F0502020204030204" pitchFamily="34" charset="0"/>
                  <a:cs typeface="Calibri" panose="020F0502020204030204" pitchFamily="34" charset="0"/>
                </a:rPr>
                <a:t>trasmesse </a:t>
              </a:r>
              <a:r>
                <a:rPr lang="it-IT" sz="1600" dirty="0">
                  <a:solidFill>
                    <a:schemeClr val="tx1"/>
                  </a:solidFill>
                  <a:latin typeface="Calibri" panose="020F0502020204030204" pitchFamily="34" charset="0"/>
                  <a:cs typeface="Calibri" panose="020F0502020204030204" pitchFamily="34" charset="0"/>
                </a:rPr>
                <a:t>all’</a:t>
              </a:r>
              <a:r>
                <a:rPr lang="it-IT" sz="1600" b="1" dirty="0">
                  <a:solidFill>
                    <a:schemeClr val="tx1"/>
                  </a:solidFill>
                  <a:latin typeface="Calibri" panose="020F0502020204030204" pitchFamily="34" charset="0"/>
                  <a:cs typeface="Calibri" panose="020F0502020204030204" pitchFamily="34" charset="0"/>
                </a:rPr>
                <a:t>estero </a:t>
              </a:r>
              <a:r>
                <a:rPr lang="it-IT" sz="1600" dirty="0">
                  <a:solidFill>
                    <a:schemeClr val="tx1"/>
                  </a:solidFill>
                  <a:latin typeface="Calibri" panose="020F0502020204030204" pitchFamily="34" charset="0"/>
                  <a:cs typeface="Calibri" panose="020F0502020204030204" pitchFamily="34" charset="0"/>
                </a:rPr>
                <a:t>nella </a:t>
              </a:r>
              <a:r>
                <a:rPr lang="it-IT" sz="1600" b="1" dirty="0" err="1">
                  <a:solidFill>
                    <a:schemeClr val="tx1"/>
                  </a:solidFill>
                  <a:latin typeface="Calibri" panose="020F0502020204030204" pitchFamily="34" charset="0"/>
                  <a:cs typeface="Calibri" panose="020F0502020204030204" pitchFamily="34" charset="0"/>
                </a:rPr>
                <a:t>s.s.</a:t>
              </a:r>
              <a:r>
                <a:rPr lang="it-IT" sz="1600" b="1" dirty="0">
                  <a:solidFill>
                    <a:schemeClr val="tx1"/>
                  </a:solidFill>
                  <a:latin typeface="Calibri" panose="020F0502020204030204" pitchFamily="34" charset="0"/>
                  <a:cs typeface="Calibri" panose="020F0502020204030204" pitchFamily="34" charset="0"/>
                </a:rPr>
                <a:t> 18/19</a:t>
              </a:r>
            </a:p>
          </p:txBody>
        </p:sp>
        <p:grpSp>
          <p:nvGrpSpPr>
            <p:cNvPr id="24" name="Group 23"/>
            <p:cNvGrpSpPr/>
            <p:nvPr/>
          </p:nvGrpSpPr>
          <p:grpSpPr>
            <a:xfrm>
              <a:off x="823953" y="5641649"/>
              <a:ext cx="514800" cy="536631"/>
              <a:chOff x="784116" y="1943598"/>
              <a:chExt cx="514800" cy="536631"/>
            </a:xfrm>
          </p:grpSpPr>
          <p:sp>
            <p:nvSpPr>
              <p:cNvPr id="29" name="Oval 28"/>
              <p:cNvSpPr/>
              <p:nvPr/>
            </p:nvSpPr>
            <p:spPr>
              <a:xfrm>
                <a:off x="784116" y="1943598"/>
                <a:ext cx="514800" cy="536631"/>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30" name="Oval 29"/>
              <p:cNvSpPr/>
              <p:nvPr/>
            </p:nvSpPr>
            <p:spPr>
              <a:xfrm>
                <a:off x="807516" y="1968666"/>
                <a:ext cx="468001" cy="486494"/>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0" tIns="0" rIns="432000" bIns="0" rtlCol="0" anchor="ctr"/>
              <a:lstStyle/>
              <a:p>
                <a:pPr lvl="0" algn="r">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grpSp>
        <p:grpSp>
          <p:nvGrpSpPr>
            <p:cNvPr id="25" name="Group 411"/>
            <p:cNvGrpSpPr>
              <a:grpSpLocks noChangeAspect="1"/>
            </p:cNvGrpSpPr>
            <p:nvPr/>
          </p:nvGrpSpPr>
          <p:grpSpPr>
            <a:xfrm>
              <a:off x="932960" y="5780630"/>
              <a:ext cx="296786" cy="258668"/>
              <a:chOff x="4217076" y="2882887"/>
              <a:chExt cx="224187" cy="195393"/>
            </a:xfrm>
            <a:solidFill>
              <a:srgbClr val="0070C0"/>
            </a:solidFill>
          </p:grpSpPr>
          <p:sp>
            <p:nvSpPr>
              <p:cNvPr id="26" name="Freeform 469"/>
              <p:cNvSpPr>
                <a:spLocks noEditPoints="1"/>
              </p:cNvSpPr>
              <p:nvPr/>
            </p:nvSpPr>
            <p:spPr bwMode="auto">
              <a:xfrm>
                <a:off x="4217076" y="2882887"/>
                <a:ext cx="224187" cy="133690"/>
              </a:xfrm>
              <a:custGeom>
                <a:avLst/>
                <a:gdLst>
                  <a:gd name="T0" fmla="*/ 118 w 120"/>
                  <a:gd name="T1" fmla="*/ 0 h 71"/>
                  <a:gd name="T2" fmla="*/ 2 w 120"/>
                  <a:gd name="T3" fmla="*/ 0 h 71"/>
                  <a:gd name="T4" fmla="*/ 0 w 120"/>
                  <a:gd name="T5" fmla="*/ 2 h 71"/>
                  <a:gd name="T6" fmla="*/ 0 w 120"/>
                  <a:gd name="T7" fmla="*/ 71 h 71"/>
                  <a:gd name="T8" fmla="*/ 120 w 120"/>
                  <a:gd name="T9" fmla="*/ 71 h 71"/>
                  <a:gd name="T10" fmla="*/ 120 w 120"/>
                  <a:gd name="T11" fmla="*/ 2 h 71"/>
                  <a:gd name="T12" fmla="*/ 118 w 120"/>
                  <a:gd name="T13" fmla="*/ 0 h 71"/>
                  <a:gd name="T14" fmla="*/ 116 w 120"/>
                  <a:gd name="T15" fmla="*/ 68 h 71"/>
                  <a:gd name="T16" fmla="*/ 4 w 120"/>
                  <a:gd name="T17" fmla="*/ 68 h 71"/>
                  <a:gd name="T18" fmla="*/ 4 w 120"/>
                  <a:gd name="T19" fmla="*/ 4 h 71"/>
                  <a:gd name="T20" fmla="*/ 116 w 120"/>
                  <a:gd name="T21" fmla="*/ 4 h 71"/>
                  <a:gd name="T22" fmla="*/ 116 w 120"/>
                  <a:gd name="T23"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71">
                    <a:moveTo>
                      <a:pt x="118" y="0"/>
                    </a:moveTo>
                    <a:cubicBezTo>
                      <a:pt x="2" y="0"/>
                      <a:pt x="2" y="0"/>
                      <a:pt x="2" y="0"/>
                    </a:cubicBezTo>
                    <a:cubicBezTo>
                      <a:pt x="1" y="0"/>
                      <a:pt x="0" y="1"/>
                      <a:pt x="0" y="2"/>
                    </a:cubicBezTo>
                    <a:cubicBezTo>
                      <a:pt x="0" y="71"/>
                      <a:pt x="0" y="71"/>
                      <a:pt x="0" y="71"/>
                    </a:cubicBezTo>
                    <a:cubicBezTo>
                      <a:pt x="120" y="71"/>
                      <a:pt x="120" y="71"/>
                      <a:pt x="120" y="71"/>
                    </a:cubicBezTo>
                    <a:cubicBezTo>
                      <a:pt x="120" y="2"/>
                      <a:pt x="120" y="2"/>
                      <a:pt x="120" y="2"/>
                    </a:cubicBezTo>
                    <a:cubicBezTo>
                      <a:pt x="120" y="1"/>
                      <a:pt x="119" y="0"/>
                      <a:pt x="118" y="0"/>
                    </a:cubicBezTo>
                    <a:close/>
                    <a:moveTo>
                      <a:pt x="116" y="68"/>
                    </a:moveTo>
                    <a:cubicBezTo>
                      <a:pt x="4" y="68"/>
                      <a:pt x="4" y="68"/>
                      <a:pt x="4" y="68"/>
                    </a:cubicBezTo>
                    <a:cubicBezTo>
                      <a:pt x="4" y="4"/>
                      <a:pt x="4" y="4"/>
                      <a:pt x="4" y="4"/>
                    </a:cubicBezTo>
                    <a:cubicBezTo>
                      <a:pt x="116" y="4"/>
                      <a:pt x="116" y="4"/>
                      <a:pt x="116" y="4"/>
                    </a:cubicBezTo>
                    <a:lnTo>
                      <a:pt x="116" y="68"/>
                    </a:lnTo>
                    <a:close/>
                  </a:path>
                </a:pathLst>
              </a:custGeom>
              <a:solidFill>
                <a:srgbClr val="0076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27" name="Freeform 470"/>
              <p:cNvSpPr>
                <a:spLocks/>
              </p:cNvSpPr>
              <p:nvPr/>
            </p:nvSpPr>
            <p:spPr bwMode="auto">
              <a:xfrm>
                <a:off x="4217076" y="3016577"/>
                <a:ext cx="224187" cy="22625"/>
              </a:xfrm>
              <a:custGeom>
                <a:avLst/>
                <a:gdLst>
                  <a:gd name="T0" fmla="*/ 0 w 120"/>
                  <a:gd name="T1" fmla="*/ 9 h 11"/>
                  <a:gd name="T2" fmla="*/ 2 w 120"/>
                  <a:gd name="T3" fmla="*/ 11 h 11"/>
                  <a:gd name="T4" fmla="*/ 118 w 120"/>
                  <a:gd name="T5" fmla="*/ 11 h 11"/>
                  <a:gd name="T6" fmla="*/ 120 w 120"/>
                  <a:gd name="T7" fmla="*/ 9 h 11"/>
                  <a:gd name="T8" fmla="*/ 120 w 120"/>
                  <a:gd name="T9" fmla="*/ 0 h 11"/>
                  <a:gd name="T10" fmla="*/ 0 w 120"/>
                  <a:gd name="T11" fmla="*/ 0 h 11"/>
                  <a:gd name="T12" fmla="*/ 0 w 120"/>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20" h="11">
                    <a:moveTo>
                      <a:pt x="0" y="9"/>
                    </a:moveTo>
                    <a:cubicBezTo>
                      <a:pt x="0" y="10"/>
                      <a:pt x="1" y="11"/>
                      <a:pt x="2" y="11"/>
                    </a:cubicBezTo>
                    <a:cubicBezTo>
                      <a:pt x="118" y="11"/>
                      <a:pt x="118" y="11"/>
                      <a:pt x="118" y="11"/>
                    </a:cubicBezTo>
                    <a:cubicBezTo>
                      <a:pt x="119" y="11"/>
                      <a:pt x="120" y="10"/>
                      <a:pt x="120" y="9"/>
                    </a:cubicBezTo>
                    <a:cubicBezTo>
                      <a:pt x="120" y="0"/>
                      <a:pt x="120" y="0"/>
                      <a:pt x="120" y="0"/>
                    </a:cubicBezTo>
                    <a:cubicBezTo>
                      <a:pt x="0" y="0"/>
                      <a:pt x="0" y="0"/>
                      <a:pt x="0" y="0"/>
                    </a:cubicBezTo>
                    <a:lnTo>
                      <a:pt x="0" y="9"/>
                    </a:lnTo>
                    <a:close/>
                  </a:path>
                </a:pathLst>
              </a:custGeom>
              <a:solidFill>
                <a:srgbClr val="0076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28" name="Freeform 471"/>
              <p:cNvSpPr>
                <a:spLocks/>
              </p:cNvSpPr>
              <p:nvPr/>
            </p:nvSpPr>
            <p:spPr bwMode="auto">
              <a:xfrm>
                <a:off x="4289063" y="3047428"/>
                <a:ext cx="80214" cy="30852"/>
              </a:xfrm>
              <a:custGeom>
                <a:avLst/>
                <a:gdLst>
                  <a:gd name="T0" fmla="*/ 33 w 42"/>
                  <a:gd name="T1" fmla="*/ 8 h 16"/>
                  <a:gd name="T2" fmla="*/ 33 w 42"/>
                  <a:gd name="T3" fmla="*/ 0 h 16"/>
                  <a:gd name="T4" fmla="*/ 9 w 42"/>
                  <a:gd name="T5" fmla="*/ 0 h 16"/>
                  <a:gd name="T6" fmla="*/ 9 w 42"/>
                  <a:gd name="T7" fmla="*/ 8 h 16"/>
                  <a:gd name="T8" fmla="*/ 1 w 42"/>
                  <a:gd name="T9" fmla="*/ 12 h 16"/>
                  <a:gd name="T10" fmla="*/ 4 w 42"/>
                  <a:gd name="T11" fmla="*/ 16 h 16"/>
                  <a:gd name="T12" fmla="*/ 17 w 42"/>
                  <a:gd name="T13" fmla="*/ 16 h 16"/>
                  <a:gd name="T14" fmla="*/ 25 w 42"/>
                  <a:gd name="T15" fmla="*/ 16 h 16"/>
                  <a:gd name="T16" fmla="*/ 38 w 42"/>
                  <a:gd name="T17" fmla="*/ 16 h 16"/>
                  <a:gd name="T18" fmla="*/ 41 w 42"/>
                  <a:gd name="T19" fmla="*/ 12 h 16"/>
                  <a:gd name="T20" fmla="*/ 33 w 42"/>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6">
                    <a:moveTo>
                      <a:pt x="33" y="8"/>
                    </a:moveTo>
                    <a:cubicBezTo>
                      <a:pt x="33" y="0"/>
                      <a:pt x="33" y="0"/>
                      <a:pt x="33" y="0"/>
                    </a:cubicBezTo>
                    <a:cubicBezTo>
                      <a:pt x="9" y="0"/>
                      <a:pt x="9" y="0"/>
                      <a:pt x="9" y="0"/>
                    </a:cubicBezTo>
                    <a:cubicBezTo>
                      <a:pt x="9" y="8"/>
                      <a:pt x="9" y="8"/>
                      <a:pt x="9" y="8"/>
                    </a:cubicBezTo>
                    <a:cubicBezTo>
                      <a:pt x="7" y="10"/>
                      <a:pt x="1" y="12"/>
                      <a:pt x="1" y="12"/>
                    </a:cubicBezTo>
                    <a:cubicBezTo>
                      <a:pt x="1" y="12"/>
                      <a:pt x="0" y="16"/>
                      <a:pt x="4" y="16"/>
                    </a:cubicBezTo>
                    <a:cubicBezTo>
                      <a:pt x="5" y="16"/>
                      <a:pt x="10" y="16"/>
                      <a:pt x="17" y="16"/>
                    </a:cubicBezTo>
                    <a:cubicBezTo>
                      <a:pt x="19" y="16"/>
                      <a:pt x="22" y="16"/>
                      <a:pt x="25" y="16"/>
                    </a:cubicBezTo>
                    <a:cubicBezTo>
                      <a:pt x="32" y="16"/>
                      <a:pt x="37" y="16"/>
                      <a:pt x="38" y="16"/>
                    </a:cubicBezTo>
                    <a:cubicBezTo>
                      <a:pt x="42" y="16"/>
                      <a:pt x="41" y="12"/>
                      <a:pt x="41" y="12"/>
                    </a:cubicBezTo>
                    <a:cubicBezTo>
                      <a:pt x="41" y="12"/>
                      <a:pt x="35" y="10"/>
                      <a:pt x="33" y="8"/>
                    </a:cubicBezTo>
                    <a:close/>
                  </a:path>
                </a:pathLst>
              </a:custGeom>
              <a:solidFill>
                <a:srgbClr val="0076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grpSp>
        <p:nvGrpSpPr>
          <p:cNvPr id="90" name="Group 89"/>
          <p:cNvGrpSpPr/>
          <p:nvPr/>
        </p:nvGrpSpPr>
        <p:grpSpPr>
          <a:xfrm>
            <a:off x="7448774" y="1650141"/>
            <a:ext cx="3918635" cy="644525"/>
            <a:chOff x="7508726" y="1979165"/>
            <a:chExt cx="3918635" cy="644525"/>
          </a:xfrm>
        </p:grpSpPr>
        <p:sp>
          <p:nvSpPr>
            <p:cNvPr id="79" name="Oval 78"/>
            <p:cNvSpPr/>
            <p:nvPr/>
          </p:nvSpPr>
          <p:spPr>
            <a:xfrm>
              <a:off x="10861080" y="2007804"/>
              <a:ext cx="566281" cy="587244"/>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432000" bIns="0" rtlCol="0" anchor="ctr"/>
            <a:lstStyle/>
            <a:p>
              <a:pPr algn="r">
                <a:defRPr/>
              </a:pPr>
              <a:r>
                <a:rPr lang="it-IT" sz="1400" dirty="0">
                  <a:solidFill>
                    <a:schemeClr val="tx1"/>
                  </a:solidFill>
                  <a:latin typeface="Calibri" panose="020F0502020204030204" pitchFamily="34" charset="0"/>
                  <a:cs typeface="Calibri" panose="020F0502020204030204" pitchFamily="34" charset="0"/>
                </a:rPr>
                <a:t>A</a:t>
              </a:r>
            </a:p>
          </p:txBody>
        </p:sp>
        <p:sp>
          <p:nvSpPr>
            <p:cNvPr id="80" name="Rounded Rectangle 79"/>
            <p:cNvSpPr/>
            <p:nvPr/>
          </p:nvSpPr>
          <p:spPr>
            <a:xfrm>
              <a:off x="7508726" y="1979165"/>
              <a:ext cx="3636000" cy="644525"/>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288000" bIns="0" rtlCol="0" anchor="ctr"/>
            <a:lstStyle/>
            <a:p>
              <a:pPr algn="r">
                <a:defRPr/>
              </a:pPr>
              <a:r>
                <a:rPr lang="it-IT" sz="1600" b="1" dirty="0">
                  <a:solidFill>
                    <a:srgbClr val="0076A8"/>
                  </a:solidFill>
                  <a:latin typeface="Calibri" panose="020F0502020204030204" pitchFamily="34" charset="0"/>
                  <a:cs typeface="Calibri" panose="020F0502020204030204" pitchFamily="34" charset="0"/>
                </a:rPr>
                <a:t>SOCIALITA’ </a:t>
              </a:r>
              <a:r>
                <a:rPr lang="it-IT" sz="1600" dirty="0">
                  <a:solidFill>
                    <a:schemeClr val="tx1"/>
                  </a:solidFill>
                  <a:latin typeface="Calibri" panose="020F0502020204030204" pitchFamily="34" charset="0"/>
                  <a:cs typeface="Calibri" panose="020F0502020204030204" pitchFamily="34" charset="0"/>
                </a:rPr>
                <a:t>| Ogni anno +</a:t>
              </a:r>
              <a:r>
                <a:rPr lang="it-IT" sz="1600" b="1" dirty="0">
                  <a:solidFill>
                    <a:schemeClr val="tx1"/>
                  </a:solidFill>
                  <a:latin typeface="Calibri" panose="020F0502020204030204" pitchFamily="34" charset="0"/>
                  <a:cs typeface="Calibri" panose="020F0502020204030204" pitchFamily="34" charset="0"/>
                </a:rPr>
                <a:t>40 Mln </a:t>
              </a:r>
              <a:r>
                <a:rPr lang="it-IT" sz="1600" dirty="0">
                  <a:solidFill>
                    <a:schemeClr val="tx1"/>
                  </a:solidFill>
                  <a:latin typeface="Calibri" panose="020F0502020204030204" pitchFamily="34" charset="0"/>
                  <a:cs typeface="Calibri" panose="020F0502020204030204" pitchFamily="34" charset="0"/>
                </a:rPr>
                <a:t>di </a:t>
              </a:r>
              <a:r>
                <a:rPr lang="it-IT" sz="1600" b="1" dirty="0">
                  <a:solidFill>
                    <a:schemeClr val="tx1"/>
                  </a:solidFill>
                  <a:latin typeface="Calibri" panose="020F0502020204030204" pitchFamily="34" charset="0"/>
                  <a:cs typeface="Calibri" panose="020F0502020204030204" pitchFamily="34" charset="0"/>
                </a:rPr>
                <a:t>persone </a:t>
              </a:r>
              <a:r>
                <a:rPr lang="it-IT" sz="1600" dirty="0">
                  <a:solidFill>
                    <a:schemeClr val="tx1"/>
                  </a:solidFill>
                  <a:latin typeface="Calibri" panose="020F0502020204030204" pitchFamily="34" charset="0"/>
                  <a:cs typeface="Calibri" panose="020F0502020204030204" pitchFamily="34" charset="0"/>
                </a:rPr>
                <a:t>assistono ad </a:t>
              </a:r>
              <a:r>
                <a:rPr lang="it-IT" sz="1600" b="1" dirty="0">
                  <a:solidFill>
                    <a:schemeClr val="tx1"/>
                  </a:solidFill>
                  <a:latin typeface="Calibri" panose="020F0502020204030204" pitchFamily="34" charset="0"/>
                  <a:cs typeface="Calibri" panose="020F0502020204030204" pitchFamily="34" charset="0"/>
                </a:rPr>
                <a:t>eventi calcistici</a:t>
              </a:r>
            </a:p>
          </p:txBody>
        </p:sp>
        <p:sp>
          <p:nvSpPr>
            <p:cNvPr id="82" name="Oval 81"/>
            <p:cNvSpPr/>
            <p:nvPr/>
          </p:nvSpPr>
          <p:spPr>
            <a:xfrm>
              <a:off x="10886820" y="2034498"/>
              <a:ext cx="514801" cy="533858"/>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0" tIns="0" rIns="432000" bIns="0" rtlCol="0" anchor="ctr"/>
            <a:lstStyle/>
            <a:p>
              <a:pPr algn="r">
                <a:defRPr/>
              </a:pPr>
              <a:endParaRPr lang="it-IT" sz="1400" dirty="0">
                <a:solidFill>
                  <a:schemeClr val="tx1"/>
                </a:solidFill>
                <a:latin typeface="Calibri" panose="020F0502020204030204" pitchFamily="34" charset="0"/>
                <a:cs typeface="Calibri" panose="020F0502020204030204" pitchFamily="34" charset="0"/>
              </a:endParaRPr>
            </a:p>
          </p:txBody>
        </p:sp>
        <p:grpSp>
          <p:nvGrpSpPr>
            <p:cNvPr id="83" name="Group 82"/>
            <p:cNvGrpSpPr>
              <a:grpSpLocks noChangeAspect="1"/>
            </p:cNvGrpSpPr>
            <p:nvPr/>
          </p:nvGrpSpPr>
          <p:grpSpPr>
            <a:xfrm>
              <a:off x="10963647" y="2182760"/>
              <a:ext cx="361147" cy="237332"/>
              <a:chOff x="7309161" y="2944941"/>
              <a:chExt cx="716439" cy="454006"/>
            </a:xfrm>
            <a:solidFill>
              <a:srgbClr val="0070C0"/>
            </a:solidFill>
          </p:grpSpPr>
          <p:sp>
            <p:nvSpPr>
              <p:cNvPr id="84" name="Freeform 92"/>
              <p:cNvSpPr>
                <a:spLocks noEditPoints="1"/>
              </p:cNvSpPr>
              <p:nvPr/>
            </p:nvSpPr>
            <p:spPr bwMode="auto">
              <a:xfrm>
                <a:off x="7309161" y="2944941"/>
                <a:ext cx="387690" cy="454006"/>
              </a:xfrm>
              <a:custGeom>
                <a:avLst/>
                <a:gdLst>
                  <a:gd name="T0" fmla="*/ 29 w 76"/>
                  <a:gd name="T1" fmla="*/ 14 h 89"/>
                  <a:gd name="T2" fmla="*/ 34 w 76"/>
                  <a:gd name="T3" fmla="*/ 4 h 89"/>
                  <a:gd name="T4" fmla="*/ 34 w 76"/>
                  <a:gd name="T5" fmla="*/ 4 h 89"/>
                  <a:gd name="T6" fmla="*/ 46 w 76"/>
                  <a:gd name="T7" fmla="*/ 0 h 89"/>
                  <a:gd name="T8" fmla="*/ 53 w 76"/>
                  <a:gd name="T9" fmla="*/ 1 h 89"/>
                  <a:gd name="T10" fmla="*/ 59 w 76"/>
                  <a:gd name="T11" fmla="*/ 4 h 89"/>
                  <a:gd name="T12" fmla="*/ 62 w 76"/>
                  <a:gd name="T13" fmla="*/ 11 h 89"/>
                  <a:gd name="T14" fmla="*/ 63 w 76"/>
                  <a:gd name="T15" fmla="*/ 17 h 89"/>
                  <a:gd name="T16" fmla="*/ 60 w 76"/>
                  <a:gd name="T17" fmla="*/ 26 h 89"/>
                  <a:gd name="T18" fmla="*/ 76 w 76"/>
                  <a:gd name="T19" fmla="*/ 29 h 89"/>
                  <a:gd name="T20" fmla="*/ 60 w 76"/>
                  <a:gd name="T21" fmla="*/ 43 h 89"/>
                  <a:gd name="T22" fmla="*/ 60 w 76"/>
                  <a:gd name="T23" fmla="*/ 46 h 89"/>
                  <a:gd name="T24" fmla="*/ 62 w 76"/>
                  <a:gd name="T25" fmla="*/ 59 h 89"/>
                  <a:gd name="T26" fmla="*/ 62 w 76"/>
                  <a:gd name="T27" fmla="*/ 65 h 89"/>
                  <a:gd name="T28" fmla="*/ 57 w 76"/>
                  <a:gd name="T29" fmla="*/ 76 h 89"/>
                  <a:gd name="T30" fmla="*/ 53 w 76"/>
                  <a:gd name="T31" fmla="*/ 80 h 89"/>
                  <a:gd name="T32" fmla="*/ 43 w 76"/>
                  <a:gd name="T33" fmla="*/ 88 h 89"/>
                  <a:gd name="T34" fmla="*/ 31 w 76"/>
                  <a:gd name="T35" fmla="*/ 89 h 89"/>
                  <a:gd name="T36" fmla="*/ 25 w 76"/>
                  <a:gd name="T37" fmla="*/ 89 h 89"/>
                  <a:gd name="T38" fmla="*/ 14 w 76"/>
                  <a:gd name="T39" fmla="*/ 85 h 89"/>
                  <a:gd name="T40" fmla="*/ 9 w 76"/>
                  <a:gd name="T41" fmla="*/ 80 h 89"/>
                  <a:gd name="T42" fmla="*/ 2 w 76"/>
                  <a:gd name="T43" fmla="*/ 71 h 89"/>
                  <a:gd name="T44" fmla="*/ 0 w 76"/>
                  <a:gd name="T45" fmla="*/ 59 h 89"/>
                  <a:gd name="T46" fmla="*/ 0 w 76"/>
                  <a:gd name="T47" fmla="*/ 52 h 89"/>
                  <a:gd name="T48" fmla="*/ 5 w 76"/>
                  <a:gd name="T49" fmla="*/ 41 h 89"/>
                  <a:gd name="T50" fmla="*/ 9 w 76"/>
                  <a:gd name="T51" fmla="*/ 37 h 89"/>
                  <a:gd name="T52" fmla="*/ 29 w 76"/>
                  <a:gd name="T53" fmla="*/ 14 h 89"/>
                  <a:gd name="T54" fmla="*/ 15 w 76"/>
                  <a:gd name="T55" fmla="*/ 59 h 89"/>
                  <a:gd name="T56" fmla="*/ 25 w 76"/>
                  <a:gd name="T57" fmla="*/ 49 h 89"/>
                  <a:gd name="T58" fmla="*/ 39 w 76"/>
                  <a:gd name="T59" fmla="*/ 45 h 89"/>
                  <a:gd name="T60" fmla="*/ 31 w 76"/>
                  <a:gd name="T61" fmla="*/ 43 h 89"/>
                  <a:gd name="T62" fmla="*/ 20 w 76"/>
                  <a:gd name="T63" fmla="*/ 48 h 89"/>
                  <a:gd name="T64" fmla="*/ 17 w 76"/>
                  <a:gd name="T65" fmla="*/ 54 h 89"/>
                  <a:gd name="T66" fmla="*/ 15 w 76"/>
                  <a:gd name="T67" fmla="*/ 59 h 89"/>
                  <a:gd name="T68" fmla="*/ 45 w 76"/>
                  <a:gd name="T69" fmla="*/ 45 h 89"/>
                  <a:gd name="T70" fmla="*/ 31 w 76"/>
                  <a:gd name="T71" fmla="*/ 38 h 89"/>
                  <a:gd name="T72" fmla="*/ 23 w 76"/>
                  <a:gd name="T73" fmla="*/ 40 h 89"/>
                  <a:gd name="T74" fmla="*/ 17 w 76"/>
                  <a:gd name="T75" fmla="*/ 45 h 89"/>
                  <a:gd name="T76" fmla="*/ 11 w 76"/>
                  <a:gd name="T77" fmla="*/ 59 h 89"/>
                  <a:gd name="T78" fmla="*/ 12 w 76"/>
                  <a:gd name="T79" fmla="*/ 66 h 89"/>
                  <a:gd name="T80" fmla="*/ 17 w 76"/>
                  <a:gd name="T81" fmla="*/ 72 h 89"/>
                  <a:gd name="T82" fmla="*/ 31 w 76"/>
                  <a:gd name="T83" fmla="*/ 79 h 89"/>
                  <a:gd name="T84" fmla="*/ 39 w 76"/>
                  <a:gd name="T85" fmla="*/ 77 h 89"/>
                  <a:gd name="T86" fmla="*/ 45 w 76"/>
                  <a:gd name="T87" fmla="*/ 72 h 89"/>
                  <a:gd name="T88" fmla="*/ 51 w 76"/>
                  <a:gd name="T89" fmla="*/ 59 h 89"/>
                  <a:gd name="T90" fmla="*/ 50 w 76"/>
                  <a:gd name="T91" fmla="*/ 51 h 89"/>
                  <a:gd name="T92" fmla="*/ 45 w 76"/>
                  <a:gd name="T93"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89">
                    <a:moveTo>
                      <a:pt x="29" y="14"/>
                    </a:moveTo>
                    <a:lnTo>
                      <a:pt x="29" y="14"/>
                    </a:lnTo>
                    <a:lnTo>
                      <a:pt x="33" y="9"/>
                    </a:lnTo>
                    <a:lnTo>
                      <a:pt x="34" y="4"/>
                    </a:lnTo>
                    <a:lnTo>
                      <a:pt x="34" y="4"/>
                    </a:lnTo>
                    <a:lnTo>
                      <a:pt x="34" y="4"/>
                    </a:lnTo>
                    <a:lnTo>
                      <a:pt x="40" y="1"/>
                    </a:lnTo>
                    <a:lnTo>
                      <a:pt x="46" y="0"/>
                    </a:lnTo>
                    <a:lnTo>
                      <a:pt x="46" y="0"/>
                    </a:lnTo>
                    <a:lnTo>
                      <a:pt x="53" y="1"/>
                    </a:lnTo>
                    <a:lnTo>
                      <a:pt x="59" y="4"/>
                    </a:lnTo>
                    <a:lnTo>
                      <a:pt x="59" y="4"/>
                    </a:lnTo>
                    <a:lnTo>
                      <a:pt x="59" y="4"/>
                    </a:lnTo>
                    <a:lnTo>
                      <a:pt x="62" y="11"/>
                    </a:lnTo>
                    <a:lnTo>
                      <a:pt x="63" y="17"/>
                    </a:lnTo>
                    <a:lnTo>
                      <a:pt x="63" y="17"/>
                    </a:lnTo>
                    <a:lnTo>
                      <a:pt x="62" y="21"/>
                    </a:lnTo>
                    <a:lnTo>
                      <a:pt x="60" y="26"/>
                    </a:lnTo>
                    <a:lnTo>
                      <a:pt x="60" y="29"/>
                    </a:lnTo>
                    <a:lnTo>
                      <a:pt x="76" y="29"/>
                    </a:lnTo>
                    <a:lnTo>
                      <a:pt x="76" y="43"/>
                    </a:lnTo>
                    <a:lnTo>
                      <a:pt x="60" y="43"/>
                    </a:lnTo>
                    <a:lnTo>
                      <a:pt x="60" y="46"/>
                    </a:lnTo>
                    <a:lnTo>
                      <a:pt x="60" y="46"/>
                    </a:lnTo>
                    <a:lnTo>
                      <a:pt x="62" y="52"/>
                    </a:lnTo>
                    <a:lnTo>
                      <a:pt x="62" y="59"/>
                    </a:lnTo>
                    <a:lnTo>
                      <a:pt x="62" y="59"/>
                    </a:lnTo>
                    <a:lnTo>
                      <a:pt x="62" y="65"/>
                    </a:lnTo>
                    <a:lnTo>
                      <a:pt x="60" y="71"/>
                    </a:lnTo>
                    <a:lnTo>
                      <a:pt x="57" y="76"/>
                    </a:lnTo>
                    <a:lnTo>
                      <a:pt x="53" y="80"/>
                    </a:lnTo>
                    <a:lnTo>
                      <a:pt x="53" y="80"/>
                    </a:lnTo>
                    <a:lnTo>
                      <a:pt x="48" y="85"/>
                    </a:lnTo>
                    <a:lnTo>
                      <a:pt x="43" y="88"/>
                    </a:lnTo>
                    <a:lnTo>
                      <a:pt x="37" y="89"/>
                    </a:lnTo>
                    <a:lnTo>
                      <a:pt x="31" y="89"/>
                    </a:lnTo>
                    <a:lnTo>
                      <a:pt x="31" y="89"/>
                    </a:lnTo>
                    <a:lnTo>
                      <a:pt x="25" y="89"/>
                    </a:lnTo>
                    <a:lnTo>
                      <a:pt x="19" y="88"/>
                    </a:lnTo>
                    <a:lnTo>
                      <a:pt x="14" y="85"/>
                    </a:lnTo>
                    <a:lnTo>
                      <a:pt x="9" y="80"/>
                    </a:lnTo>
                    <a:lnTo>
                      <a:pt x="9" y="80"/>
                    </a:lnTo>
                    <a:lnTo>
                      <a:pt x="5" y="76"/>
                    </a:lnTo>
                    <a:lnTo>
                      <a:pt x="2" y="71"/>
                    </a:lnTo>
                    <a:lnTo>
                      <a:pt x="0" y="65"/>
                    </a:lnTo>
                    <a:lnTo>
                      <a:pt x="0" y="59"/>
                    </a:lnTo>
                    <a:lnTo>
                      <a:pt x="0" y="59"/>
                    </a:lnTo>
                    <a:lnTo>
                      <a:pt x="0" y="52"/>
                    </a:lnTo>
                    <a:lnTo>
                      <a:pt x="2" y="46"/>
                    </a:lnTo>
                    <a:lnTo>
                      <a:pt x="5" y="41"/>
                    </a:lnTo>
                    <a:lnTo>
                      <a:pt x="9" y="37"/>
                    </a:lnTo>
                    <a:lnTo>
                      <a:pt x="9" y="37"/>
                    </a:lnTo>
                    <a:lnTo>
                      <a:pt x="15" y="32"/>
                    </a:lnTo>
                    <a:lnTo>
                      <a:pt x="29" y="14"/>
                    </a:lnTo>
                    <a:lnTo>
                      <a:pt x="29" y="14"/>
                    </a:lnTo>
                    <a:close/>
                    <a:moveTo>
                      <a:pt x="15" y="59"/>
                    </a:moveTo>
                    <a:lnTo>
                      <a:pt x="15" y="59"/>
                    </a:lnTo>
                    <a:lnTo>
                      <a:pt x="25" y="49"/>
                    </a:lnTo>
                    <a:lnTo>
                      <a:pt x="31" y="46"/>
                    </a:lnTo>
                    <a:lnTo>
                      <a:pt x="39" y="45"/>
                    </a:lnTo>
                    <a:lnTo>
                      <a:pt x="39" y="45"/>
                    </a:lnTo>
                    <a:lnTo>
                      <a:pt x="31" y="43"/>
                    </a:lnTo>
                    <a:lnTo>
                      <a:pt x="23" y="46"/>
                    </a:lnTo>
                    <a:lnTo>
                      <a:pt x="20" y="48"/>
                    </a:lnTo>
                    <a:lnTo>
                      <a:pt x="19" y="49"/>
                    </a:lnTo>
                    <a:lnTo>
                      <a:pt x="17" y="54"/>
                    </a:lnTo>
                    <a:lnTo>
                      <a:pt x="15" y="59"/>
                    </a:lnTo>
                    <a:lnTo>
                      <a:pt x="15" y="59"/>
                    </a:lnTo>
                    <a:close/>
                    <a:moveTo>
                      <a:pt x="45" y="45"/>
                    </a:moveTo>
                    <a:lnTo>
                      <a:pt x="45" y="45"/>
                    </a:lnTo>
                    <a:lnTo>
                      <a:pt x="39" y="40"/>
                    </a:lnTo>
                    <a:lnTo>
                      <a:pt x="31" y="38"/>
                    </a:lnTo>
                    <a:lnTo>
                      <a:pt x="31" y="38"/>
                    </a:lnTo>
                    <a:lnTo>
                      <a:pt x="23" y="40"/>
                    </a:lnTo>
                    <a:lnTo>
                      <a:pt x="17" y="45"/>
                    </a:lnTo>
                    <a:lnTo>
                      <a:pt x="17" y="45"/>
                    </a:lnTo>
                    <a:lnTo>
                      <a:pt x="12" y="51"/>
                    </a:lnTo>
                    <a:lnTo>
                      <a:pt x="11" y="59"/>
                    </a:lnTo>
                    <a:lnTo>
                      <a:pt x="11" y="59"/>
                    </a:lnTo>
                    <a:lnTo>
                      <a:pt x="12" y="66"/>
                    </a:lnTo>
                    <a:lnTo>
                      <a:pt x="17" y="72"/>
                    </a:lnTo>
                    <a:lnTo>
                      <a:pt x="17" y="72"/>
                    </a:lnTo>
                    <a:lnTo>
                      <a:pt x="23" y="77"/>
                    </a:lnTo>
                    <a:lnTo>
                      <a:pt x="31" y="79"/>
                    </a:lnTo>
                    <a:lnTo>
                      <a:pt x="31" y="79"/>
                    </a:lnTo>
                    <a:lnTo>
                      <a:pt x="39" y="77"/>
                    </a:lnTo>
                    <a:lnTo>
                      <a:pt x="45" y="72"/>
                    </a:lnTo>
                    <a:lnTo>
                      <a:pt x="45" y="72"/>
                    </a:lnTo>
                    <a:lnTo>
                      <a:pt x="50" y="66"/>
                    </a:lnTo>
                    <a:lnTo>
                      <a:pt x="51" y="59"/>
                    </a:lnTo>
                    <a:lnTo>
                      <a:pt x="51" y="59"/>
                    </a:lnTo>
                    <a:lnTo>
                      <a:pt x="50" y="51"/>
                    </a:lnTo>
                    <a:lnTo>
                      <a:pt x="45" y="45"/>
                    </a:lnTo>
                    <a:lnTo>
                      <a:pt x="45" y="45"/>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85" name="Freeform 93"/>
              <p:cNvSpPr>
                <a:spLocks noEditPoints="1"/>
              </p:cNvSpPr>
              <p:nvPr/>
            </p:nvSpPr>
            <p:spPr bwMode="auto">
              <a:xfrm>
                <a:off x="7694025" y="2944941"/>
                <a:ext cx="331575" cy="454006"/>
              </a:xfrm>
              <a:custGeom>
                <a:avLst/>
                <a:gdLst>
                  <a:gd name="T0" fmla="*/ 34 w 65"/>
                  <a:gd name="T1" fmla="*/ 14 h 89"/>
                  <a:gd name="T2" fmla="*/ 30 w 65"/>
                  <a:gd name="T3" fmla="*/ 4 h 89"/>
                  <a:gd name="T4" fmla="*/ 30 w 65"/>
                  <a:gd name="T5" fmla="*/ 4 h 89"/>
                  <a:gd name="T6" fmla="*/ 19 w 65"/>
                  <a:gd name="T7" fmla="*/ 0 h 89"/>
                  <a:gd name="T8" fmla="*/ 11 w 65"/>
                  <a:gd name="T9" fmla="*/ 1 h 89"/>
                  <a:gd name="T10" fmla="*/ 6 w 65"/>
                  <a:gd name="T11" fmla="*/ 4 h 89"/>
                  <a:gd name="T12" fmla="*/ 3 w 65"/>
                  <a:gd name="T13" fmla="*/ 11 h 89"/>
                  <a:gd name="T14" fmla="*/ 2 w 65"/>
                  <a:gd name="T15" fmla="*/ 17 h 89"/>
                  <a:gd name="T16" fmla="*/ 5 w 65"/>
                  <a:gd name="T17" fmla="*/ 26 h 89"/>
                  <a:gd name="T18" fmla="*/ 0 w 65"/>
                  <a:gd name="T19" fmla="*/ 29 h 89"/>
                  <a:gd name="T20" fmla="*/ 5 w 65"/>
                  <a:gd name="T21" fmla="*/ 43 h 89"/>
                  <a:gd name="T22" fmla="*/ 5 w 65"/>
                  <a:gd name="T23" fmla="*/ 46 h 89"/>
                  <a:gd name="T24" fmla="*/ 2 w 65"/>
                  <a:gd name="T25" fmla="*/ 59 h 89"/>
                  <a:gd name="T26" fmla="*/ 3 w 65"/>
                  <a:gd name="T27" fmla="*/ 65 h 89"/>
                  <a:gd name="T28" fmla="*/ 8 w 65"/>
                  <a:gd name="T29" fmla="*/ 76 h 89"/>
                  <a:gd name="T30" fmla="*/ 11 w 65"/>
                  <a:gd name="T31" fmla="*/ 80 h 89"/>
                  <a:gd name="T32" fmla="*/ 22 w 65"/>
                  <a:gd name="T33" fmla="*/ 88 h 89"/>
                  <a:gd name="T34" fmla="*/ 34 w 65"/>
                  <a:gd name="T35" fmla="*/ 89 h 89"/>
                  <a:gd name="T36" fmla="*/ 40 w 65"/>
                  <a:gd name="T37" fmla="*/ 89 h 89"/>
                  <a:gd name="T38" fmla="*/ 51 w 65"/>
                  <a:gd name="T39" fmla="*/ 85 h 89"/>
                  <a:gd name="T40" fmla="*/ 56 w 65"/>
                  <a:gd name="T41" fmla="*/ 80 h 89"/>
                  <a:gd name="T42" fmla="*/ 62 w 65"/>
                  <a:gd name="T43" fmla="*/ 71 h 89"/>
                  <a:gd name="T44" fmla="*/ 65 w 65"/>
                  <a:gd name="T45" fmla="*/ 59 h 89"/>
                  <a:gd name="T46" fmla="*/ 64 w 65"/>
                  <a:gd name="T47" fmla="*/ 52 h 89"/>
                  <a:gd name="T48" fmla="*/ 59 w 65"/>
                  <a:gd name="T49" fmla="*/ 41 h 89"/>
                  <a:gd name="T50" fmla="*/ 56 w 65"/>
                  <a:gd name="T51" fmla="*/ 37 h 89"/>
                  <a:gd name="T52" fmla="*/ 34 w 65"/>
                  <a:gd name="T53" fmla="*/ 14 h 89"/>
                  <a:gd name="T54" fmla="*/ 17 w 65"/>
                  <a:gd name="T55" fmla="*/ 59 h 89"/>
                  <a:gd name="T56" fmla="*/ 19 w 65"/>
                  <a:gd name="T57" fmla="*/ 54 h 89"/>
                  <a:gd name="T58" fmla="*/ 23 w 65"/>
                  <a:gd name="T59" fmla="*/ 48 h 89"/>
                  <a:gd name="T60" fmla="*/ 33 w 65"/>
                  <a:gd name="T61" fmla="*/ 43 h 89"/>
                  <a:gd name="T62" fmla="*/ 40 w 65"/>
                  <a:gd name="T63" fmla="*/ 45 h 89"/>
                  <a:gd name="T64" fmla="*/ 28 w 65"/>
                  <a:gd name="T65" fmla="*/ 49 h 89"/>
                  <a:gd name="T66" fmla="*/ 17 w 65"/>
                  <a:gd name="T67" fmla="*/ 59 h 89"/>
                  <a:gd name="T68" fmla="*/ 19 w 65"/>
                  <a:gd name="T69" fmla="*/ 45 h 89"/>
                  <a:gd name="T70" fmla="*/ 34 w 65"/>
                  <a:gd name="T71" fmla="*/ 38 h 89"/>
                  <a:gd name="T72" fmla="*/ 42 w 65"/>
                  <a:gd name="T73" fmla="*/ 40 h 89"/>
                  <a:gd name="T74" fmla="*/ 48 w 65"/>
                  <a:gd name="T75" fmla="*/ 45 h 89"/>
                  <a:gd name="T76" fmla="*/ 54 w 65"/>
                  <a:gd name="T77" fmla="*/ 59 h 89"/>
                  <a:gd name="T78" fmla="*/ 53 w 65"/>
                  <a:gd name="T79" fmla="*/ 66 h 89"/>
                  <a:gd name="T80" fmla="*/ 48 w 65"/>
                  <a:gd name="T81" fmla="*/ 72 h 89"/>
                  <a:gd name="T82" fmla="*/ 34 w 65"/>
                  <a:gd name="T83" fmla="*/ 79 h 89"/>
                  <a:gd name="T84" fmla="*/ 25 w 65"/>
                  <a:gd name="T85" fmla="*/ 77 h 89"/>
                  <a:gd name="T86" fmla="*/ 19 w 65"/>
                  <a:gd name="T87" fmla="*/ 72 h 89"/>
                  <a:gd name="T88" fmla="*/ 13 w 65"/>
                  <a:gd name="T89" fmla="*/ 59 h 89"/>
                  <a:gd name="T90" fmla="*/ 14 w 65"/>
                  <a:gd name="T91" fmla="*/ 51 h 89"/>
                  <a:gd name="T92" fmla="*/ 19 w 65"/>
                  <a:gd name="T93"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89">
                    <a:moveTo>
                      <a:pt x="34" y="14"/>
                    </a:moveTo>
                    <a:lnTo>
                      <a:pt x="34" y="14"/>
                    </a:lnTo>
                    <a:lnTo>
                      <a:pt x="33" y="9"/>
                    </a:lnTo>
                    <a:lnTo>
                      <a:pt x="30" y="4"/>
                    </a:lnTo>
                    <a:lnTo>
                      <a:pt x="30" y="4"/>
                    </a:lnTo>
                    <a:lnTo>
                      <a:pt x="30" y="4"/>
                    </a:lnTo>
                    <a:lnTo>
                      <a:pt x="25" y="1"/>
                    </a:lnTo>
                    <a:lnTo>
                      <a:pt x="19" y="0"/>
                    </a:lnTo>
                    <a:lnTo>
                      <a:pt x="19" y="0"/>
                    </a:lnTo>
                    <a:lnTo>
                      <a:pt x="11" y="1"/>
                    </a:lnTo>
                    <a:lnTo>
                      <a:pt x="6" y="4"/>
                    </a:lnTo>
                    <a:lnTo>
                      <a:pt x="6" y="4"/>
                    </a:lnTo>
                    <a:lnTo>
                      <a:pt x="6" y="4"/>
                    </a:lnTo>
                    <a:lnTo>
                      <a:pt x="3" y="11"/>
                    </a:lnTo>
                    <a:lnTo>
                      <a:pt x="2" y="17"/>
                    </a:lnTo>
                    <a:lnTo>
                      <a:pt x="2" y="17"/>
                    </a:lnTo>
                    <a:lnTo>
                      <a:pt x="2" y="21"/>
                    </a:lnTo>
                    <a:lnTo>
                      <a:pt x="5" y="26"/>
                    </a:lnTo>
                    <a:lnTo>
                      <a:pt x="5" y="29"/>
                    </a:lnTo>
                    <a:lnTo>
                      <a:pt x="0" y="29"/>
                    </a:lnTo>
                    <a:lnTo>
                      <a:pt x="0" y="43"/>
                    </a:lnTo>
                    <a:lnTo>
                      <a:pt x="5" y="43"/>
                    </a:lnTo>
                    <a:lnTo>
                      <a:pt x="5" y="46"/>
                    </a:lnTo>
                    <a:lnTo>
                      <a:pt x="5" y="46"/>
                    </a:lnTo>
                    <a:lnTo>
                      <a:pt x="3" y="52"/>
                    </a:lnTo>
                    <a:lnTo>
                      <a:pt x="2" y="59"/>
                    </a:lnTo>
                    <a:lnTo>
                      <a:pt x="2" y="59"/>
                    </a:lnTo>
                    <a:lnTo>
                      <a:pt x="3" y="65"/>
                    </a:lnTo>
                    <a:lnTo>
                      <a:pt x="5" y="71"/>
                    </a:lnTo>
                    <a:lnTo>
                      <a:pt x="8" y="76"/>
                    </a:lnTo>
                    <a:lnTo>
                      <a:pt x="11" y="80"/>
                    </a:lnTo>
                    <a:lnTo>
                      <a:pt x="11" y="80"/>
                    </a:lnTo>
                    <a:lnTo>
                      <a:pt x="16" y="85"/>
                    </a:lnTo>
                    <a:lnTo>
                      <a:pt x="22" y="88"/>
                    </a:lnTo>
                    <a:lnTo>
                      <a:pt x="26" y="89"/>
                    </a:lnTo>
                    <a:lnTo>
                      <a:pt x="34" y="89"/>
                    </a:lnTo>
                    <a:lnTo>
                      <a:pt x="34" y="89"/>
                    </a:lnTo>
                    <a:lnTo>
                      <a:pt x="40" y="89"/>
                    </a:lnTo>
                    <a:lnTo>
                      <a:pt x="45" y="88"/>
                    </a:lnTo>
                    <a:lnTo>
                      <a:pt x="51" y="85"/>
                    </a:lnTo>
                    <a:lnTo>
                      <a:pt x="56" y="80"/>
                    </a:lnTo>
                    <a:lnTo>
                      <a:pt x="56" y="80"/>
                    </a:lnTo>
                    <a:lnTo>
                      <a:pt x="59" y="76"/>
                    </a:lnTo>
                    <a:lnTo>
                      <a:pt x="62" y="71"/>
                    </a:lnTo>
                    <a:lnTo>
                      <a:pt x="64" y="65"/>
                    </a:lnTo>
                    <a:lnTo>
                      <a:pt x="65" y="59"/>
                    </a:lnTo>
                    <a:lnTo>
                      <a:pt x="65" y="59"/>
                    </a:lnTo>
                    <a:lnTo>
                      <a:pt x="64" y="52"/>
                    </a:lnTo>
                    <a:lnTo>
                      <a:pt x="62" y="46"/>
                    </a:lnTo>
                    <a:lnTo>
                      <a:pt x="59" y="41"/>
                    </a:lnTo>
                    <a:lnTo>
                      <a:pt x="56" y="37"/>
                    </a:lnTo>
                    <a:lnTo>
                      <a:pt x="56" y="37"/>
                    </a:lnTo>
                    <a:lnTo>
                      <a:pt x="50" y="32"/>
                    </a:lnTo>
                    <a:lnTo>
                      <a:pt x="34" y="14"/>
                    </a:lnTo>
                    <a:lnTo>
                      <a:pt x="34" y="14"/>
                    </a:lnTo>
                    <a:close/>
                    <a:moveTo>
                      <a:pt x="17" y="59"/>
                    </a:moveTo>
                    <a:lnTo>
                      <a:pt x="17" y="59"/>
                    </a:lnTo>
                    <a:lnTo>
                      <a:pt x="19" y="54"/>
                    </a:lnTo>
                    <a:lnTo>
                      <a:pt x="20" y="49"/>
                    </a:lnTo>
                    <a:lnTo>
                      <a:pt x="23" y="48"/>
                    </a:lnTo>
                    <a:lnTo>
                      <a:pt x="26" y="46"/>
                    </a:lnTo>
                    <a:lnTo>
                      <a:pt x="33" y="43"/>
                    </a:lnTo>
                    <a:lnTo>
                      <a:pt x="40" y="45"/>
                    </a:lnTo>
                    <a:lnTo>
                      <a:pt x="40" y="45"/>
                    </a:lnTo>
                    <a:lnTo>
                      <a:pt x="34" y="46"/>
                    </a:lnTo>
                    <a:lnTo>
                      <a:pt x="28" y="49"/>
                    </a:lnTo>
                    <a:lnTo>
                      <a:pt x="17" y="59"/>
                    </a:lnTo>
                    <a:lnTo>
                      <a:pt x="17" y="59"/>
                    </a:lnTo>
                    <a:close/>
                    <a:moveTo>
                      <a:pt x="19" y="45"/>
                    </a:moveTo>
                    <a:lnTo>
                      <a:pt x="19" y="45"/>
                    </a:lnTo>
                    <a:lnTo>
                      <a:pt x="25" y="40"/>
                    </a:lnTo>
                    <a:lnTo>
                      <a:pt x="34" y="38"/>
                    </a:lnTo>
                    <a:lnTo>
                      <a:pt x="34" y="38"/>
                    </a:lnTo>
                    <a:lnTo>
                      <a:pt x="42" y="40"/>
                    </a:lnTo>
                    <a:lnTo>
                      <a:pt x="48" y="45"/>
                    </a:lnTo>
                    <a:lnTo>
                      <a:pt x="48" y="45"/>
                    </a:lnTo>
                    <a:lnTo>
                      <a:pt x="53" y="51"/>
                    </a:lnTo>
                    <a:lnTo>
                      <a:pt x="54" y="59"/>
                    </a:lnTo>
                    <a:lnTo>
                      <a:pt x="54" y="59"/>
                    </a:lnTo>
                    <a:lnTo>
                      <a:pt x="53" y="66"/>
                    </a:lnTo>
                    <a:lnTo>
                      <a:pt x="48" y="72"/>
                    </a:lnTo>
                    <a:lnTo>
                      <a:pt x="48" y="72"/>
                    </a:lnTo>
                    <a:lnTo>
                      <a:pt x="42" y="77"/>
                    </a:lnTo>
                    <a:lnTo>
                      <a:pt x="34" y="79"/>
                    </a:lnTo>
                    <a:lnTo>
                      <a:pt x="34" y="79"/>
                    </a:lnTo>
                    <a:lnTo>
                      <a:pt x="25" y="77"/>
                    </a:lnTo>
                    <a:lnTo>
                      <a:pt x="19" y="72"/>
                    </a:lnTo>
                    <a:lnTo>
                      <a:pt x="19" y="72"/>
                    </a:lnTo>
                    <a:lnTo>
                      <a:pt x="14" y="66"/>
                    </a:lnTo>
                    <a:lnTo>
                      <a:pt x="13" y="59"/>
                    </a:lnTo>
                    <a:lnTo>
                      <a:pt x="13" y="59"/>
                    </a:lnTo>
                    <a:lnTo>
                      <a:pt x="14" y="51"/>
                    </a:lnTo>
                    <a:lnTo>
                      <a:pt x="19" y="45"/>
                    </a:lnTo>
                    <a:lnTo>
                      <a:pt x="19" y="45"/>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grpSp>
        <p:nvGrpSpPr>
          <p:cNvPr id="94" name="Group 93"/>
          <p:cNvGrpSpPr/>
          <p:nvPr/>
        </p:nvGrpSpPr>
        <p:grpSpPr>
          <a:xfrm>
            <a:off x="7384532" y="5259471"/>
            <a:ext cx="3982877" cy="646113"/>
            <a:chOff x="7444484" y="5588495"/>
            <a:chExt cx="3982877" cy="646113"/>
          </a:xfrm>
        </p:grpSpPr>
        <p:sp>
          <p:nvSpPr>
            <p:cNvPr id="75" name="Rounded Rectangle 74"/>
            <p:cNvSpPr/>
            <p:nvPr/>
          </p:nvSpPr>
          <p:spPr>
            <a:xfrm>
              <a:off x="7444484" y="5588495"/>
              <a:ext cx="3636000" cy="646113"/>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lvl="0">
                <a:spcAft>
                  <a:spcPts val="0"/>
                </a:spcAft>
                <a:defRPr/>
              </a:pPr>
              <a:r>
                <a:rPr lang="it-IT" sz="1600" b="1" dirty="0">
                  <a:solidFill>
                    <a:srgbClr val="0076A8"/>
                  </a:solidFill>
                  <a:latin typeface="Calibri" panose="020F0502020204030204" pitchFamily="34" charset="0"/>
                  <a:cs typeface="Calibri" panose="020F0502020204030204" pitchFamily="34" charset="0"/>
                </a:rPr>
                <a:t>FORMAZIONE</a:t>
              </a:r>
              <a:r>
                <a:rPr lang="it-IT" sz="1600" dirty="0">
                  <a:solidFill>
                    <a:srgbClr val="FF0000"/>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 +</a:t>
              </a:r>
              <a:r>
                <a:rPr lang="it-IT" sz="1600" b="1" dirty="0">
                  <a:solidFill>
                    <a:schemeClr val="tx1"/>
                  </a:solidFill>
                  <a:latin typeface="Calibri" panose="020F0502020204030204" pitchFamily="34" charset="0"/>
                  <a:cs typeface="Calibri" panose="020F0502020204030204" pitchFamily="34" charset="0"/>
                </a:rPr>
                <a:t>55 € Mln </a:t>
              </a:r>
              <a:r>
                <a:rPr lang="it-IT" sz="1600" dirty="0">
                  <a:solidFill>
                    <a:schemeClr val="tx1"/>
                  </a:solidFill>
                  <a:latin typeface="Calibri" panose="020F0502020204030204" pitchFamily="34" charset="0"/>
                  <a:cs typeface="Calibri" panose="020F0502020204030204" pitchFamily="34" charset="0"/>
                </a:rPr>
                <a:t>investisti  dal </a:t>
              </a:r>
              <a:r>
                <a:rPr lang="it-IT" sz="1600" b="1" dirty="0">
                  <a:solidFill>
                    <a:schemeClr val="tx1"/>
                  </a:solidFill>
                  <a:latin typeface="Calibri" panose="020F0502020204030204" pitchFamily="34" charset="0"/>
                  <a:cs typeface="Calibri" panose="020F0502020204030204" pitchFamily="34" charset="0"/>
                </a:rPr>
                <a:t>Calcio </a:t>
              </a:r>
              <a:r>
                <a:rPr lang="it-IT" sz="1600" dirty="0">
                  <a:solidFill>
                    <a:schemeClr val="tx1"/>
                  </a:solidFill>
                  <a:latin typeface="Calibri" panose="020F0502020204030204" pitchFamily="34" charset="0"/>
                  <a:cs typeface="Calibri" panose="020F0502020204030204" pitchFamily="34" charset="0"/>
                </a:rPr>
                <a:t>in </a:t>
              </a:r>
              <a:r>
                <a:rPr lang="it-IT" sz="1600" b="1" dirty="0">
                  <a:solidFill>
                    <a:schemeClr val="tx1"/>
                  </a:solidFill>
                  <a:latin typeface="Calibri" panose="020F0502020204030204" pitchFamily="34" charset="0"/>
                  <a:cs typeface="Calibri" panose="020F0502020204030204" pitchFamily="34" charset="0"/>
                </a:rPr>
                <a:t>educazione </a:t>
              </a:r>
              <a:r>
                <a:rPr lang="it-IT" sz="1600" dirty="0">
                  <a:solidFill>
                    <a:schemeClr val="tx1"/>
                  </a:solidFill>
                  <a:latin typeface="Calibri" panose="020F0502020204030204" pitchFamily="34" charset="0"/>
                  <a:cs typeface="Calibri" panose="020F0502020204030204" pitchFamily="34" charset="0"/>
                </a:rPr>
                <a:t>e </a:t>
              </a:r>
              <a:r>
                <a:rPr lang="it-IT" sz="1600" b="1" dirty="0">
                  <a:solidFill>
                    <a:schemeClr val="tx1"/>
                  </a:solidFill>
                  <a:latin typeface="Calibri" panose="020F0502020204030204" pitchFamily="34" charset="0"/>
                  <a:cs typeface="Calibri" panose="020F0502020204030204" pitchFamily="34" charset="0"/>
                </a:rPr>
                <a:t>formazione</a:t>
              </a:r>
            </a:p>
          </p:txBody>
        </p:sp>
        <p:sp>
          <p:nvSpPr>
            <p:cNvPr id="77" name="Oval 76"/>
            <p:cNvSpPr/>
            <p:nvPr/>
          </p:nvSpPr>
          <p:spPr>
            <a:xfrm>
              <a:off x="10959361" y="5643979"/>
              <a:ext cx="468000" cy="487845"/>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78" name="Freeform 367"/>
            <p:cNvSpPr>
              <a:spLocks noChangeAspect="1" noEditPoints="1"/>
            </p:cNvSpPr>
            <p:nvPr/>
          </p:nvSpPr>
          <p:spPr bwMode="auto">
            <a:xfrm>
              <a:off x="11044898" y="5711802"/>
              <a:ext cx="305256" cy="354455"/>
            </a:xfrm>
            <a:custGeom>
              <a:avLst/>
              <a:gdLst>
                <a:gd name="T0" fmla="*/ 182683 w 107"/>
                <a:gd name="T1" fmla="*/ 401903 h 124"/>
                <a:gd name="T2" fmla="*/ 194862 w 107"/>
                <a:gd name="T3" fmla="*/ 474977 h 124"/>
                <a:gd name="T4" fmla="*/ 186743 w 107"/>
                <a:gd name="T5" fmla="*/ 503394 h 124"/>
                <a:gd name="T6" fmla="*/ 24358 w 107"/>
                <a:gd name="T7" fmla="*/ 503394 h 124"/>
                <a:gd name="T8" fmla="*/ 0 w 107"/>
                <a:gd name="T9" fmla="*/ 426261 h 124"/>
                <a:gd name="T10" fmla="*/ 64954 w 107"/>
                <a:gd name="T11" fmla="*/ 332890 h 124"/>
                <a:gd name="T12" fmla="*/ 259816 w 107"/>
                <a:gd name="T13" fmla="*/ 280114 h 124"/>
                <a:gd name="T14" fmla="*/ 64954 w 107"/>
                <a:gd name="T15" fmla="*/ 239518 h 124"/>
                <a:gd name="T16" fmla="*/ 170504 w 107"/>
                <a:gd name="T17" fmla="*/ 207041 h 124"/>
                <a:gd name="T18" fmla="*/ 162385 w 107"/>
                <a:gd name="T19" fmla="*/ 182683 h 124"/>
                <a:gd name="T20" fmla="*/ 133968 w 107"/>
                <a:gd name="T21" fmla="*/ 93371 h 124"/>
                <a:gd name="T22" fmla="*/ 174564 w 107"/>
                <a:gd name="T23" fmla="*/ 60894 h 124"/>
                <a:gd name="T24" fmla="*/ 239518 w 107"/>
                <a:gd name="T25" fmla="*/ 69014 h 124"/>
                <a:gd name="T26" fmla="*/ 288233 w 107"/>
                <a:gd name="T27" fmla="*/ 73073 h 124"/>
                <a:gd name="T28" fmla="*/ 296353 w 107"/>
                <a:gd name="T29" fmla="*/ 138027 h 124"/>
                <a:gd name="T30" fmla="*/ 263876 w 107"/>
                <a:gd name="T31" fmla="*/ 194862 h 124"/>
                <a:gd name="T32" fmla="*/ 410022 w 107"/>
                <a:gd name="T33" fmla="*/ 207041 h 124"/>
                <a:gd name="T34" fmla="*/ 414082 w 107"/>
                <a:gd name="T35" fmla="*/ 336949 h 124"/>
                <a:gd name="T36" fmla="*/ 369426 w 107"/>
                <a:gd name="T37" fmla="*/ 381605 h 124"/>
                <a:gd name="T38" fmla="*/ 215160 w 107"/>
                <a:gd name="T39" fmla="*/ 207041 h 124"/>
                <a:gd name="T40" fmla="*/ 215160 w 107"/>
                <a:gd name="T41" fmla="*/ 12179 h 124"/>
                <a:gd name="T42" fmla="*/ 194862 w 107"/>
                <a:gd name="T43" fmla="*/ 24358 h 124"/>
                <a:gd name="T44" fmla="*/ 219220 w 107"/>
                <a:gd name="T45" fmla="*/ 73073 h 124"/>
                <a:gd name="T46" fmla="*/ 263876 w 107"/>
                <a:gd name="T47" fmla="*/ 36537 h 124"/>
                <a:gd name="T48" fmla="*/ 276055 w 107"/>
                <a:gd name="T49" fmla="*/ 4060 h 124"/>
                <a:gd name="T50" fmla="*/ 219220 w 107"/>
                <a:gd name="T51" fmla="*/ 16239 h 124"/>
                <a:gd name="T52" fmla="*/ 182683 w 107"/>
                <a:gd name="T53" fmla="*/ 125849 h 124"/>
                <a:gd name="T54" fmla="*/ 150206 w 107"/>
                <a:gd name="T55" fmla="*/ 117729 h 124"/>
                <a:gd name="T56" fmla="*/ 170504 w 107"/>
                <a:gd name="T57" fmla="*/ 93371 h 124"/>
                <a:gd name="T58" fmla="*/ 158325 w 107"/>
                <a:gd name="T59" fmla="*/ 93371 h 124"/>
                <a:gd name="T60" fmla="*/ 239518 w 107"/>
                <a:gd name="T61" fmla="*/ 300413 h 124"/>
                <a:gd name="T62" fmla="*/ 77133 w 107"/>
                <a:gd name="T63" fmla="*/ 300413 h 124"/>
                <a:gd name="T64" fmla="*/ 77133 w 107"/>
                <a:gd name="T65" fmla="*/ 308532 h 124"/>
                <a:gd name="T66" fmla="*/ 77133 w 107"/>
                <a:gd name="T67" fmla="*/ 276055 h 124"/>
                <a:gd name="T68" fmla="*/ 77133 w 107"/>
                <a:gd name="T69" fmla="*/ 267936 h 124"/>
                <a:gd name="T70" fmla="*/ 231399 w 107"/>
                <a:gd name="T71" fmla="*/ 251697 h 124"/>
                <a:gd name="T72" fmla="*/ 328830 w 107"/>
                <a:gd name="T73" fmla="*/ 231399 h 124"/>
                <a:gd name="T74" fmla="*/ 328830 w 107"/>
                <a:gd name="T75" fmla="*/ 280114 h 124"/>
                <a:gd name="T76" fmla="*/ 328830 w 107"/>
                <a:gd name="T77" fmla="*/ 332890 h 124"/>
                <a:gd name="T78" fmla="*/ 341009 w 107"/>
                <a:gd name="T79" fmla="*/ 255757 h 124"/>
                <a:gd name="T80" fmla="*/ 300412 w 107"/>
                <a:gd name="T81" fmla="*/ 231399 h 124"/>
                <a:gd name="T82" fmla="*/ 300412 w 107"/>
                <a:gd name="T83" fmla="*/ 280114 h 124"/>
                <a:gd name="T84" fmla="*/ 300412 w 107"/>
                <a:gd name="T85" fmla="*/ 332890 h 124"/>
                <a:gd name="T86" fmla="*/ 312591 w 107"/>
                <a:gd name="T87" fmla="*/ 255757 h 124"/>
                <a:gd name="T88" fmla="*/ 357247 w 107"/>
                <a:gd name="T89" fmla="*/ 434380 h 124"/>
                <a:gd name="T90" fmla="*/ 357247 w 107"/>
                <a:gd name="T91" fmla="*/ 446559 h 124"/>
                <a:gd name="T92" fmla="*/ 202981 w 107"/>
                <a:gd name="T93" fmla="*/ 462798 h 124"/>
                <a:gd name="T94" fmla="*/ 194862 w 107"/>
                <a:gd name="T95" fmla="*/ 414082 h 124"/>
                <a:gd name="T96" fmla="*/ 357247 w 107"/>
                <a:gd name="T97" fmla="*/ 414082 h 124"/>
                <a:gd name="T98" fmla="*/ 357247 w 107"/>
                <a:gd name="T99" fmla="*/ 405963 h 1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7" h="124">
                  <a:moveTo>
                    <a:pt x="91" y="94"/>
                  </a:moveTo>
                  <a:lnTo>
                    <a:pt x="48" y="94"/>
                  </a:lnTo>
                  <a:lnTo>
                    <a:pt x="45" y="99"/>
                  </a:lnTo>
                  <a:lnTo>
                    <a:pt x="43" y="105"/>
                  </a:lnTo>
                  <a:lnTo>
                    <a:pt x="45" y="111"/>
                  </a:lnTo>
                  <a:lnTo>
                    <a:pt x="48" y="117"/>
                  </a:lnTo>
                  <a:lnTo>
                    <a:pt x="91" y="117"/>
                  </a:lnTo>
                  <a:lnTo>
                    <a:pt x="91" y="124"/>
                  </a:lnTo>
                  <a:lnTo>
                    <a:pt x="46" y="124"/>
                  </a:lnTo>
                  <a:lnTo>
                    <a:pt x="45" y="124"/>
                  </a:lnTo>
                  <a:lnTo>
                    <a:pt x="6" y="124"/>
                  </a:lnTo>
                  <a:lnTo>
                    <a:pt x="5" y="119"/>
                  </a:lnTo>
                  <a:lnTo>
                    <a:pt x="2" y="116"/>
                  </a:lnTo>
                  <a:lnTo>
                    <a:pt x="0" y="105"/>
                  </a:lnTo>
                  <a:lnTo>
                    <a:pt x="2" y="96"/>
                  </a:lnTo>
                  <a:lnTo>
                    <a:pt x="6" y="86"/>
                  </a:lnTo>
                  <a:lnTo>
                    <a:pt x="16" y="86"/>
                  </a:lnTo>
                  <a:lnTo>
                    <a:pt x="16" y="82"/>
                  </a:lnTo>
                  <a:lnTo>
                    <a:pt x="59" y="82"/>
                  </a:lnTo>
                  <a:lnTo>
                    <a:pt x="62" y="76"/>
                  </a:lnTo>
                  <a:lnTo>
                    <a:pt x="64" y="69"/>
                  </a:lnTo>
                  <a:lnTo>
                    <a:pt x="62" y="63"/>
                  </a:lnTo>
                  <a:lnTo>
                    <a:pt x="59" y="59"/>
                  </a:lnTo>
                  <a:lnTo>
                    <a:pt x="16" y="59"/>
                  </a:lnTo>
                  <a:lnTo>
                    <a:pt x="16" y="51"/>
                  </a:lnTo>
                  <a:lnTo>
                    <a:pt x="43" y="51"/>
                  </a:lnTo>
                  <a:lnTo>
                    <a:pt x="42" y="51"/>
                  </a:lnTo>
                  <a:lnTo>
                    <a:pt x="40" y="48"/>
                  </a:lnTo>
                  <a:lnTo>
                    <a:pt x="40" y="45"/>
                  </a:lnTo>
                  <a:lnTo>
                    <a:pt x="33" y="34"/>
                  </a:lnTo>
                  <a:lnTo>
                    <a:pt x="31" y="28"/>
                  </a:lnTo>
                  <a:lnTo>
                    <a:pt x="33" y="23"/>
                  </a:lnTo>
                  <a:lnTo>
                    <a:pt x="36" y="18"/>
                  </a:lnTo>
                  <a:lnTo>
                    <a:pt x="39" y="15"/>
                  </a:lnTo>
                  <a:lnTo>
                    <a:pt x="43" y="15"/>
                  </a:lnTo>
                  <a:lnTo>
                    <a:pt x="48" y="17"/>
                  </a:lnTo>
                  <a:lnTo>
                    <a:pt x="53" y="20"/>
                  </a:lnTo>
                  <a:lnTo>
                    <a:pt x="59" y="17"/>
                  </a:lnTo>
                  <a:lnTo>
                    <a:pt x="62" y="15"/>
                  </a:lnTo>
                  <a:lnTo>
                    <a:pt x="67" y="15"/>
                  </a:lnTo>
                  <a:lnTo>
                    <a:pt x="71" y="18"/>
                  </a:lnTo>
                  <a:lnTo>
                    <a:pt x="74" y="23"/>
                  </a:lnTo>
                  <a:lnTo>
                    <a:pt x="74" y="28"/>
                  </a:lnTo>
                  <a:lnTo>
                    <a:pt x="73" y="34"/>
                  </a:lnTo>
                  <a:lnTo>
                    <a:pt x="65" y="45"/>
                  </a:lnTo>
                  <a:lnTo>
                    <a:pt x="65" y="48"/>
                  </a:lnTo>
                  <a:lnTo>
                    <a:pt x="65" y="51"/>
                  </a:lnTo>
                  <a:lnTo>
                    <a:pt x="64" y="51"/>
                  </a:lnTo>
                  <a:lnTo>
                    <a:pt x="101" y="51"/>
                  </a:lnTo>
                  <a:lnTo>
                    <a:pt x="105" y="60"/>
                  </a:lnTo>
                  <a:lnTo>
                    <a:pt x="107" y="69"/>
                  </a:lnTo>
                  <a:lnTo>
                    <a:pt x="105" y="79"/>
                  </a:lnTo>
                  <a:lnTo>
                    <a:pt x="102" y="83"/>
                  </a:lnTo>
                  <a:lnTo>
                    <a:pt x="101" y="88"/>
                  </a:lnTo>
                  <a:lnTo>
                    <a:pt x="91" y="88"/>
                  </a:lnTo>
                  <a:lnTo>
                    <a:pt x="91" y="94"/>
                  </a:lnTo>
                  <a:close/>
                  <a:moveTo>
                    <a:pt x="53" y="51"/>
                  </a:moveTo>
                  <a:lnTo>
                    <a:pt x="53" y="51"/>
                  </a:lnTo>
                  <a:close/>
                  <a:moveTo>
                    <a:pt x="54" y="4"/>
                  </a:moveTo>
                  <a:lnTo>
                    <a:pt x="54" y="4"/>
                  </a:lnTo>
                  <a:lnTo>
                    <a:pt x="53" y="3"/>
                  </a:lnTo>
                  <a:lnTo>
                    <a:pt x="50" y="0"/>
                  </a:lnTo>
                  <a:lnTo>
                    <a:pt x="45" y="3"/>
                  </a:lnTo>
                  <a:lnTo>
                    <a:pt x="48" y="6"/>
                  </a:lnTo>
                  <a:lnTo>
                    <a:pt x="51" y="9"/>
                  </a:lnTo>
                  <a:lnTo>
                    <a:pt x="53" y="18"/>
                  </a:lnTo>
                  <a:lnTo>
                    <a:pt x="54" y="18"/>
                  </a:lnTo>
                  <a:lnTo>
                    <a:pt x="56" y="9"/>
                  </a:lnTo>
                  <a:lnTo>
                    <a:pt x="60" y="10"/>
                  </a:lnTo>
                  <a:lnTo>
                    <a:pt x="65" y="9"/>
                  </a:lnTo>
                  <a:lnTo>
                    <a:pt x="71" y="7"/>
                  </a:lnTo>
                  <a:lnTo>
                    <a:pt x="74" y="4"/>
                  </a:lnTo>
                  <a:lnTo>
                    <a:pt x="68" y="1"/>
                  </a:lnTo>
                  <a:lnTo>
                    <a:pt x="64" y="0"/>
                  </a:lnTo>
                  <a:lnTo>
                    <a:pt x="57" y="1"/>
                  </a:lnTo>
                  <a:lnTo>
                    <a:pt x="56" y="3"/>
                  </a:lnTo>
                  <a:lnTo>
                    <a:pt x="54" y="4"/>
                  </a:lnTo>
                  <a:close/>
                  <a:moveTo>
                    <a:pt x="39" y="34"/>
                  </a:moveTo>
                  <a:lnTo>
                    <a:pt x="45" y="31"/>
                  </a:lnTo>
                  <a:lnTo>
                    <a:pt x="42" y="24"/>
                  </a:lnTo>
                  <a:lnTo>
                    <a:pt x="37" y="24"/>
                  </a:lnTo>
                  <a:lnTo>
                    <a:pt x="37" y="29"/>
                  </a:lnTo>
                  <a:lnTo>
                    <a:pt x="39" y="34"/>
                  </a:lnTo>
                  <a:close/>
                  <a:moveTo>
                    <a:pt x="42" y="23"/>
                  </a:moveTo>
                  <a:lnTo>
                    <a:pt x="42" y="23"/>
                  </a:lnTo>
                  <a:lnTo>
                    <a:pt x="42" y="20"/>
                  </a:lnTo>
                  <a:lnTo>
                    <a:pt x="39" y="21"/>
                  </a:lnTo>
                  <a:lnTo>
                    <a:pt x="39" y="23"/>
                  </a:lnTo>
                  <a:lnTo>
                    <a:pt x="42" y="23"/>
                  </a:lnTo>
                  <a:close/>
                  <a:moveTo>
                    <a:pt x="19" y="74"/>
                  </a:moveTo>
                  <a:lnTo>
                    <a:pt x="59" y="74"/>
                  </a:lnTo>
                  <a:lnTo>
                    <a:pt x="59" y="71"/>
                  </a:lnTo>
                  <a:lnTo>
                    <a:pt x="19" y="71"/>
                  </a:lnTo>
                  <a:lnTo>
                    <a:pt x="19" y="74"/>
                  </a:lnTo>
                  <a:close/>
                  <a:moveTo>
                    <a:pt x="19" y="79"/>
                  </a:moveTo>
                  <a:lnTo>
                    <a:pt x="57" y="79"/>
                  </a:lnTo>
                  <a:lnTo>
                    <a:pt x="57" y="76"/>
                  </a:lnTo>
                  <a:lnTo>
                    <a:pt x="19" y="76"/>
                  </a:lnTo>
                  <a:lnTo>
                    <a:pt x="19" y="79"/>
                  </a:lnTo>
                  <a:close/>
                  <a:moveTo>
                    <a:pt x="19" y="66"/>
                  </a:moveTo>
                  <a:lnTo>
                    <a:pt x="19" y="68"/>
                  </a:lnTo>
                  <a:lnTo>
                    <a:pt x="59" y="68"/>
                  </a:lnTo>
                  <a:lnTo>
                    <a:pt x="59" y="66"/>
                  </a:lnTo>
                  <a:lnTo>
                    <a:pt x="19" y="66"/>
                  </a:lnTo>
                  <a:close/>
                  <a:moveTo>
                    <a:pt x="19" y="62"/>
                  </a:moveTo>
                  <a:lnTo>
                    <a:pt x="19" y="63"/>
                  </a:lnTo>
                  <a:lnTo>
                    <a:pt x="57" y="63"/>
                  </a:lnTo>
                  <a:lnTo>
                    <a:pt x="57" y="62"/>
                  </a:lnTo>
                  <a:lnTo>
                    <a:pt x="19" y="62"/>
                  </a:lnTo>
                  <a:close/>
                  <a:moveTo>
                    <a:pt x="81" y="57"/>
                  </a:moveTo>
                  <a:lnTo>
                    <a:pt x="81" y="57"/>
                  </a:lnTo>
                  <a:lnTo>
                    <a:pt x="77" y="57"/>
                  </a:lnTo>
                  <a:lnTo>
                    <a:pt x="79" y="63"/>
                  </a:lnTo>
                  <a:lnTo>
                    <a:pt x="81" y="69"/>
                  </a:lnTo>
                  <a:lnTo>
                    <a:pt x="79" y="76"/>
                  </a:lnTo>
                  <a:lnTo>
                    <a:pt x="77" y="82"/>
                  </a:lnTo>
                  <a:lnTo>
                    <a:pt x="81" y="82"/>
                  </a:lnTo>
                  <a:lnTo>
                    <a:pt x="84" y="76"/>
                  </a:lnTo>
                  <a:lnTo>
                    <a:pt x="84" y="69"/>
                  </a:lnTo>
                  <a:lnTo>
                    <a:pt x="84" y="63"/>
                  </a:lnTo>
                  <a:lnTo>
                    <a:pt x="81" y="57"/>
                  </a:lnTo>
                  <a:close/>
                  <a:moveTo>
                    <a:pt x="74" y="57"/>
                  </a:moveTo>
                  <a:lnTo>
                    <a:pt x="74" y="57"/>
                  </a:lnTo>
                  <a:lnTo>
                    <a:pt x="71" y="57"/>
                  </a:lnTo>
                  <a:lnTo>
                    <a:pt x="73" y="63"/>
                  </a:lnTo>
                  <a:lnTo>
                    <a:pt x="74" y="69"/>
                  </a:lnTo>
                  <a:lnTo>
                    <a:pt x="73" y="76"/>
                  </a:lnTo>
                  <a:lnTo>
                    <a:pt x="71" y="82"/>
                  </a:lnTo>
                  <a:lnTo>
                    <a:pt x="74" y="82"/>
                  </a:lnTo>
                  <a:lnTo>
                    <a:pt x="77" y="76"/>
                  </a:lnTo>
                  <a:lnTo>
                    <a:pt x="79" y="69"/>
                  </a:lnTo>
                  <a:lnTo>
                    <a:pt x="77" y="63"/>
                  </a:lnTo>
                  <a:lnTo>
                    <a:pt x="74" y="57"/>
                  </a:lnTo>
                  <a:close/>
                  <a:moveTo>
                    <a:pt x="88" y="110"/>
                  </a:moveTo>
                  <a:lnTo>
                    <a:pt x="88" y="107"/>
                  </a:lnTo>
                  <a:lnTo>
                    <a:pt x="48" y="107"/>
                  </a:lnTo>
                  <a:lnTo>
                    <a:pt x="48" y="110"/>
                  </a:lnTo>
                  <a:lnTo>
                    <a:pt x="88" y="110"/>
                  </a:lnTo>
                  <a:close/>
                  <a:moveTo>
                    <a:pt x="88" y="114"/>
                  </a:moveTo>
                  <a:lnTo>
                    <a:pt x="88" y="111"/>
                  </a:lnTo>
                  <a:lnTo>
                    <a:pt x="50" y="111"/>
                  </a:lnTo>
                  <a:lnTo>
                    <a:pt x="50" y="114"/>
                  </a:lnTo>
                  <a:lnTo>
                    <a:pt x="88" y="114"/>
                  </a:lnTo>
                  <a:close/>
                  <a:moveTo>
                    <a:pt x="88" y="102"/>
                  </a:moveTo>
                  <a:lnTo>
                    <a:pt x="48" y="102"/>
                  </a:lnTo>
                  <a:lnTo>
                    <a:pt x="48" y="105"/>
                  </a:lnTo>
                  <a:lnTo>
                    <a:pt x="88" y="105"/>
                  </a:lnTo>
                  <a:lnTo>
                    <a:pt x="88" y="102"/>
                  </a:lnTo>
                  <a:close/>
                  <a:moveTo>
                    <a:pt x="88" y="97"/>
                  </a:moveTo>
                  <a:lnTo>
                    <a:pt x="50" y="97"/>
                  </a:lnTo>
                  <a:lnTo>
                    <a:pt x="50" y="100"/>
                  </a:lnTo>
                  <a:lnTo>
                    <a:pt x="88" y="100"/>
                  </a:lnTo>
                  <a:lnTo>
                    <a:pt x="88" y="97"/>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93" name="Group 92"/>
          <p:cNvGrpSpPr/>
          <p:nvPr/>
        </p:nvGrpSpPr>
        <p:grpSpPr>
          <a:xfrm>
            <a:off x="6911528" y="4344041"/>
            <a:ext cx="3935630" cy="646113"/>
            <a:chOff x="6971480" y="4673065"/>
            <a:chExt cx="3935630" cy="646113"/>
          </a:xfrm>
        </p:grpSpPr>
        <p:sp>
          <p:nvSpPr>
            <p:cNvPr id="70" name="Rounded Rectangle 69"/>
            <p:cNvSpPr/>
            <p:nvPr/>
          </p:nvSpPr>
          <p:spPr>
            <a:xfrm>
              <a:off x="7271110" y="4673065"/>
              <a:ext cx="3636000" cy="646113"/>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pPr lvl="0">
                <a:spcAft>
                  <a:spcPts val="0"/>
                </a:spcAft>
                <a:defRPr/>
              </a:pPr>
              <a:r>
                <a:rPr lang="it-IT" sz="1600" b="1" dirty="0">
                  <a:solidFill>
                    <a:srgbClr val="0076A8"/>
                  </a:solidFill>
                  <a:latin typeface="Calibri" panose="020F0502020204030204" pitchFamily="34" charset="0"/>
                  <a:cs typeface="Calibri" panose="020F0502020204030204" pitchFamily="34" charset="0"/>
                </a:rPr>
                <a:t>INCLUSIONE</a:t>
              </a:r>
              <a:r>
                <a:rPr lang="it-IT" sz="1600" dirty="0">
                  <a:solidFill>
                    <a:srgbClr val="FF0000"/>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 </a:t>
              </a:r>
              <a:r>
                <a:rPr lang="it-IT" sz="1600" b="1" dirty="0">
                  <a:solidFill>
                    <a:schemeClr val="tx1"/>
                  </a:solidFill>
                  <a:latin typeface="Calibri" panose="020F0502020204030204" pitchFamily="34" charset="0"/>
                  <a:cs typeface="Calibri" panose="020F0502020204030204" pitchFamily="34" charset="0"/>
                </a:rPr>
                <a:t>1° Paese </a:t>
              </a:r>
              <a:r>
                <a:rPr lang="it-IT" sz="1600" dirty="0">
                  <a:solidFill>
                    <a:schemeClr val="tx1"/>
                  </a:solidFill>
                  <a:latin typeface="Calibri" panose="020F0502020204030204" pitchFamily="34" charset="0"/>
                  <a:cs typeface="Calibri" panose="020F0502020204030204" pitchFamily="34" charset="0"/>
                </a:rPr>
                <a:t>a prevedere iniziative per </a:t>
              </a:r>
              <a:r>
                <a:rPr lang="it-IT" sz="1600" b="1" dirty="0">
                  <a:solidFill>
                    <a:schemeClr val="tx1"/>
                  </a:solidFill>
                  <a:latin typeface="Calibri" panose="020F0502020204030204" pitchFamily="34" charset="0"/>
                  <a:cs typeface="Calibri" panose="020F0502020204030204" pitchFamily="34" charset="0"/>
                </a:rPr>
                <a:t>disabilità </a:t>
              </a:r>
              <a:r>
                <a:rPr lang="it-IT" sz="1600" dirty="0">
                  <a:solidFill>
                    <a:schemeClr val="tx1"/>
                  </a:solidFill>
                  <a:latin typeface="Calibri" panose="020F0502020204030204" pitchFamily="34" charset="0"/>
                  <a:cs typeface="Calibri" panose="020F0502020204030204" pitchFamily="34" charset="0"/>
                </a:rPr>
                <a:t>nel Calcio</a:t>
              </a:r>
              <a:endParaRPr lang="it-IT" sz="1600" b="1" dirty="0">
                <a:solidFill>
                  <a:schemeClr val="tx1"/>
                </a:solidFill>
                <a:latin typeface="Calibri" panose="020F0502020204030204" pitchFamily="34" charset="0"/>
                <a:cs typeface="Calibri" panose="020F0502020204030204" pitchFamily="34" charset="0"/>
              </a:endParaRPr>
            </a:p>
          </p:txBody>
        </p:sp>
        <p:sp>
          <p:nvSpPr>
            <p:cNvPr id="72" name="Oval 71"/>
            <p:cNvSpPr/>
            <p:nvPr/>
          </p:nvSpPr>
          <p:spPr>
            <a:xfrm>
              <a:off x="6971480" y="4727806"/>
              <a:ext cx="514800" cy="536631"/>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73" name="Oval 72"/>
            <p:cNvSpPr/>
            <p:nvPr/>
          </p:nvSpPr>
          <p:spPr>
            <a:xfrm>
              <a:off x="6994880" y="4752199"/>
              <a:ext cx="468000" cy="487845"/>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74" name="Freeform 47"/>
            <p:cNvSpPr>
              <a:spLocks noChangeAspect="1" noEditPoints="1"/>
            </p:cNvSpPr>
            <p:nvPr/>
          </p:nvSpPr>
          <p:spPr bwMode="auto">
            <a:xfrm>
              <a:off x="7054902" y="4855717"/>
              <a:ext cx="347956" cy="280808"/>
            </a:xfrm>
            <a:custGeom>
              <a:avLst/>
              <a:gdLst>
                <a:gd name="T0" fmla="*/ 205814 w 129"/>
                <a:gd name="T1" fmla="*/ 118153 h 100"/>
                <a:gd name="T2" fmla="*/ 232494 w 129"/>
                <a:gd name="T3" fmla="*/ 99096 h 100"/>
                <a:gd name="T4" fmla="*/ 213437 w 129"/>
                <a:gd name="T5" fmla="*/ 68605 h 100"/>
                <a:gd name="T6" fmla="*/ 213437 w 129"/>
                <a:gd name="T7" fmla="*/ 49548 h 100"/>
                <a:gd name="T8" fmla="*/ 213437 w 129"/>
                <a:gd name="T9" fmla="*/ 26680 h 100"/>
                <a:gd name="T10" fmla="*/ 255362 w 129"/>
                <a:gd name="T11" fmla="*/ 0 h 100"/>
                <a:gd name="T12" fmla="*/ 289664 w 129"/>
                <a:gd name="T13" fmla="*/ 15246 h 100"/>
                <a:gd name="T14" fmla="*/ 297287 w 129"/>
                <a:gd name="T15" fmla="*/ 49548 h 100"/>
                <a:gd name="T16" fmla="*/ 297287 w 129"/>
                <a:gd name="T17" fmla="*/ 68605 h 100"/>
                <a:gd name="T18" fmla="*/ 282042 w 129"/>
                <a:gd name="T19" fmla="*/ 99096 h 100"/>
                <a:gd name="T20" fmla="*/ 301098 w 129"/>
                <a:gd name="T21" fmla="*/ 118153 h 100"/>
                <a:gd name="T22" fmla="*/ 331589 w 129"/>
                <a:gd name="T23" fmla="*/ 129587 h 100"/>
                <a:gd name="T24" fmla="*/ 343023 w 129"/>
                <a:gd name="T25" fmla="*/ 194380 h 100"/>
                <a:gd name="T26" fmla="*/ 194380 w 129"/>
                <a:gd name="T27" fmla="*/ 205815 h 100"/>
                <a:gd name="T28" fmla="*/ 171512 w 129"/>
                <a:gd name="T29" fmla="*/ 152455 h 100"/>
                <a:gd name="T30" fmla="*/ 202003 w 129"/>
                <a:gd name="T31" fmla="*/ 346836 h 100"/>
                <a:gd name="T32" fmla="*/ 243928 w 129"/>
                <a:gd name="T33" fmla="*/ 301099 h 100"/>
                <a:gd name="T34" fmla="*/ 308721 w 129"/>
                <a:gd name="T35" fmla="*/ 285854 h 100"/>
                <a:gd name="T36" fmla="*/ 323967 w 129"/>
                <a:gd name="T37" fmla="*/ 274419 h 100"/>
                <a:gd name="T38" fmla="*/ 289664 w 129"/>
                <a:gd name="T39" fmla="*/ 335401 h 100"/>
                <a:gd name="T40" fmla="*/ 202003 w 129"/>
                <a:gd name="T41" fmla="*/ 346836 h 100"/>
                <a:gd name="T42" fmla="*/ 129587 w 129"/>
                <a:gd name="T43" fmla="*/ 45737 h 100"/>
                <a:gd name="T44" fmla="*/ 72416 w 129"/>
                <a:gd name="T45" fmla="*/ 121964 h 100"/>
                <a:gd name="T46" fmla="*/ 95284 w 129"/>
                <a:gd name="T47" fmla="*/ 152455 h 100"/>
                <a:gd name="T48" fmla="*/ 95284 w 129"/>
                <a:gd name="T49" fmla="*/ 121964 h 100"/>
                <a:gd name="T50" fmla="*/ 137209 w 129"/>
                <a:gd name="T51" fmla="*/ 110530 h 100"/>
                <a:gd name="T52" fmla="*/ 461176 w 129"/>
                <a:gd name="T53" fmla="*/ 91473 h 100"/>
                <a:gd name="T54" fmla="*/ 407817 w 129"/>
                <a:gd name="T55" fmla="*/ 45737 h 100"/>
                <a:gd name="T56" fmla="*/ 335401 w 129"/>
                <a:gd name="T57" fmla="*/ 34302 h 100"/>
                <a:gd name="T58" fmla="*/ 343023 w 129"/>
                <a:gd name="T59" fmla="*/ 49548 h 100"/>
                <a:gd name="T60" fmla="*/ 388760 w 129"/>
                <a:gd name="T61" fmla="*/ 76228 h 100"/>
                <a:gd name="T62" fmla="*/ 461176 w 129"/>
                <a:gd name="T63" fmla="*/ 91473 h 100"/>
                <a:gd name="T64" fmla="*/ 114341 w 129"/>
                <a:gd name="T65" fmla="*/ 282042 h 100"/>
                <a:gd name="T66" fmla="*/ 106718 w 129"/>
                <a:gd name="T67" fmla="*/ 304910 h 100"/>
                <a:gd name="T68" fmla="*/ 152455 w 129"/>
                <a:gd name="T69" fmla="*/ 327779 h 100"/>
                <a:gd name="T70" fmla="*/ 125775 w 129"/>
                <a:gd name="T71" fmla="*/ 377327 h 100"/>
                <a:gd name="T72" fmla="*/ 7623 w 129"/>
                <a:gd name="T73" fmla="*/ 369704 h 100"/>
                <a:gd name="T74" fmla="*/ 11434 w 129"/>
                <a:gd name="T75" fmla="*/ 316345 h 100"/>
                <a:gd name="T76" fmla="*/ 60982 w 129"/>
                <a:gd name="T77" fmla="*/ 293476 h 100"/>
                <a:gd name="T78" fmla="*/ 41925 w 129"/>
                <a:gd name="T79" fmla="*/ 270608 h 100"/>
                <a:gd name="T80" fmla="*/ 30491 w 129"/>
                <a:gd name="T81" fmla="*/ 221060 h 100"/>
                <a:gd name="T82" fmla="*/ 60982 w 129"/>
                <a:gd name="T83" fmla="*/ 182946 h 100"/>
                <a:gd name="T84" fmla="*/ 118153 w 129"/>
                <a:gd name="T85" fmla="*/ 186758 h 100"/>
                <a:gd name="T86" fmla="*/ 137209 w 129"/>
                <a:gd name="T87" fmla="*/ 270608 h 100"/>
                <a:gd name="T88" fmla="*/ 453553 w 129"/>
                <a:gd name="T89" fmla="*/ 262985 h 100"/>
                <a:gd name="T90" fmla="*/ 472610 w 129"/>
                <a:gd name="T91" fmla="*/ 240117 h 100"/>
                <a:gd name="T92" fmla="*/ 453553 w 129"/>
                <a:gd name="T93" fmla="*/ 182946 h 100"/>
                <a:gd name="T94" fmla="*/ 377326 w 129"/>
                <a:gd name="T95" fmla="*/ 182946 h 100"/>
                <a:gd name="T96" fmla="*/ 362080 w 129"/>
                <a:gd name="T97" fmla="*/ 240117 h 100"/>
                <a:gd name="T98" fmla="*/ 377326 w 129"/>
                <a:gd name="T99" fmla="*/ 262985 h 100"/>
                <a:gd name="T100" fmla="*/ 388760 w 129"/>
                <a:gd name="T101" fmla="*/ 301099 h 100"/>
                <a:gd name="T102" fmla="*/ 350646 w 129"/>
                <a:gd name="T103" fmla="*/ 312533 h 100"/>
                <a:gd name="T104" fmla="*/ 335401 w 129"/>
                <a:gd name="T105" fmla="*/ 365892 h 100"/>
                <a:gd name="T106" fmla="*/ 461176 w 129"/>
                <a:gd name="T107" fmla="*/ 369704 h 100"/>
                <a:gd name="T108" fmla="*/ 491667 w 129"/>
                <a:gd name="T109" fmla="*/ 323967 h 100"/>
                <a:gd name="T110" fmla="*/ 461176 w 129"/>
                <a:gd name="T111" fmla="*/ 304910 h 100"/>
                <a:gd name="T112" fmla="*/ 438308 w 129"/>
                <a:gd name="T113" fmla="*/ 285854 h 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9" h="100">
                  <a:moveTo>
                    <a:pt x="50" y="31"/>
                  </a:moveTo>
                  <a:lnTo>
                    <a:pt x="50" y="31"/>
                  </a:lnTo>
                  <a:lnTo>
                    <a:pt x="54" y="31"/>
                  </a:lnTo>
                  <a:lnTo>
                    <a:pt x="57" y="31"/>
                  </a:lnTo>
                  <a:lnTo>
                    <a:pt x="59" y="29"/>
                  </a:lnTo>
                  <a:lnTo>
                    <a:pt x="61" y="26"/>
                  </a:lnTo>
                  <a:lnTo>
                    <a:pt x="57" y="21"/>
                  </a:lnTo>
                  <a:lnTo>
                    <a:pt x="56" y="18"/>
                  </a:lnTo>
                  <a:lnTo>
                    <a:pt x="54" y="15"/>
                  </a:lnTo>
                  <a:lnTo>
                    <a:pt x="56" y="13"/>
                  </a:lnTo>
                  <a:lnTo>
                    <a:pt x="56" y="7"/>
                  </a:lnTo>
                  <a:lnTo>
                    <a:pt x="57" y="3"/>
                  </a:lnTo>
                  <a:lnTo>
                    <a:pt x="62" y="1"/>
                  </a:lnTo>
                  <a:lnTo>
                    <a:pt x="67" y="0"/>
                  </a:lnTo>
                  <a:lnTo>
                    <a:pt x="71" y="1"/>
                  </a:lnTo>
                  <a:lnTo>
                    <a:pt x="74" y="3"/>
                  </a:lnTo>
                  <a:lnTo>
                    <a:pt x="76" y="4"/>
                  </a:lnTo>
                  <a:lnTo>
                    <a:pt x="78" y="7"/>
                  </a:lnTo>
                  <a:lnTo>
                    <a:pt x="78" y="13"/>
                  </a:lnTo>
                  <a:lnTo>
                    <a:pt x="79" y="15"/>
                  </a:lnTo>
                  <a:lnTo>
                    <a:pt x="78" y="18"/>
                  </a:lnTo>
                  <a:lnTo>
                    <a:pt x="76" y="21"/>
                  </a:lnTo>
                  <a:lnTo>
                    <a:pt x="74" y="26"/>
                  </a:lnTo>
                  <a:lnTo>
                    <a:pt x="76" y="31"/>
                  </a:lnTo>
                  <a:lnTo>
                    <a:pt x="79" y="31"/>
                  </a:lnTo>
                  <a:lnTo>
                    <a:pt x="84" y="31"/>
                  </a:lnTo>
                  <a:lnTo>
                    <a:pt x="87" y="34"/>
                  </a:lnTo>
                  <a:lnTo>
                    <a:pt x="88" y="40"/>
                  </a:lnTo>
                  <a:lnTo>
                    <a:pt x="90" y="44"/>
                  </a:lnTo>
                  <a:lnTo>
                    <a:pt x="90" y="51"/>
                  </a:lnTo>
                  <a:lnTo>
                    <a:pt x="87" y="52"/>
                  </a:lnTo>
                  <a:lnTo>
                    <a:pt x="81" y="52"/>
                  </a:lnTo>
                  <a:lnTo>
                    <a:pt x="67" y="54"/>
                  </a:lnTo>
                  <a:lnTo>
                    <a:pt x="51" y="54"/>
                  </a:lnTo>
                  <a:lnTo>
                    <a:pt x="47" y="52"/>
                  </a:lnTo>
                  <a:lnTo>
                    <a:pt x="44" y="51"/>
                  </a:lnTo>
                  <a:lnTo>
                    <a:pt x="45" y="40"/>
                  </a:lnTo>
                  <a:lnTo>
                    <a:pt x="47" y="35"/>
                  </a:lnTo>
                  <a:lnTo>
                    <a:pt x="50" y="31"/>
                  </a:lnTo>
                  <a:close/>
                  <a:moveTo>
                    <a:pt x="53" y="91"/>
                  </a:moveTo>
                  <a:lnTo>
                    <a:pt x="48" y="72"/>
                  </a:lnTo>
                  <a:lnTo>
                    <a:pt x="68" y="72"/>
                  </a:lnTo>
                  <a:lnTo>
                    <a:pt x="64" y="79"/>
                  </a:lnTo>
                  <a:lnTo>
                    <a:pt x="68" y="80"/>
                  </a:lnTo>
                  <a:lnTo>
                    <a:pt x="73" y="80"/>
                  </a:lnTo>
                  <a:lnTo>
                    <a:pt x="78" y="79"/>
                  </a:lnTo>
                  <a:lnTo>
                    <a:pt x="81" y="75"/>
                  </a:lnTo>
                  <a:lnTo>
                    <a:pt x="82" y="72"/>
                  </a:lnTo>
                  <a:lnTo>
                    <a:pt x="85" y="72"/>
                  </a:lnTo>
                  <a:lnTo>
                    <a:pt x="84" y="79"/>
                  </a:lnTo>
                  <a:lnTo>
                    <a:pt x="81" y="83"/>
                  </a:lnTo>
                  <a:lnTo>
                    <a:pt x="76" y="88"/>
                  </a:lnTo>
                  <a:lnTo>
                    <a:pt x="70" y="89"/>
                  </a:lnTo>
                  <a:lnTo>
                    <a:pt x="62" y="89"/>
                  </a:lnTo>
                  <a:lnTo>
                    <a:pt x="56" y="86"/>
                  </a:lnTo>
                  <a:lnTo>
                    <a:pt x="53" y="91"/>
                  </a:lnTo>
                  <a:close/>
                  <a:moveTo>
                    <a:pt x="34" y="6"/>
                  </a:moveTo>
                  <a:lnTo>
                    <a:pt x="34" y="12"/>
                  </a:lnTo>
                  <a:lnTo>
                    <a:pt x="28" y="13"/>
                  </a:lnTo>
                  <a:lnTo>
                    <a:pt x="22" y="18"/>
                  </a:lnTo>
                  <a:lnTo>
                    <a:pt x="19" y="24"/>
                  </a:lnTo>
                  <a:lnTo>
                    <a:pt x="19" y="32"/>
                  </a:lnTo>
                  <a:lnTo>
                    <a:pt x="20" y="37"/>
                  </a:lnTo>
                  <a:lnTo>
                    <a:pt x="22" y="41"/>
                  </a:lnTo>
                  <a:lnTo>
                    <a:pt x="25" y="40"/>
                  </a:lnTo>
                  <a:lnTo>
                    <a:pt x="23" y="37"/>
                  </a:lnTo>
                  <a:lnTo>
                    <a:pt x="25" y="32"/>
                  </a:lnTo>
                  <a:lnTo>
                    <a:pt x="26" y="27"/>
                  </a:lnTo>
                  <a:lnTo>
                    <a:pt x="30" y="24"/>
                  </a:lnTo>
                  <a:lnTo>
                    <a:pt x="34" y="23"/>
                  </a:lnTo>
                  <a:lnTo>
                    <a:pt x="36" y="29"/>
                  </a:lnTo>
                  <a:lnTo>
                    <a:pt x="50" y="15"/>
                  </a:lnTo>
                  <a:lnTo>
                    <a:pt x="34" y="6"/>
                  </a:lnTo>
                  <a:close/>
                  <a:moveTo>
                    <a:pt x="121" y="24"/>
                  </a:moveTo>
                  <a:lnTo>
                    <a:pt x="115" y="24"/>
                  </a:lnTo>
                  <a:lnTo>
                    <a:pt x="112" y="18"/>
                  </a:lnTo>
                  <a:lnTo>
                    <a:pt x="107" y="12"/>
                  </a:lnTo>
                  <a:lnTo>
                    <a:pt x="101" y="9"/>
                  </a:lnTo>
                  <a:lnTo>
                    <a:pt x="95" y="9"/>
                  </a:lnTo>
                  <a:lnTo>
                    <a:pt x="88" y="9"/>
                  </a:lnTo>
                  <a:lnTo>
                    <a:pt x="84" y="12"/>
                  </a:lnTo>
                  <a:lnTo>
                    <a:pt x="85" y="15"/>
                  </a:lnTo>
                  <a:lnTo>
                    <a:pt x="90" y="13"/>
                  </a:lnTo>
                  <a:lnTo>
                    <a:pt x="95" y="15"/>
                  </a:lnTo>
                  <a:lnTo>
                    <a:pt x="99" y="17"/>
                  </a:lnTo>
                  <a:lnTo>
                    <a:pt x="102" y="20"/>
                  </a:lnTo>
                  <a:lnTo>
                    <a:pt x="104" y="24"/>
                  </a:lnTo>
                  <a:lnTo>
                    <a:pt x="96" y="26"/>
                  </a:lnTo>
                  <a:lnTo>
                    <a:pt x="110" y="40"/>
                  </a:lnTo>
                  <a:lnTo>
                    <a:pt x="121" y="24"/>
                  </a:lnTo>
                  <a:close/>
                  <a:moveTo>
                    <a:pt x="31" y="71"/>
                  </a:moveTo>
                  <a:lnTo>
                    <a:pt x="31" y="71"/>
                  </a:lnTo>
                  <a:lnTo>
                    <a:pt x="30" y="74"/>
                  </a:lnTo>
                  <a:lnTo>
                    <a:pt x="26" y="77"/>
                  </a:lnTo>
                  <a:lnTo>
                    <a:pt x="28" y="80"/>
                  </a:lnTo>
                  <a:lnTo>
                    <a:pt x="33" y="82"/>
                  </a:lnTo>
                  <a:lnTo>
                    <a:pt x="39" y="83"/>
                  </a:lnTo>
                  <a:lnTo>
                    <a:pt x="40" y="86"/>
                  </a:lnTo>
                  <a:lnTo>
                    <a:pt x="42" y="89"/>
                  </a:lnTo>
                  <a:lnTo>
                    <a:pt x="42" y="97"/>
                  </a:lnTo>
                  <a:lnTo>
                    <a:pt x="33" y="99"/>
                  </a:lnTo>
                  <a:lnTo>
                    <a:pt x="22" y="100"/>
                  </a:lnTo>
                  <a:lnTo>
                    <a:pt x="9" y="99"/>
                  </a:lnTo>
                  <a:lnTo>
                    <a:pt x="2" y="97"/>
                  </a:lnTo>
                  <a:lnTo>
                    <a:pt x="0" y="89"/>
                  </a:lnTo>
                  <a:lnTo>
                    <a:pt x="2" y="86"/>
                  </a:lnTo>
                  <a:lnTo>
                    <a:pt x="3" y="83"/>
                  </a:lnTo>
                  <a:lnTo>
                    <a:pt x="9" y="82"/>
                  </a:lnTo>
                  <a:lnTo>
                    <a:pt x="14" y="80"/>
                  </a:lnTo>
                  <a:lnTo>
                    <a:pt x="16" y="77"/>
                  </a:lnTo>
                  <a:lnTo>
                    <a:pt x="13" y="74"/>
                  </a:lnTo>
                  <a:lnTo>
                    <a:pt x="11" y="71"/>
                  </a:lnTo>
                  <a:lnTo>
                    <a:pt x="6" y="71"/>
                  </a:lnTo>
                  <a:lnTo>
                    <a:pt x="6" y="65"/>
                  </a:lnTo>
                  <a:lnTo>
                    <a:pt x="8" y="58"/>
                  </a:lnTo>
                  <a:lnTo>
                    <a:pt x="8" y="52"/>
                  </a:lnTo>
                  <a:lnTo>
                    <a:pt x="11" y="49"/>
                  </a:lnTo>
                  <a:lnTo>
                    <a:pt x="16" y="48"/>
                  </a:lnTo>
                  <a:lnTo>
                    <a:pt x="20" y="46"/>
                  </a:lnTo>
                  <a:lnTo>
                    <a:pt x="26" y="48"/>
                  </a:lnTo>
                  <a:lnTo>
                    <a:pt x="31" y="49"/>
                  </a:lnTo>
                  <a:lnTo>
                    <a:pt x="33" y="52"/>
                  </a:lnTo>
                  <a:lnTo>
                    <a:pt x="34" y="58"/>
                  </a:lnTo>
                  <a:lnTo>
                    <a:pt x="36" y="65"/>
                  </a:lnTo>
                  <a:lnTo>
                    <a:pt x="36" y="71"/>
                  </a:lnTo>
                  <a:lnTo>
                    <a:pt x="31" y="71"/>
                  </a:lnTo>
                  <a:close/>
                  <a:moveTo>
                    <a:pt x="119" y="69"/>
                  </a:moveTo>
                  <a:lnTo>
                    <a:pt x="119" y="69"/>
                  </a:lnTo>
                  <a:lnTo>
                    <a:pt x="124" y="69"/>
                  </a:lnTo>
                  <a:lnTo>
                    <a:pt x="124" y="63"/>
                  </a:lnTo>
                  <a:lnTo>
                    <a:pt x="122" y="57"/>
                  </a:lnTo>
                  <a:lnTo>
                    <a:pt x="121" y="51"/>
                  </a:lnTo>
                  <a:lnTo>
                    <a:pt x="119" y="48"/>
                  </a:lnTo>
                  <a:lnTo>
                    <a:pt x="115" y="46"/>
                  </a:lnTo>
                  <a:lnTo>
                    <a:pt x="109" y="44"/>
                  </a:lnTo>
                  <a:lnTo>
                    <a:pt x="102" y="46"/>
                  </a:lnTo>
                  <a:lnTo>
                    <a:pt x="99" y="48"/>
                  </a:lnTo>
                  <a:lnTo>
                    <a:pt x="96" y="51"/>
                  </a:lnTo>
                  <a:lnTo>
                    <a:pt x="95" y="57"/>
                  </a:lnTo>
                  <a:lnTo>
                    <a:pt x="95" y="63"/>
                  </a:lnTo>
                  <a:lnTo>
                    <a:pt x="95" y="69"/>
                  </a:lnTo>
                  <a:lnTo>
                    <a:pt x="99" y="69"/>
                  </a:lnTo>
                  <a:lnTo>
                    <a:pt x="101" y="72"/>
                  </a:lnTo>
                  <a:lnTo>
                    <a:pt x="104" y="75"/>
                  </a:lnTo>
                  <a:lnTo>
                    <a:pt x="102" y="79"/>
                  </a:lnTo>
                  <a:lnTo>
                    <a:pt x="98" y="80"/>
                  </a:lnTo>
                  <a:lnTo>
                    <a:pt x="93" y="80"/>
                  </a:lnTo>
                  <a:lnTo>
                    <a:pt x="92" y="82"/>
                  </a:lnTo>
                  <a:lnTo>
                    <a:pt x="90" y="85"/>
                  </a:lnTo>
                  <a:lnTo>
                    <a:pt x="88" y="88"/>
                  </a:lnTo>
                  <a:lnTo>
                    <a:pt x="88" y="96"/>
                  </a:lnTo>
                  <a:lnTo>
                    <a:pt x="98" y="97"/>
                  </a:lnTo>
                  <a:lnTo>
                    <a:pt x="109" y="99"/>
                  </a:lnTo>
                  <a:lnTo>
                    <a:pt x="121" y="97"/>
                  </a:lnTo>
                  <a:lnTo>
                    <a:pt x="129" y="96"/>
                  </a:lnTo>
                  <a:lnTo>
                    <a:pt x="129" y="88"/>
                  </a:lnTo>
                  <a:lnTo>
                    <a:pt x="129" y="85"/>
                  </a:lnTo>
                  <a:lnTo>
                    <a:pt x="127" y="82"/>
                  </a:lnTo>
                  <a:lnTo>
                    <a:pt x="126" y="80"/>
                  </a:lnTo>
                  <a:lnTo>
                    <a:pt x="121" y="80"/>
                  </a:lnTo>
                  <a:lnTo>
                    <a:pt x="116" y="79"/>
                  </a:lnTo>
                  <a:lnTo>
                    <a:pt x="115" y="75"/>
                  </a:lnTo>
                  <a:lnTo>
                    <a:pt x="116" y="72"/>
                  </a:lnTo>
                  <a:lnTo>
                    <a:pt x="119" y="69"/>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91" name="Group 90"/>
          <p:cNvGrpSpPr/>
          <p:nvPr/>
        </p:nvGrpSpPr>
        <p:grpSpPr>
          <a:xfrm>
            <a:off x="6934388" y="2514770"/>
            <a:ext cx="3941621" cy="642938"/>
            <a:chOff x="6994340" y="2843794"/>
            <a:chExt cx="3941621" cy="642938"/>
          </a:xfrm>
        </p:grpSpPr>
        <p:sp>
          <p:nvSpPr>
            <p:cNvPr id="64" name="Rounded Rectangle 63"/>
            <p:cNvSpPr/>
            <p:nvPr/>
          </p:nvSpPr>
          <p:spPr>
            <a:xfrm>
              <a:off x="7299961" y="2843794"/>
              <a:ext cx="3636000" cy="64293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pPr lvl="0">
                <a:spcAft>
                  <a:spcPts val="0"/>
                </a:spcAft>
                <a:defRPr/>
              </a:pPr>
              <a:r>
                <a:rPr lang="it-IT" sz="1600" b="1" dirty="0">
                  <a:solidFill>
                    <a:srgbClr val="0076A8"/>
                  </a:solidFill>
                  <a:latin typeface="Calibri" panose="020F0502020204030204" pitchFamily="34" charset="0"/>
                  <a:cs typeface="Calibri" panose="020F0502020204030204" pitchFamily="34" charset="0"/>
                </a:rPr>
                <a:t>BUSINESS </a:t>
              </a:r>
              <a:r>
                <a:rPr lang="it-IT" sz="1600" dirty="0">
                  <a:solidFill>
                    <a:schemeClr val="tx1"/>
                  </a:solidFill>
                  <a:latin typeface="Calibri" panose="020F0502020204030204" pitchFamily="34" charset="0"/>
                  <a:cs typeface="Calibri" panose="020F0502020204030204" pitchFamily="34" charset="0"/>
                </a:rPr>
                <a:t>| ~</a:t>
              </a:r>
              <a:r>
                <a:rPr lang="it-IT" sz="1600" b="1" dirty="0">
                  <a:solidFill>
                    <a:schemeClr val="tx1"/>
                  </a:solidFill>
                  <a:latin typeface="Calibri" panose="020F0502020204030204" pitchFamily="34" charset="0"/>
                  <a:cs typeface="Calibri" panose="020F0502020204030204" pitchFamily="34" charset="0"/>
                </a:rPr>
                <a:t>12,5 K imprese </a:t>
              </a:r>
              <a:r>
                <a:rPr lang="it-IT" sz="1600" dirty="0">
                  <a:solidFill>
                    <a:schemeClr val="tx1"/>
                  </a:solidFill>
                  <a:latin typeface="Calibri" panose="020F0502020204030204" pitchFamily="34" charset="0"/>
                  <a:cs typeface="Calibri" panose="020F0502020204030204" pitchFamily="34" charset="0"/>
                </a:rPr>
                <a:t>associate/ruotano attorno al </a:t>
              </a:r>
              <a:r>
                <a:rPr lang="it-IT" sz="1600" b="1" dirty="0">
                  <a:solidFill>
                    <a:schemeClr val="tx1"/>
                  </a:solidFill>
                  <a:latin typeface="Calibri" panose="020F0502020204030204" pitchFamily="34" charset="0"/>
                  <a:cs typeface="Calibri" panose="020F0502020204030204" pitchFamily="34" charset="0"/>
                </a:rPr>
                <a:t>Calcio</a:t>
              </a:r>
            </a:p>
          </p:txBody>
        </p:sp>
        <p:grpSp>
          <p:nvGrpSpPr>
            <p:cNvPr id="66" name="Group 65"/>
            <p:cNvGrpSpPr/>
            <p:nvPr/>
          </p:nvGrpSpPr>
          <p:grpSpPr>
            <a:xfrm>
              <a:off x="6994340" y="2898267"/>
              <a:ext cx="514800" cy="536631"/>
              <a:chOff x="784116" y="1943598"/>
              <a:chExt cx="514800" cy="536631"/>
            </a:xfrm>
          </p:grpSpPr>
          <p:sp>
            <p:nvSpPr>
              <p:cNvPr id="68" name="Oval 67"/>
              <p:cNvSpPr/>
              <p:nvPr/>
            </p:nvSpPr>
            <p:spPr>
              <a:xfrm>
                <a:off x="784116" y="1943598"/>
                <a:ext cx="514800" cy="536631"/>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69" name="Oval 68"/>
              <p:cNvSpPr/>
              <p:nvPr/>
            </p:nvSpPr>
            <p:spPr>
              <a:xfrm>
                <a:off x="807516" y="1968666"/>
                <a:ext cx="468001" cy="486494"/>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0" tIns="0" rIns="43200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grpSp>
        <p:sp>
          <p:nvSpPr>
            <p:cNvPr id="67" name="Freeform 62"/>
            <p:cNvSpPr>
              <a:spLocks noChangeAspect="1" noEditPoints="1"/>
            </p:cNvSpPr>
            <p:nvPr/>
          </p:nvSpPr>
          <p:spPr bwMode="auto">
            <a:xfrm>
              <a:off x="7079293" y="3015563"/>
              <a:ext cx="344895" cy="302039"/>
            </a:xfrm>
            <a:custGeom>
              <a:avLst/>
              <a:gdLst>
                <a:gd name="T0" fmla="*/ 511142 w 204"/>
                <a:gd name="T1" fmla="*/ 442638 h 178"/>
                <a:gd name="T2" fmla="*/ 511142 w 204"/>
                <a:gd name="T3" fmla="*/ 184433 h 178"/>
                <a:gd name="T4" fmla="*/ 479525 w 204"/>
                <a:gd name="T5" fmla="*/ 184433 h 178"/>
                <a:gd name="T6" fmla="*/ 479525 w 204"/>
                <a:gd name="T7" fmla="*/ 26348 h 178"/>
                <a:gd name="T8" fmla="*/ 479525 w 204"/>
                <a:gd name="T9" fmla="*/ 26348 h 178"/>
                <a:gd name="T10" fmla="*/ 479525 w 204"/>
                <a:gd name="T11" fmla="*/ 15809 h 178"/>
                <a:gd name="T12" fmla="*/ 474256 w 204"/>
                <a:gd name="T13" fmla="*/ 5270 h 178"/>
                <a:gd name="T14" fmla="*/ 463717 w 204"/>
                <a:gd name="T15" fmla="*/ 0 h 178"/>
                <a:gd name="T16" fmla="*/ 453178 w 204"/>
                <a:gd name="T17" fmla="*/ 0 h 178"/>
                <a:gd name="T18" fmla="*/ 453178 w 204"/>
                <a:gd name="T19" fmla="*/ 0 h 178"/>
                <a:gd name="T20" fmla="*/ 442639 w 204"/>
                <a:gd name="T21" fmla="*/ 0 h 178"/>
                <a:gd name="T22" fmla="*/ 432100 w 204"/>
                <a:gd name="T23" fmla="*/ 5270 h 178"/>
                <a:gd name="T24" fmla="*/ 426830 w 204"/>
                <a:gd name="T25" fmla="*/ 15809 h 178"/>
                <a:gd name="T26" fmla="*/ 426830 w 204"/>
                <a:gd name="T27" fmla="*/ 26348 h 178"/>
                <a:gd name="T28" fmla="*/ 426830 w 204"/>
                <a:gd name="T29" fmla="*/ 184433 h 178"/>
                <a:gd name="T30" fmla="*/ 379405 w 204"/>
                <a:gd name="T31" fmla="*/ 184433 h 178"/>
                <a:gd name="T32" fmla="*/ 379405 w 204"/>
                <a:gd name="T33" fmla="*/ 121199 h 178"/>
                <a:gd name="T34" fmla="*/ 284554 w 204"/>
                <a:gd name="T35" fmla="*/ 184433 h 178"/>
                <a:gd name="T36" fmla="*/ 268745 w 204"/>
                <a:gd name="T37" fmla="*/ 184433 h 178"/>
                <a:gd name="T38" fmla="*/ 268745 w 204"/>
                <a:gd name="T39" fmla="*/ 121199 h 178"/>
                <a:gd name="T40" fmla="*/ 173894 w 204"/>
                <a:gd name="T41" fmla="*/ 184433 h 178"/>
                <a:gd name="T42" fmla="*/ 168624 w 204"/>
                <a:gd name="T43" fmla="*/ 184433 h 178"/>
                <a:gd name="T44" fmla="*/ 168624 w 204"/>
                <a:gd name="T45" fmla="*/ 121199 h 178"/>
                <a:gd name="T46" fmla="*/ 68504 w 204"/>
                <a:gd name="T47" fmla="*/ 184433 h 178"/>
                <a:gd name="T48" fmla="*/ 21078 w 204"/>
                <a:gd name="T49" fmla="*/ 184433 h 178"/>
                <a:gd name="T50" fmla="*/ 21078 w 204"/>
                <a:gd name="T51" fmla="*/ 442638 h 178"/>
                <a:gd name="T52" fmla="*/ 0 w 204"/>
                <a:gd name="T53" fmla="*/ 442638 h 178"/>
                <a:gd name="T54" fmla="*/ 0 w 204"/>
                <a:gd name="T55" fmla="*/ 468986 h 178"/>
                <a:gd name="T56" fmla="*/ 537490 w 204"/>
                <a:gd name="T57" fmla="*/ 468986 h 178"/>
                <a:gd name="T58" fmla="*/ 537490 w 204"/>
                <a:gd name="T59" fmla="*/ 442638 h 178"/>
                <a:gd name="T60" fmla="*/ 511142 w 204"/>
                <a:gd name="T61" fmla="*/ 442638 h 178"/>
                <a:gd name="T62" fmla="*/ 184433 w 204"/>
                <a:gd name="T63" fmla="*/ 379404 h 178"/>
                <a:gd name="T64" fmla="*/ 115929 w 204"/>
                <a:gd name="T65" fmla="*/ 379404 h 178"/>
                <a:gd name="T66" fmla="*/ 115929 w 204"/>
                <a:gd name="T67" fmla="*/ 337248 h 178"/>
                <a:gd name="T68" fmla="*/ 184433 w 204"/>
                <a:gd name="T69" fmla="*/ 337248 h 178"/>
                <a:gd name="T70" fmla="*/ 184433 w 204"/>
                <a:gd name="T71" fmla="*/ 379404 h 178"/>
                <a:gd name="T72" fmla="*/ 184433 w 204"/>
                <a:gd name="T73" fmla="*/ 295092 h 178"/>
                <a:gd name="T74" fmla="*/ 115929 w 204"/>
                <a:gd name="T75" fmla="*/ 295092 h 178"/>
                <a:gd name="T76" fmla="*/ 115929 w 204"/>
                <a:gd name="T77" fmla="*/ 252936 h 178"/>
                <a:gd name="T78" fmla="*/ 184433 w 204"/>
                <a:gd name="T79" fmla="*/ 252936 h 178"/>
                <a:gd name="T80" fmla="*/ 184433 w 204"/>
                <a:gd name="T81" fmla="*/ 295092 h 178"/>
                <a:gd name="T82" fmla="*/ 300362 w 204"/>
                <a:gd name="T83" fmla="*/ 379404 h 178"/>
                <a:gd name="T84" fmla="*/ 231858 w 204"/>
                <a:gd name="T85" fmla="*/ 379404 h 178"/>
                <a:gd name="T86" fmla="*/ 231858 w 204"/>
                <a:gd name="T87" fmla="*/ 337248 h 178"/>
                <a:gd name="T88" fmla="*/ 300362 w 204"/>
                <a:gd name="T89" fmla="*/ 337248 h 178"/>
                <a:gd name="T90" fmla="*/ 300362 w 204"/>
                <a:gd name="T91" fmla="*/ 379404 h 178"/>
                <a:gd name="T92" fmla="*/ 300362 w 204"/>
                <a:gd name="T93" fmla="*/ 295092 h 178"/>
                <a:gd name="T94" fmla="*/ 231858 w 204"/>
                <a:gd name="T95" fmla="*/ 295092 h 178"/>
                <a:gd name="T96" fmla="*/ 231858 w 204"/>
                <a:gd name="T97" fmla="*/ 252936 h 178"/>
                <a:gd name="T98" fmla="*/ 300362 w 204"/>
                <a:gd name="T99" fmla="*/ 252936 h 178"/>
                <a:gd name="T100" fmla="*/ 300362 w 204"/>
                <a:gd name="T101" fmla="*/ 295092 h 178"/>
                <a:gd name="T102" fmla="*/ 416291 w 204"/>
                <a:gd name="T103" fmla="*/ 379404 h 178"/>
                <a:gd name="T104" fmla="*/ 347788 w 204"/>
                <a:gd name="T105" fmla="*/ 379404 h 178"/>
                <a:gd name="T106" fmla="*/ 347788 w 204"/>
                <a:gd name="T107" fmla="*/ 337248 h 178"/>
                <a:gd name="T108" fmla="*/ 416291 w 204"/>
                <a:gd name="T109" fmla="*/ 337248 h 178"/>
                <a:gd name="T110" fmla="*/ 416291 w 204"/>
                <a:gd name="T111" fmla="*/ 379404 h 178"/>
                <a:gd name="T112" fmla="*/ 416291 w 204"/>
                <a:gd name="T113" fmla="*/ 295092 h 178"/>
                <a:gd name="T114" fmla="*/ 347788 w 204"/>
                <a:gd name="T115" fmla="*/ 295092 h 178"/>
                <a:gd name="T116" fmla="*/ 347788 w 204"/>
                <a:gd name="T117" fmla="*/ 252936 h 178"/>
                <a:gd name="T118" fmla="*/ 416291 w 204"/>
                <a:gd name="T119" fmla="*/ 252936 h 178"/>
                <a:gd name="T120" fmla="*/ 416291 w 204"/>
                <a:gd name="T121" fmla="*/ 295092 h 1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4" h="178">
                  <a:moveTo>
                    <a:pt x="194" y="168"/>
                  </a:moveTo>
                  <a:lnTo>
                    <a:pt x="194" y="70"/>
                  </a:lnTo>
                  <a:lnTo>
                    <a:pt x="182" y="70"/>
                  </a:lnTo>
                  <a:lnTo>
                    <a:pt x="182" y="10"/>
                  </a:lnTo>
                  <a:lnTo>
                    <a:pt x="182" y="6"/>
                  </a:lnTo>
                  <a:lnTo>
                    <a:pt x="180" y="2"/>
                  </a:lnTo>
                  <a:lnTo>
                    <a:pt x="176" y="0"/>
                  </a:lnTo>
                  <a:lnTo>
                    <a:pt x="172" y="0"/>
                  </a:lnTo>
                  <a:lnTo>
                    <a:pt x="168" y="0"/>
                  </a:lnTo>
                  <a:lnTo>
                    <a:pt x="164" y="2"/>
                  </a:lnTo>
                  <a:lnTo>
                    <a:pt x="162" y="6"/>
                  </a:lnTo>
                  <a:lnTo>
                    <a:pt x="162" y="10"/>
                  </a:lnTo>
                  <a:lnTo>
                    <a:pt x="162" y="70"/>
                  </a:lnTo>
                  <a:lnTo>
                    <a:pt x="144" y="70"/>
                  </a:lnTo>
                  <a:lnTo>
                    <a:pt x="144" y="46"/>
                  </a:lnTo>
                  <a:lnTo>
                    <a:pt x="108" y="70"/>
                  </a:lnTo>
                  <a:lnTo>
                    <a:pt x="102" y="70"/>
                  </a:lnTo>
                  <a:lnTo>
                    <a:pt x="102" y="46"/>
                  </a:lnTo>
                  <a:lnTo>
                    <a:pt x="66" y="70"/>
                  </a:lnTo>
                  <a:lnTo>
                    <a:pt x="64" y="70"/>
                  </a:lnTo>
                  <a:lnTo>
                    <a:pt x="64" y="46"/>
                  </a:lnTo>
                  <a:lnTo>
                    <a:pt x="26" y="70"/>
                  </a:lnTo>
                  <a:lnTo>
                    <a:pt x="8" y="70"/>
                  </a:lnTo>
                  <a:lnTo>
                    <a:pt x="8" y="168"/>
                  </a:lnTo>
                  <a:lnTo>
                    <a:pt x="0" y="168"/>
                  </a:lnTo>
                  <a:lnTo>
                    <a:pt x="0" y="178"/>
                  </a:lnTo>
                  <a:lnTo>
                    <a:pt x="204" y="178"/>
                  </a:lnTo>
                  <a:lnTo>
                    <a:pt x="204" y="168"/>
                  </a:lnTo>
                  <a:lnTo>
                    <a:pt x="194" y="168"/>
                  </a:lnTo>
                  <a:close/>
                  <a:moveTo>
                    <a:pt x="70" y="144"/>
                  </a:moveTo>
                  <a:lnTo>
                    <a:pt x="44" y="144"/>
                  </a:lnTo>
                  <a:lnTo>
                    <a:pt x="44" y="128"/>
                  </a:lnTo>
                  <a:lnTo>
                    <a:pt x="70" y="128"/>
                  </a:lnTo>
                  <a:lnTo>
                    <a:pt x="70" y="144"/>
                  </a:lnTo>
                  <a:close/>
                  <a:moveTo>
                    <a:pt x="70" y="112"/>
                  </a:moveTo>
                  <a:lnTo>
                    <a:pt x="44" y="112"/>
                  </a:lnTo>
                  <a:lnTo>
                    <a:pt x="44" y="96"/>
                  </a:lnTo>
                  <a:lnTo>
                    <a:pt x="70" y="96"/>
                  </a:lnTo>
                  <a:lnTo>
                    <a:pt x="70" y="112"/>
                  </a:lnTo>
                  <a:close/>
                  <a:moveTo>
                    <a:pt x="114" y="144"/>
                  </a:moveTo>
                  <a:lnTo>
                    <a:pt x="88" y="144"/>
                  </a:lnTo>
                  <a:lnTo>
                    <a:pt x="88" y="128"/>
                  </a:lnTo>
                  <a:lnTo>
                    <a:pt x="114" y="128"/>
                  </a:lnTo>
                  <a:lnTo>
                    <a:pt x="114" y="144"/>
                  </a:lnTo>
                  <a:close/>
                  <a:moveTo>
                    <a:pt x="114" y="112"/>
                  </a:moveTo>
                  <a:lnTo>
                    <a:pt x="88" y="112"/>
                  </a:lnTo>
                  <a:lnTo>
                    <a:pt x="88" y="96"/>
                  </a:lnTo>
                  <a:lnTo>
                    <a:pt x="114" y="96"/>
                  </a:lnTo>
                  <a:lnTo>
                    <a:pt x="114" y="112"/>
                  </a:lnTo>
                  <a:close/>
                  <a:moveTo>
                    <a:pt x="158" y="144"/>
                  </a:moveTo>
                  <a:lnTo>
                    <a:pt x="132" y="144"/>
                  </a:lnTo>
                  <a:lnTo>
                    <a:pt x="132" y="128"/>
                  </a:lnTo>
                  <a:lnTo>
                    <a:pt x="158" y="128"/>
                  </a:lnTo>
                  <a:lnTo>
                    <a:pt x="158" y="144"/>
                  </a:lnTo>
                  <a:close/>
                  <a:moveTo>
                    <a:pt x="158" y="112"/>
                  </a:moveTo>
                  <a:lnTo>
                    <a:pt x="132" y="112"/>
                  </a:lnTo>
                  <a:lnTo>
                    <a:pt x="132" y="96"/>
                  </a:lnTo>
                  <a:lnTo>
                    <a:pt x="158" y="96"/>
                  </a:lnTo>
                  <a:lnTo>
                    <a:pt x="158" y="112"/>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92" name="Group 91"/>
          <p:cNvGrpSpPr/>
          <p:nvPr/>
        </p:nvGrpSpPr>
        <p:grpSpPr>
          <a:xfrm>
            <a:off x="7514485" y="3428612"/>
            <a:ext cx="3852924" cy="644525"/>
            <a:chOff x="7574437" y="3757636"/>
            <a:chExt cx="3852924" cy="644525"/>
          </a:xfrm>
        </p:grpSpPr>
        <p:sp>
          <p:nvSpPr>
            <p:cNvPr id="59" name="Rounded Rectangle 58"/>
            <p:cNvSpPr/>
            <p:nvPr/>
          </p:nvSpPr>
          <p:spPr>
            <a:xfrm>
              <a:off x="7574437" y="3757636"/>
              <a:ext cx="3636000" cy="644525"/>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288000" bIns="0" rtlCol="0" anchor="ctr"/>
            <a:lstStyle/>
            <a:p>
              <a:pPr lvl="0" algn="r">
                <a:spcAft>
                  <a:spcPts val="0"/>
                </a:spcAft>
                <a:defRPr/>
              </a:pPr>
              <a:r>
                <a:rPr lang="it-IT" sz="1600" b="1" dirty="0">
                  <a:solidFill>
                    <a:srgbClr val="0076A8"/>
                  </a:solidFill>
                  <a:latin typeface="Calibri" panose="020F0502020204030204" pitchFamily="34" charset="0"/>
                  <a:cs typeface="Calibri" panose="020F0502020204030204" pitchFamily="34" charset="0"/>
                </a:rPr>
                <a:t>OCCUPAZIONE</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 ~</a:t>
              </a:r>
              <a:r>
                <a:rPr lang="it-IT" sz="1600" b="1" dirty="0">
                  <a:solidFill>
                    <a:schemeClr val="tx1"/>
                  </a:solidFill>
                  <a:latin typeface="Calibri" panose="020F0502020204030204" pitchFamily="34" charset="0"/>
                  <a:cs typeface="Calibri" panose="020F0502020204030204" pitchFamily="34" charset="0"/>
                </a:rPr>
                <a:t>300 K individui </a:t>
              </a:r>
              <a:r>
                <a:rPr lang="it-IT" sz="1600" dirty="0">
                  <a:solidFill>
                    <a:schemeClr val="tx1"/>
                  </a:solidFill>
                  <a:latin typeface="Calibri" panose="020F0502020204030204" pitchFamily="34" charset="0"/>
                  <a:cs typeface="Calibri" panose="020F0502020204030204" pitchFamily="34" charset="0"/>
                </a:rPr>
                <a:t>sono </a:t>
              </a:r>
              <a:r>
                <a:rPr lang="it-IT" sz="1600" b="1" dirty="0">
                  <a:solidFill>
                    <a:schemeClr val="tx1"/>
                  </a:solidFill>
                  <a:latin typeface="Calibri" panose="020F0502020204030204" pitchFamily="34" charset="0"/>
                  <a:cs typeface="Calibri" panose="020F0502020204030204" pitchFamily="34" charset="0"/>
                </a:rPr>
                <a:t>occupati</a:t>
              </a:r>
              <a:r>
                <a:rPr lang="it-IT" sz="1600" dirty="0">
                  <a:solidFill>
                    <a:schemeClr val="tx1"/>
                  </a:solidFill>
                  <a:latin typeface="Calibri" panose="020F0502020204030204" pitchFamily="34" charset="0"/>
                  <a:cs typeface="Calibri" panose="020F0502020204030204" pitchFamily="34" charset="0"/>
                </a:rPr>
                <a:t> ogni anno</a:t>
              </a:r>
              <a:endParaRPr lang="it-IT" sz="1600" b="1" dirty="0">
                <a:solidFill>
                  <a:schemeClr val="tx1"/>
                </a:solidFill>
                <a:latin typeface="Calibri" panose="020F0502020204030204" pitchFamily="34" charset="0"/>
                <a:cs typeface="Calibri" panose="020F0502020204030204" pitchFamily="34" charset="0"/>
              </a:endParaRPr>
            </a:p>
          </p:txBody>
        </p:sp>
        <p:sp>
          <p:nvSpPr>
            <p:cNvPr id="61" name="Oval 60"/>
            <p:cNvSpPr/>
            <p:nvPr/>
          </p:nvSpPr>
          <p:spPr>
            <a:xfrm>
              <a:off x="10912561" y="3798114"/>
              <a:ext cx="514800" cy="535312"/>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62" name="Oval 61"/>
            <p:cNvSpPr/>
            <p:nvPr/>
          </p:nvSpPr>
          <p:spPr>
            <a:xfrm>
              <a:off x="10935961" y="3822447"/>
              <a:ext cx="468000" cy="486646"/>
            </a:xfrm>
            <a:prstGeom prst="ellipse">
              <a:avLst/>
            </a:prstGeom>
            <a:solidFill>
              <a:schemeClr val="bg1"/>
            </a:solidFill>
            <a:ln w="317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lvl="0">
                <a:spcAft>
                  <a:spcPts val="0"/>
                </a:spcAft>
                <a:defRPr/>
              </a:pPr>
              <a:endParaRPr lang="it-IT" sz="1400" dirty="0">
                <a:solidFill>
                  <a:schemeClr val="tx1"/>
                </a:solidFill>
                <a:latin typeface="Calibri" panose="020F0502020204030204" pitchFamily="34" charset="0"/>
                <a:cs typeface="Calibri" panose="020F0502020204030204" pitchFamily="34" charset="0"/>
              </a:endParaRPr>
            </a:p>
          </p:txBody>
        </p:sp>
        <p:sp>
          <p:nvSpPr>
            <p:cNvPr id="63" name="Freeform 45"/>
            <p:cNvSpPr>
              <a:spLocks noChangeAspect="1" noEditPoints="1"/>
            </p:cNvSpPr>
            <p:nvPr/>
          </p:nvSpPr>
          <p:spPr bwMode="auto">
            <a:xfrm>
              <a:off x="11027864" y="3941288"/>
              <a:ext cx="284195" cy="248963"/>
            </a:xfrm>
            <a:custGeom>
              <a:avLst/>
              <a:gdLst>
                <a:gd name="T0" fmla="*/ 0 w 202"/>
                <a:gd name="T1" fmla="*/ 150 h 170"/>
                <a:gd name="T2" fmla="*/ 0 w 202"/>
                <a:gd name="T3" fmla="*/ 158 h 170"/>
                <a:gd name="T4" fmla="*/ 10 w 202"/>
                <a:gd name="T5" fmla="*/ 168 h 170"/>
                <a:gd name="T6" fmla="*/ 30 w 202"/>
                <a:gd name="T7" fmla="*/ 170 h 170"/>
                <a:gd name="T8" fmla="*/ 20 w 202"/>
                <a:gd name="T9" fmla="*/ 42 h 170"/>
                <a:gd name="T10" fmla="*/ 12 w 202"/>
                <a:gd name="T11" fmla="*/ 42 h 170"/>
                <a:gd name="T12" fmla="*/ 0 w 202"/>
                <a:gd name="T13" fmla="*/ 52 h 170"/>
                <a:gd name="T14" fmla="*/ 0 w 202"/>
                <a:gd name="T15" fmla="*/ 60 h 170"/>
                <a:gd name="T16" fmla="*/ 172 w 202"/>
                <a:gd name="T17" fmla="*/ 42 h 170"/>
                <a:gd name="T18" fmla="*/ 182 w 202"/>
                <a:gd name="T19" fmla="*/ 170 h 170"/>
                <a:gd name="T20" fmla="*/ 192 w 202"/>
                <a:gd name="T21" fmla="*/ 168 h 170"/>
                <a:gd name="T22" fmla="*/ 200 w 202"/>
                <a:gd name="T23" fmla="*/ 158 h 170"/>
                <a:gd name="T24" fmla="*/ 202 w 202"/>
                <a:gd name="T25" fmla="*/ 60 h 170"/>
                <a:gd name="T26" fmla="*/ 200 w 202"/>
                <a:gd name="T27" fmla="*/ 52 h 170"/>
                <a:gd name="T28" fmla="*/ 190 w 202"/>
                <a:gd name="T29" fmla="*/ 42 h 170"/>
                <a:gd name="T30" fmla="*/ 180 w 202"/>
                <a:gd name="T31" fmla="*/ 42 h 170"/>
                <a:gd name="T32" fmla="*/ 162 w 202"/>
                <a:gd name="T33" fmla="*/ 170 h 170"/>
                <a:gd name="T34" fmla="*/ 38 w 202"/>
                <a:gd name="T35" fmla="*/ 42 h 170"/>
                <a:gd name="T36" fmla="*/ 64 w 202"/>
                <a:gd name="T37" fmla="*/ 34 h 170"/>
                <a:gd name="T38" fmla="*/ 68 w 202"/>
                <a:gd name="T39" fmla="*/ 32 h 170"/>
                <a:gd name="T40" fmla="*/ 68 w 202"/>
                <a:gd name="T41" fmla="*/ 16 h 170"/>
                <a:gd name="T42" fmla="*/ 68 w 202"/>
                <a:gd name="T43" fmla="*/ 12 h 170"/>
                <a:gd name="T44" fmla="*/ 72 w 202"/>
                <a:gd name="T45" fmla="*/ 10 h 170"/>
                <a:gd name="T46" fmla="*/ 130 w 202"/>
                <a:gd name="T47" fmla="*/ 10 h 170"/>
                <a:gd name="T48" fmla="*/ 136 w 202"/>
                <a:gd name="T49" fmla="*/ 16 h 170"/>
                <a:gd name="T50" fmla="*/ 136 w 202"/>
                <a:gd name="T51" fmla="*/ 30 h 170"/>
                <a:gd name="T52" fmla="*/ 140 w 202"/>
                <a:gd name="T53" fmla="*/ 34 h 170"/>
                <a:gd name="T54" fmla="*/ 144 w 202"/>
                <a:gd name="T55" fmla="*/ 32 h 170"/>
                <a:gd name="T56" fmla="*/ 144 w 202"/>
                <a:gd name="T57" fmla="*/ 6 h 170"/>
                <a:gd name="T58" fmla="*/ 144 w 202"/>
                <a:gd name="T59" fmla="*/ 2 h 170"/>
                <a:gd name="T60" fmla="*/ 138 w 202"/>
                <a:gd name="T61" fmla="*/ 0 h 170"/>
                <a:gd name="T62" fmla="*/ 64 w 202"/>
                <a:gd name="T63" fmla="*/ 0 h 170"/>
                <a:gd name="T64" fmla="*/ 60 w 202"/>
                <a:gd name="T65" fmla="*/ 2 h 170"/>
                <a:gd name="T66" fmla="*/ 58 w 202"/>
                <a:gd name="T67" fmla="*/ 30 h 170"/>
                <a:gd name="T68" fmla="*/ 60 w 202"/>
                <a:gd name="T69" fmla="*/ 32 h 170"/>
                <a:gd name="T70" fmla="*/ 64 w 202"/>
                <a:gd name="T71" fmla="*/ 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70">
                  <a:moveTo>
                    <a:pt x="0" y="60"/>
                  </a:moveTo>
                  <a:lnTo>
                    <a:pt x="0" y="150"/>
                  </a:lnTo>
                  <a:lnTo>
                    <a:pt x="0" y="150"/>
                  </a:lnTo>
                  <a:lnTo>
                    <a:pt x="0" y="158"/>
                  </a:lnTo>
                  <a:lnTo>
                    <a:pt x="4" y="164"/>
                  </a:lnTo>
                  <a:lnTo>
                    <a:pt x="10" y="168"/>
                  </a:lnTo>
                  <a:lnTo>
                    <a:pt x="20" y="170"/>
                  </a:lnTo>
                  <a:lnTo>
                    <a:pt x="30" y="170"/>
                  </a:lnTo>
                  <a:lnTo>
                    <a:pt x="30" y="42"/>
                  </a:lnTo>
                  <a:lnTo>
                    <a:pt x="20" y="42"/>
                  </a:lnTo>
                  <a:lnTo>
                    <a:pt x="20" y="42"/>
                  </a:lnTo>
                  <a:lnTo>
                    <a:pt x="12" y="42"/>
                  </a:lnTo>
                  <a:lnTo>
                    <a:pt x="4" y="46"/>
                  </a:lnTo>
                  <a:lnTo>
                    <a:pt x="0" y="52"/>
                  </a:lnTo>
                  <a:lnTo>
                    <a:pt x="0" y="60"/>
                  </a:lnTo>
                  <a:lnTo>
                    <a:pt x="0" y="60"/>
                  </a:lnTo>
                  <a:close/>
                  <a:moveTo>
                    <a:pt x="180" y="42"/>
                  </a:moveTo>
                  <a:lnTo>
                    <a:pt x="172" y="42"/>
                  </a:lnTo>
                  <a:lnTo>
                    <a:pt x="172" y="170"/>
                  </a:lnTo>
                  <a:lnTo>
                    <a:pt x="182" y="170"/>
                  </a:lnTo>
                  <a:lnTo>
                    <a:pt x="182" y="170"/>
                  </a:lnTo>
                  <a:lnTo>
                    <a:pt x="192" y="168"/>
                  </a:lnTo>
                  <a:lnTo>
                    <a:pt x="198" y="164"/>
                  </a:lnTo>
                  <a:lnTo>
                    <a:pt x="200" y="158"/>
                  </a:lnTo>
                  <a:lnTo>
                    <a:pt x="202" y="150"/>
                  </a:lnTo>
                  <a:lnTo>
                    <a:pt x="202" y="60"/>
                  </a:lnTo>
                  <a:lnTo>
                    <a:pt x="202" y="60"/>
                  </a:lnTo>
                  <a:lnTo>
                    <a:pt x="200" y="52"/>
                  </a:lnTo>
                  <a:lnTo>
                    <a:pt x="196" y="46"/>
                  </a:lnTo>
                  <a:lnTo>
                    <a:pt x="190" y="42"/>
                  </a:lnTo>
                  <a:lnTo>
                    <a:pt x="180" y="42"/>
                  </a:lnTo>
                  <a:lnTo>
                    <a:pt x="180" y="42"/>
                  </a:lnTo>
                  <a:close/>
                  <a:moveTo>
                    <a:pt x="38" y="170"/>
                  </a:moveTo>
                  <a:lnTo>
                    <a:pt x="162" y="170"/>
                  </a:lnTo>
                  <a:lnTo>
                    <a:pt x="162" y="42"/>
                  </a:lnTo>
                  <a:lnTo>
                    <a:pt x="38" y="42"/>
                  </a:lnTo>
                  <a:lnTo>
                    <a:pt x="38" y="170"/>
                  </a:lnTo>
                  <a:close/>
                  <a:moveTo>
                    <a:pt x="64" y="34"/>
                  </a:moveTo>
                  <a:lnTo>
                    <a:pt x="64" y="34"/>
                  </a:lnTo>
                  <a:lnTo>
                    <a:pt x="68" y="32"/>
                  </a:lnTo>
                  <a:lnTo>
                    <a:pt x="68" y="30"/>
                  </a:lnTo>
                  <a:lnTo>
                    <a:pt x="68" y="16"/>
                  </a:lnTo>
                  <a:lnTo>
                    <a:pt x="68" y="16"/>
                  </a:lnTo>
                  <a:lnTo>
                    <a:pt x="68" y="12"/>
                  </a:lnTo>
                  <a:lnTo>
                    <a:pt x="70" y="10"/>
                  </a:lnTo>
                  <a:lnTo>
                    <a:pt x="72" y="10"/>
                  </a:lnTo>
                  <a:lnTo>
                    <a:pt x="130" y="10"/>
                  </a:lnTo>
                  <a:lnTo>
                    <a:pt x="130" y="10"/>
                  </a:lnTo>
                  <a:lnTo>
                    <a:pt x="134" y="12"/>
                  </a:lnTo>
                  <a:lnTo>
                    <a:pt x="136" y="16"/>
                  </a:lnTo>
                  <a:lnTo>
                    <a:pt x="136" y="30"/>
                  </a:lnTo>
                  <a:lnTo>
                    <a:pt x="136" y="30"/>
                  </a:lnTo>
                  <a:lnTo>
                    <a:pt x="136" y="32"/>
                  </a:lnTo>
                  <a:lnTo>
                    <a:pt x="140" y="34"/>
                  </a:lnTo>
                  <a:lnTo>
                    <a:pt x="140" y="34"/>
                  </a:lnTo>
                  <a:lnTo>
                    <a:pt x="144" y="32"/>
                  </a:lnTo>
                  <a:lnTo>
                    <a:pt x="144" y="30"/>
                  </a:lnTo>
                  <a:lnTo>
                    <a:pt x="144" y="6"/>
                  </a:lnTo>
                  <a:lnTo>
                    <a:pt x="144" y="6"/>
                  </a:lnTo>
                  <a:lnTo>
                    <a:pt x="144" y="2"/>
                  </a:lnTo>
                  <a:lnTo>
                    <a:pt x="142" y="0"/>
                  </a:lnTo>
                  <a:lnTo>
                    <a:pt x="138" y="0"/>
                  </a:lnTo>
                  <a:lnTo>
                    <a:pt x="64" y="0"/>
                  </a:lnTo>
                  <a:lnTo>
                    <a:pt x="64" y="0"/>
                  </a:lnTo>
                  <a:lnTo>
                    <a:pt x="62" y="0"/>
                  </a:lnTo>
                  <a:lnTo>
                    <a:pt x="60" y="2"/>
                  </a:lnTo>
                  <a:lnTo>
                    <a:pt x="58" y="6"/>
                  </a:lnTo>
                  <a:lnTo>
                    <a:pt x="58" y="30"/>
                  </a:lnTo>
                  <a:lnTo>
                    <a:pt x="58" y="30"/>
                  </a:lnTo>
                  <a:lnTo>
                    <a:pt x="60" y="32"/>
                  </a:lnTo>
                  <a:lnTo>
                    <a:pt x="64" y="34"/>
                  </a:lnTo>
                  <a:lnTo>
                    <a:pt x="64" y="34"/>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grpSp>
        <p:nvGrpSpPr>
          <p:cNvPr id="76" name="Group 75"/>
          <p:cNvGrpSpPr/>
          <p:nvPr/>
        </p:nvGrpSpPr>
        <p:grpSpPr>
          <a:xfrm>
            <a:off x="268635" y="190739"/>
            <a:ext cx="466027" cy="475311"/>
            <a:chOff x="263530" y="241842"/>
            <a:chExt cx="466027" cy="475311"/>
          </a:xfrm>
        </p:grpSpPr>
        <p:grpSp>
          <p:nvGrpSpPr>
            <p:cNvPr id="81" name="Group 80"/>
            <p:cNvGrpSpPr/>
            <p:nvPr/>
          </p:nvGrpSpPr>
          <p:grpSpPr>
            <a:xfrm>
              <a:off x="273742" y="241842"/>
              <a:ext cx="455815" cy="475311"/>
              <a:chOff x="134601" y="96751"/>
              <a:chExt cx="734096" cy="765493"/>
            </a:xfrm>
          </p:grpSpPr>
          <p:sp>
            <p:nvSpPr>
              <p:cNvPr id="96" name="Teardrop 95"/>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97" name="Oval 96"/>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95" name="Rectangle 94"/>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1</a:t>
              </a:r>
            </a:p>
          </p:txBody>
        </p:sp>
      </p:grpSp>
      <p:sp>
        <p:nvSpPr>
          <p:cNvPr id="86" name="TextBox 85"/>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35784830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extLst>
              <p:ext uri="{D42A27DB-BD31-4B8C-83A1-F6EECF244321}">
                <p14:modId xmlns:p14="http://schemas.microsoft.com/office/powerpoint/2010/main" val="1339709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1" name="think-cell Slide" r:id="rId27" imgW="395" imgH="396" progId="TCLayout.ActiveDocument.1">
                  <p:embed/>
                </p:oleObj>
              </mc:Choice>
              <mc:Fallback>
                <p:oleObj name="think-cell Slide" r:id="rId27" imgW="395" imgH="396" progId="TCLayout.ActiveDocument.1">
                  <p:embed/>
                  <p:pic>
                    <p:nvPicPr>
                      <p:cNvPr id="46" name="Object 45" hidden="1"/>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43" name="Rectangle 42"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en-US" sz="1600"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lIns="360000"/>
          <a:lstStyle/>
          <a:p>
            <a:r>
              <a:rPr lang="it-IT" sz="2400" dirty="0">
                <a:solidFill>
                  <a:srgbClr val="000000"/>
                </a:solidFill>
              </a:rPr>
              <a:t>Il Calcio rappresenta un </a:t>
            </a:r>
            <a:r>
              <a:rPr lang="it-IT" sz="2400" b="1" dirty="0">
                <a:solidFill>
                  <a:srgbClr val="000000"/>
                </a:solidFill>
                <a:latin typeface="Calibri" panose="020F0502020204030204" pitchFamily="34" charset="0"/>
                <a:cs typeface="Calibri" panose="020F0502020204030204" pitchFamily="34" charset="0"/>
              </a:rPr>
              <a:t>settore d’eccellenza </a:t>
            </a:r>
            <a:r>
              <a:rPr lang="it-IT" sz="2400" dirty="0">
                <a:solidFill>
                  <a:srgbClr val="000000"/>
                </a:solidFill>
              </a:rPr>
              <a:t>anche per l’economia italiana</a:t>
            </a:r>
            <a:endParaRPr lang="en-US" sz="2400" dirty="0">
              <a:solidFill>
                <a:srgbClr val="000000"/>
              </a:solidFill>
            </a:endParaRPr>
          </a:p>
        </p:txBody>
      </p:sp>
      <p:sp>
        <p:nvSpPr>
          <p:cNvPr id="4" name="Rectangle 3"/>
          <p:cNvSpPr/>
          <p:nvPr/>
        </p:nvSpPr>
        <p:spPr>
          <a:xfrm>
            <a:off x="6121839" y="1566766"/>
            <a:ext cx="5425464" cy="45679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5" name="Rectangle 4"/>
          <p:cNvSpPr/>
          <p:nvPr/>
        </p:nvSpPr>
        <p:spPr>
          <a:xfrm>
            <a:off x="592562" y="4763254"/>
            <a:ext cx="5696608" cy="971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6" name="TextBox 5"/>
          <p:cNvSpPr txBox="1"/>
          <p:nvPr>
            <p:custDataLst>
              <p:tags r:id="rId4"/>
            </p:custDataLst>
          </p:nvPr>
        </p:nvSpPr>
        <p:spPr>
          <a:xfrm>
            <a:off x="6250209" y="1663976"/>
            <a:ext cx="4913730" cy="369332"/>
          </a:xfrm>
          <a:prstGeom prst="rect">
            <a:avLst/>
          </a:prstGeom>
          <a:noFill/>
        </p:spPr>
        <p:txBody>
          <a:bodyPr wrap="square" lIns="0" rtlCol="0" anchor="ctr">
            <a:spAutoFit/>
          </a:bodyPr>
          <a:lstStyle/>
          <a:p>
            <a:pPr>
              <a:spcAft>
                <a:spcPts val="600"/>
              </a:spcAft>
            </a:pPr>
            <a:r>
              <a:rPr lang="it-IT" b="1" dirty="0">
                <a:latin typeface="Calibri" panose="020F0502020204030204" pitchFamily="34" charset="0"/>
                <a:cs typeface="Calibri" panose="020F0502020204030204" pitchFamily="34" charset="0"/>
              </a:rPr>
              <a:t>Breakdown Ricavi per Serie</a:t>
            </a:r>
          </a:p>
        </p:txBody>
      </p:sp>
      <p:sp>
        <p:nvSpPr>
          <p:cNvPr id="7" name="Line 16"/>
          <p:cNvSpPr>
            <a:spLocks noChangeShapeType="1"/>
          </p:cNvSpPr>
          <p:nvPr>
            <p:custDataLst>
              <p:tags r:id="rId5"/>
            </p:custDataLst>
          </p:nvPr>
        </p:nvSpPr>
        <p:spPr bwMode="auto">
          <a:xfrm>
            <a:off x="6250209" y="2044397"/>
            <a:ext cx="5174319" cy="0"/>
          </a:xfrm>
          <a:prstGeom prst="line">
            <a:avLst/>
          </a:prstGeom>
          <a:noFill/>
          <a:ln w="952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latin typeface="Calibri" panose="020F0502020204030204" pitchFamily="34" charset="0"/>
              <a:cs typeface="Calibri" panose="020F0502020204030204" pitchFamily="34" charset="0"/>
            </a:endParaRPr>
          </a:p>
        </p:txBody>
      </p:sp>
      <p:cxnSp>
        <p:nvCxnSpPr>
          <p:cNvPr id="8" name="Straight Connector 7"/>
          <p:cNvCxnSpPr/>
          <p:nvPr>
            <p:custDataLst>
              <p:tags r:id="rId6"/>
            </p:custDataLst>
          </p:nvPr>
        </p:nvCxnSpPr>
        <p:spPr bwMode="auto">
          <a:xfrm>
            <a:off x="7319964" y="2655054"/>
            <a:ext cx="434975"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7"/>
            </p:custDataLst>
          </p:nvPr>
        </p:nvCxnSpPr>
        <p:spPr bwMode="auto">
          <a:xfrm>
            <a:off x="9931401" y="3601204"/>
            <a:ext cx="434975"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8"/>
            </p:custDataLst>
          </p:nvPr>
        </p:nvCxnSpPr>
        <p:spPr bwMode="auto">
          <a:xfrm>
            <a:off x="8626476" y="3286879"/>
            <a:ext cx="434975"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91" name="Chart 90"/>
          <p:cNvGraphicFramePr/>
          <p:nvPr>
            <p:custDataLst>
              <p:tags r:id="rId9"/>
            </p:custDataLst>
            <p:extLst>
              <p:ext uri="{D42A27DB-BD31-4B8C-83A1-F6EECF244321}">
                <p14:modId xmlns:p14="http://schemas.microsoft.com/office/powerpoint/2010/main" val="15168639"/>
              </p:ext>
            </p:extLst>
          </p:nvPr>
        </p:nvGraphicFramePr>
        <p:xfrm>
          <a:off x="6149976" y="2369304"/>
          <a:ext cx="5386388" cy="3067050"/>
        </p:xfrm>
        <a:graphic>
          <a:graphicData uri="http://schemas.openxmlformats.org/drawingml/2006/chart">
            <c:chart xmlns:c="http://schemas.openxmlformats.org/drawingml/2006/chart" xmlns:r="http://schemas.openxmlformats.org/officeDocument/2006/relationships" r:id="rId29"/>
          </a:graphicData>
        </a:graphic>
      </p:graphicFrame>
      <p:sp>
        <p:nvSpPr>
          <p:cNvPr id="12" name="Text Placeholder 18"/>
          <p:cNvSpPr>
            <a:spLocks noGrp="1"/>
          </p:cNvSpPr>
          <p:nvPr>
            <p:custDataLst>
              <p:tags r:id="rId10"/>
            </p:custDataLst>
          </p:nvPr>
        </p:nvSpPr>
        <p:spPr bwMode="gray">
          <a:xfrm>
            <a:off x="9224964" y="3199566"/>
            <a:ext cx="542925" cy="488950"/>
          </a:xfrm>
          <a:prstGeom prst="rect">
            <a:avLst/>
          </a:prstGeom>
          <a:solidFill>
            <a:srgbClr val="C0C0C0"/>
          </a:solidFill>
          <a:ln>
            <a:noFill/>
          </a:ln>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33338" tIns="0" rIns="33338"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algn="l" rtl="0" eaLnBrk="0" fontAlgn="base" hangingPunct="0">
              <a:spcBef>
                <a:spcPct val="0"/>
              </a:spcBef>
              <a:spcAft>
                <a:spcPts val="1000"/>
              </a:spcAft>
              <a:buSzPct val="100000"/>
              <a:buFont typeface="Arial" panose="020B0604020202020204" pitchFamily="34" charset="0"/>
              <a:defRPr lang="en-US" sz="1200" b="1" kern="1200" dirty="0">
                <a:solidFill>
                  <a:schemeClr val="tx1"/>
                </a:solidFill>
                <a:latin typeface="+mn-lt"/>
                <a:ea typeface="+mn-ea"/>
                <a:cs typeface="+mn-cs"/>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562F6621-0CA8-4445-939E-B53EC8C92172}" type="datetime'0'',''''''''''5'''''''''''''''''''">
              <a:rPr lang="en-US" altLang="en-US" sz="1600" smtClean="0">
                <a:latin typeface="Calibri" panose="020F0502020204030204" pitchFamily="34" charset="0"/>
                <a:ea typeface="+mj-ea"/>
                <a:cs typeface="Calibri" panose="020F0502020204030204" pitchFamily="34" charset="0"/>
                <a:sym typeface="Calibri" panose="020F0502020204030204" pitchFamily="34" charset="0"/>
              </a:rPr>
              <a:pPr algn="ctr">
                <a:spcAft>
                  <a:spcPct val="0"/>
                </a:spcAft>
              </a:pPr>
              <a:t>0,5</a:t>
            </a:fld>
            <a:r>
              <a:rPr lang="en-US" altLang="en-US" sz="1600" dirty="0">
                <a:latin typeface="Calibri" panose="020F0502020204030204" pitchFamily="34" charset="0"/>
                <a:ea typeface="+mj-ea"/>
                <a:cs typeface="Calibri" panose="020F0502020204030204" pitchFamily="34" charset="0"/>
                <a:sym typeface="Calibri" panose="020F0502020204030204" pitchFamily="34" charset="0"/>
              </a:rPr>
              <a:t/>
            </a:r>
            <a:br>
              <a:rPr lang="en-US" altLang="en-US" sz="1600" dirty="0">
                <a:latin typeface="Calibri" panose="020F0502020204030204" pitchFamily="34" charset="0"/>
                <a:ea typeface="+mj-ea"/>
                <a:cs typeface="Calibri" panose="020F0502020204030204" pitchFamily="34" charset="0"/>
                <a:sym typeface="Calibri" panose="020F0502020204030204" pitchFamily="34" charset="0"/>
              </a:rPr>
            </a:br>
            <a:r>
              <a:rPr lang="en-US" altLang="en-US" sz="1600" dirty="0">
                <a:latin typeface="Calibri" panose="020F0502020204030204" pitchFamily="34" charset="0"/>
                <a:ea typeface="+mj-ea"/>
                <a:cs typeface="Calibri" panose="020F0502020204030204" pitchFamily="34" charset="0"/>
                <a:sym typeface="Calibri" panose="020F0502020204030204" pitchFamily="34" charset="0"/>
              </a:rPr>
              <a:t>(</a:t>
            </a:r>
            <a:fld id="{1D68EAC2-E975-41A5-B2B1-D8BFA777ECDB}" type="datetime'''''''12''''''''''''''''''''''''''''%'''''">
              <a:rPr lang="en-US" altLang="en-US" sz="1600" smtClean="0">
                <a:latin typeface="Calibri" panose="020F0502020204030204" pitchFamily="34" charset="0"/>
                <a:ea typeface="+mj-ea"/>
                <a:cs typeface="Calibri" panose="020F0502020204030204" pitchFamily="34" charset="0"/>
                <a:sym typeface="Calibri" panose="020F0502020204030204" pitchFamily="34" charset="0"/>
              </a:rPr>
              <a:pPr algn="ctr">
                <a:spcAft>
                  <a:spcPct val="0"/>
                </a:spcAft>
              </a:pPr>
              <a:t>12%</a:t>
            </a:fld>
            <a:r>
              <a:rPr lang="en-US" altLang="it-IT" sz="1600" dirty="0">
                <a:latin typeface="Calibri" panose="020F0502020204030204" pitchFamily="34" charset="0"/>
                <a:ea typeface="+mj-ea"/>
                <a:cs typeface="Calibri" panose="020F0502020204030204" pitchFamily="34" charset="0"/>
                <a:sym typeface="Calibri" panose="020F0502020204030204" pitchFamily="34" charset="0"/>
              </a:rPr>
              <a:t>)</a:t>
            </a:r>
          </a:p>
        </p:txBody>
      </p:sp>
      <p:sp>
        <p:nvSpPr>
          <p:cNvPr id="13" name="Holder 3"/>
          <p:cNvSpPr>
            <a:spLocks noGrp="1"/>
          </p:cNvSpPr>
          <p:nvPr>
            <p:custDataLst>
              <p:tags r:id="rId11"/>
            </p:custDataLst>
          </p:nvPr>
        </p:nvSpPr>
        <p:spPr bwMode="auto">
          <a:xfrm>
            <a:off x="6353176" y="5422066"/>
            <a:ext cx="1065213" cy="488950"/>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fld id="{C6298BA1-74AE-4D2C-A95D-674E430CB12A}" type="datetime'''Ric''''a''''''vi ''dir''e''''''tti''&#10;C''a''l''c''i''''''o'''">
              <a:rPr lang="en-GB" altLang="en-US" sz="1600" b="1" smtClean="0">
                <a:latin typeface="Calibri" panose="020F0502020204030204" pitchFamily="34" charset="0"/>
                <a:ea typeface="+mj-ea"/>
                <a:cs typeface="Calibri" panose="020F0502020204030204" pitchFamily="34" charset="0"/>
                <a:sym typeface="Calibri" panose="020F0502020204030204" pitchFamily="34" charset="0"/>
              </a:rPr>
              <a:pPr algn="ctr"/>
              <a:t>Ricavi diretti
Calcio</a:t>
            </a:fld>
            <a:endParaRPr lang="en-GB" sz="16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4" name="Text Placeholder 18"/>
          <p:cNvSpPr>
            <a:spLocks noGrp="1"/>
          </p:cNvSpPr>
          <p:nvPr>
            <p:custDataLst>
              <p:tags r:id="rId12"/>
            </p:custDataLst>
          </p:nvPr>
        </p:nvSpPr>
        <p:spPr bwMode="gray">
          <a:xfrm>
            <a:off x="7918451" y="2726491"/>
            <a:ext cx="542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33338" tIns="0" rIns="33338"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algn="l" rtl="0" eaLnBrk="0" fontAlgn="base" hangingPunct="0">
              <a:spcBef>
                <a:spcPct val="0"/>
              </a:spcBef>
              <a:spcAft>
                <a:spcPts val="1000"/>
              </a:spcAft>
              <a:buSzPct val="100000"/>
              <a:buFont typeface="Arial" panose="020B0604020202020204" pitchFamily="34" charset="0"/>
              <a:defRPr lang="en-US" sz="1200" b="1" kern="1200" dirty="0">
                <a:solidFill>
                  <a:schemeClr val="tx1"/>
                </a:solidFill>
                <a:latin typeface="+mn-lt"/>
                <a:ea typeface="+mn-ea"/>
                <a:cs typeface="+mn-cs"/>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98400264-2711-48F5-AEA5-C1BDFEA7C2A9}" type="datetime'''''1'''''',''''''''''''''''''1'''''''''''''''''''''''">
              <a:rPr lang="en-US" altLang="en-US" sz="1600" smtClean="0">
                <a:latin typeface="Calibri" panose="020F0502020204030204" pitchFamily="34" charset="0"/>
                <a:ea typeface="+mj-ea"/>
                <a:cs typeface="Calibri" panose="020F0502020204030204" pitchFamily="34" charset="0"/>
                <a:sym typeface="Calibri" panose="020F0502020204030204" pitchFamily="34" charset="0"/>
              </a:rPr>
              <a:pPr algn="ctr">
                <a:spcAft>
                  <a:spcPct val="0"/>
                </a:spcAft>
              </a:pPr>
              <a:t>1,1</a:t>
            </a:fld>
            <a:r>
              <a:rPr lang="en-US" altLang="en-US" sz="1600" dirty="0">
                <a:latin typeface="Calibri" panose="020F0502020204030204" pitchFamily="34" charset="0"/>
                <a:ea typeface="+mj-ea"/>
                <a:cs typeface="Calibri" panose="020F0502020204030204" pitchFamily="34" charset="0"/>
                <a:sym typeface="Calibri" panose="020F0502020204030204" pitchFamily="34" charset="0"/>
              </a:rPr>
              <a:t/>
            </a:r>
            <a:br>
              <a:rPr lang="en-US" altLang="en-US" sz="1600" dirty="0">
                <a:latin typeface="Calibri" panose="020F0502020204030204" pitchFamily="34" charset="0"/>
                <a:ea typeface="+mj-ea"/>
                <a:cs typeface="Calibri" panose="020F0502020204030204" pitchFamily="34" charset="0"/>
                <a:sym typeface="Calibri" panose="020F0502020204030204" pitchFamily="34" charset="0"/>
              </a:rPr>
            </a:br>
            <a:r>
              <a:rPr lang="en-US" altLang="en-US" sz="1600" dirty="0">
                <a:latin typeface="Calibri" panose="020F0502020204030204" pitchFamily="34" charset="0"/>
                <a:ea typeface="+mj-ea"/>
                <a:cs typeface="Calibri" panose="020F0502020204030204" pitchFamily="34" charset="0"/>
                <a:sym typeface="Calibri" panose="020F0502020204030204" pitchFamily="34" charset="0"/>
              </a:rPr>
              <a:t>(</a:t>
            </a:r>
            <a:fld id="{2EE72C1F-FA3B-4ECF-B6A4-DF84E4BCCD84}" type="datetime'''''''''''''''''''''''''23''''''''''''%'''''">
              <a:rPr lang="en-US" altLang="en-US" sz="1600" smtClean="0">
                <a:latin typeface="Calibri" panose="020F0502020204030204" pitchFamily="34" charset="0"/>
                <a:ea typeface="+mj-ea"/>
                <a:cs typeface="Calibri" panose="020F0502020204030204" pitchFamily="34" charset="0"/>
                <a:sym typeface="Calibri" panose="020F0502020204030204" pitchFamily="34" charset="0"/>
              </a:rPr>
              <a:pPr algn="ctr">
                <a:spcAft>
                  <a:spcPct val="0"/>
                </a:spcAft>
              </a:pPr>
              <a:t>23%</a:t>
            </a:fld>
            <a:r>
              <a:rPr lang="en-US" altLang="en-US" sz="1600" dirty="0">
                <a:latin typeface="Calibri" panose="020F0502020204030204" pitchFamily="34" charset="0"/>
                <a:ea typeface="+mj-ea"/>
                <a:cs typeface="Calibri" panose="020F0502020204030204" pitchFamily="34" charset="0"/>
                <a:sym typeface="Calibri" panose="020F0502020204030204" pitchFamily="34" charset="0"/>
              </a:rPr>
              <a:t>)</a:t>
            </a:r>
            <a:endParaRPr lang="en-US" altLang="it-IT" sz="160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5" name="Text Placeholder 18"/>
          <p:cNvSpPr>
            <a:spLocks noGrp="1"/>
          </p:cNvSpPr>
          <p:nvPr>
            <p:custDataLst>
              <p:tags r:id="rId13"/>
            </p:custDataLst>
          </p:nvPr>
        </p:nvSpPr>
        <p:spPr bwMode="gray">
          <a:xfrm>
            <a:off x="10529889" y="4233029"/>
            <a:ext cx="542925" cy="48895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33338" tIns="0" rIns="33338"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algn="l" rtl="0" eaLnBrk="0" fontAlgn="base" hangingPunct="0">
              <a:spcBef>
                <a:spcPct val="0"/>
              </a:spcBef>
              <a:spcAft>
                <a:spcPts val="1000"/>
              </a:spcAft>
              <a:buSzPct val="100000"/>
              <a:buFont typeface="Arial" panose="020B0604020202020204" pitchFamily="34" charset="0"/>
              <a:defRPr lang="en-US" sz="1200" b="1" kern="1200" dirty="0">
                <a:solidFill>
                  <a:schemeClr val="tx1"/>
                </a:solidFill>
                <a:latin typeface="+mn-lt"/>
                <a:ea typeface="+mn-ea"/>
                <a:cs typeface="+mn-cs"/>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3433CE8A-E8AA-4024-865C-9A89924F48C5}" type="datetime'''3'''',''''''''''''''''''1'''''''''''''''">
              <a:rPr lang="en-US" altLang="en-US" sz="1600" smtClean="0">
                <a:solidFill>
                  <a:schemeClr val="bg1"/>
                </a:solidFill>
                <a:latin typeface="Calibri" panose="020F0502020204030204" pitchFamily="34" charset="0"/>
                <a:ea typeface="+mj-ea"/>
                <a:cs typeface="Calibri" panose="020F0502020204030204" pitchFamily="34" charset="0"/>
                <a:sym typeface="Calibri" panose="020F0502020204030204" pitchFamily="34" charset="0"/>
              </a:rPr>
              <a:pPr algn="ctr">
                <a:spcAft>
                  <a:spcPct val="0"/>
                </a:spcAft>
              </a:pPr>
              <a:t>3,1</a:t>
            </a:fld>
            <a:r>
              <a:rPr lang="en-US" altLang="en-US" sz="1600"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rPr>
              <a:t/>
            </a:r>
            <a:br>
              <a:rPr lang="en-US" altLang="en-US" sz="1600"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rPr>
            </a:br>
            <a:r>
              <a:rPr lang="en-US" altLang="en-US" sz="1600"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rPr>
              <a:t>(</a:t>
            </a:r>
            <a:fld id="{2EED132A-023F-440C-8059-E678AE79F826}" type="datetime'''6''''''''5''''''''''''''''%'''''''''''''''''''">
              <a:rPr lang="en-US" altLang="en-US" sz="1600" smtClean="0">
                <a:solidFill>
                  <a:schemeClr val="bg1"/>
                </a:solidFill>
                <a:latin typeface="Calibri" panose="020F0502020204030204" pitchFamily="34" charset="0"/>
                <a:ea typeface="+mj-ea"/>
                <a:cs typeface="Calibri" panose="020F0502020204030204" pitchFamily="34" charset="0"/>
                <a:sym typeface="Calibri" panose="020F0502020204030204" pitchFamily="34" charset="0"/>
              </a:rPr>
              <a:pPr algn="ctr">
                <a:spcAft>
                  <a:spcPct val="0"/>
                </a:spcAft>
              </a:pPr>
              <a:t>65%</a:t>
            </a:fld>
            <a:r>
              <a:rPr lang="en-US" altLang="it-IT" sz="1600"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rPr>
              <a:t>)</a:t>
            </a:r>
          </a:p>
        </p:txBody>
      </p:sp>
      <p:pic>
        <p:nvPicPr>
          <p:cNvPr id="16" name="Picture 1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24830" y="5415716"/>
            <a:ext cx="377295" cy="565150"/>
          </a:xfrm>
          <a:prstGeom prst="rect">
            <a:avLst/>
          </a:prstGeom>
        </p:spPr>
      </p:pic>
      <p:grpSp>
        <p:nvGrpSpPr>
          <p:cNvPr id="17" name="Group 16"/>
          <p:cNvGrpSpPr/>
          <p:nvPr/>
        </p:nvGrpSpPr>
        <p:grpSpPr>
          <a:xfrm>
            <a:off x="7821265" y="5492656"/>
            <a:ext cx="771843" cy="423128"/>
            <a:chOff x="8092473" y="5764909"/>
            <a:chExt cx="701675" cy="383949"/>
          </a:xfrm>
        </p:grpSpPr>
        <p:pic>
          <p:nvPicPr>
            <p:cNvPr id="18" name="Picture 17"/>
            <p:cNvPicPr>
              <a:picLocks noChangeAspect="1"/>
            </p:cNvPicPr>
            <p:nvPr/>
          </p:nvPicPr>
          <p:blipFill>
            <a:blip r:embed="rId31"/>
            <a:stretch>
              <a:fillRect/>
            </a:stretch>
          </p:blipFill>
          <p:spPr>
            <a:xfrm>
              <a:off x="8487760" y="5809071"/>
              <a:ext cx="306388" cy="306486"/>
            </a:xfrm>
            <a:prstGeom prst="ellipse">
              <a:avLst/>
            </a:prstGeom>
          </p:spPr>
        </p:pic>
        <p:pic>
          <p:nvPicPr>
            <p:cNvPr id="19" name="Picture 85" descr="Image result for logo figc 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092473" y="5764909"/>
              <a:ext cx="228600" cy="3839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278210" y="5856098"/>
              <a:ext cx="258763" cy="19397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it-IT" sz="1400" dirty="0">
                  <a:solidFill>
                    <a:schemeClr val="tx1"/>
                  </a:solidFill>
                  <a:latin typeface="Calibri" panose="020F0502020204030204" pitchFamily="34" charset="0"/>
                  <a:cs typeface="Calibri" panose="020F0502020204030204" pitchFamily="34" charset="0"/>
                </a:rPr>
                <a:t>+</a:t>
              </a:r>
              <a:endParaRPr lang="it-IT" sz="1600" b="1" dirty="0">
                <a:solidFill>
                  <a:srgbClr val="122FA0"/>
                </a:solidFill>
                <a:latin typeface="Calibri" panose="020F0502020204030204" pitchFamily="34" charset="0"/>
                <a:cs typeface="Calibri" panose="020F0502020204030204" pitchFamily="34" charset="0"/>
              </a:endParaRPr>
            </a:p>
          </p:txBody>
        </p:sp>
      </p:grpSp>
      <p:sp>
        <p:nvSpPr>
          <p:cNvPr id="27" name="TextBox 26"/>
          <p:cNvSpPr txBox="1"/>
          <p:nvPr>
            <p:custDataLst>
              <p:tags r:id="rId14"/>
            </p:custDataLst>
          </p:nvPr>
        </p:nvSpPr>
        <p:spPr>
          <a:xfrm>
            <a:off x="518591" y="1477338"/>
            <a:ext cx="10195601" cy="307777"/>
          </a:xfrm>
          <a:prstGeom prst="rect">
            <a:avLst/>
          </a:prstGeom>
          <a:noFill/>
        </p:spPr>
        <p:txBody>
          <a:bodyPr wrap="square" lIns="72000" rtlCol="0">
            <a:noAutofit/>
          </a:bodyPr>
          <a:lstStyle/>
          <a:p>
            <a:pPr>
              <a:spcAft>
                <a:spcPts val="600"/>
              </a:spcAft>
            </a:pPr>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Mld</a:t>
            </a:r>
            <a:r>
              <a:rPr lang="it-IT" sz="1400" dirty="0">
                <a:latin typeface="Calibri" panose="020F0502020204030204" pitchFamily="34" charset="0"/>
                <a:cs typeface="Calibri" panose="020F0502020204030204" pitchFamily="34" charset="0"/>
              </a:rPr>
              <a:t>, %, 2017/2018 </a:t>
            </a:r>
            <a:endParaRPr lang="it-IT" sz="1400" b="1" dirty="0">
              <a:latin typeface="Calibri" panose="020F0502020204030204" pitchFamily="34" charset="0"/>
              <a:cs typeface="Calibri" panose="020F0502020204030204" pitchFamily="34" charset="0"/>
            </a:endParaRPr>
          </a:p>
        </p:txBody>
      </p:sp>
      <p:sp>
        <p:nvSpPr>
          <p:cNvPr id="28" name="Oval 27"/>
          <p:cNvSpPr/>
          <p:nvPr/>
        </p:nvSpPr>
        <p:spPr>
          <a:xfrm>
            <a:off x="4916735" y="2478841"/>
            <a:ext cx="747209" cy="3270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alibri" panose="020F0502020204030204" pitchFamily="34" charset="0"/>
                <a:cs typeface="Calibri" panose="020F0502020204030204" pitchFamily="34" charset="0"/>
              </a:rPr>
              <a:t>1,0%</a:t>
            </a:r>
          </a:p>
        </p:txBody>
      </p:sp>
      <p:sp>
        <p:nvSpPr>
          <p:cNvPr id="29" name="Oval 28"/>
          <p:cNvSpPr/>
          <p:nvPr/>
        </p:nvSpPr>
        <p:spPr>
          <a:xfrm>
            <a:off x="4916735" y="5090279"/>
            <a:ext cx="747209" cy="32702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alibri" panose="020F0502020204030204" pitchFamily="34" charset="0"/>
                <a:cs typeface="Calibri" panose="020F0502020204030204" pitchFamily="34" charset="0"/>
              </a:rPr>
              <a:t>0,3%</a:t>
            </a:r>
          </a:p>
        </p:txBody>
      </p:sp>
      <p:sp>
        <p:nvSpPr>
          <p:cNvPr id="30" name="Oval 29"/>
          <p:cNvSpPr/>
          <p:nvPr/>
        </p:nvSpPr>
        <p:spPr>
          <a:xfrm>
            <a:off x="4916735" y="3783766"/>
            <a:ext cx="747209" cy="3286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alibri" panose="020F0502020204030204" pitchFamily="34" charset="0"/>
                <a:cs typeface="Calibri" panose="020F0502020204030204" pitchFamily="34" charset="0"/>
              </a:rPr>
              <a:t>0,7%</a:t>
            </a:r>
          </a:p>
        </p:txBody>
      </p:sp>
      <p:sp>
        <p:nvSpPr>
          <p:cNvPr id="31" name="Line 16"/>
          <p:cNvSpPr>
            <a:spLocks noChangeShapeType="1"/>
          </p:cNvSpPr>
          <p:nvPr>
            <p:custDataLst>
              <p:tags r:id="rId15"/>
            </p:custDataLst>
          </p:nvPr>
        </p:nvSpPr>
        <p:spPr bwMode="auto">
          <a:xfrm>
            <a:off x="4701377" y="2044397"/>
            <a:ext cx="1177925" cy="0"/>
          </a:xfrm>
          <a:prstGeom prst="line">
            <a:avLst/>
          </a:prstGeom>
          <a:noFill/>
          <a:ln w="952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latin typeface="Calibri" panose="020F0502020204030204" pitchFamily="34" charset="0"/>
              <a:cs typeface="Calibri" panose="020F0502020204030204" pitchFamily="34" charset="0"/>
            </a:endParaRPr>
          </a:p>
        </p:txBody>
      </p:sp>
      <p:sp>
        <p:nvSpPr>
          <p:cNvPr id="32" name="TextBox 31"/>
          <p:cNvSpPr txBox="1"/>
          <p:nvPr>
            <p:custDataLst>
              <p:tags r:id="rId16"/>
            </p:custDataLst>
          </p:nvPr>
        </p:nvSpPr>
        <p:spPr>
          <a:xfrm>
            <a:off x="4737944" y="1668642"/>
            <a:ext cx="1106377" cy="360000"/>
          </a:xfrm>
          <a:prstGeom prst="rect">
            <a:avLst/>
          </a:prstGeom>
          <a:noFill/>
        </p:spPr>
        <p:txBody>
          <a:bodyPr wrap="square" lIns="0" tIns="0" rIns="0" bIns="0" rtlCol="0" anchor="ctr">
            <a:noAutofit/>
          </a:bodyPr>
          <a:lstStyle/>
          <a:p>
            <a:pPr algn="ctr">
              <a:spcAft>
                <a:spcPts val="150"/>
              </a:spcAft>
            </a:pPr>
            <a:r>
              <a:rPr lang="it-IT" b="1" dirty="0">
                <a:latin typeface="Calibri" panose="020F0502020204030204" pitchFamily="34" charset="0"/>
                <a:cs typeface="Calibri" panose="020F0502020204030204" pitchFamily="34" charset="0"/>
              </a:rPr>
              <a:t>Impatto PIL</a:t>
            </a:r>
          </a:p>
        </p:txBody>
      </p:sp>
      <p:cxnSp>
        <p:nvCxnSpPr>
          <p:cNvPr id="33" name="Straight Connector 32"/>
          <p:cNvCxnSpPr/>
          <p:nvPr>
            <p:custDataLst>
              <p:tags r:id="rId17"/>
            </p:custDataLst>
          </p:nvPr>
        </p:nvCxnSpPr>
        <p:spPr bwMode="auto">
          <a:xfrm>
            <a:off x="4054475" y="3241675"/>
            <a:ext cx="0" cy="5778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bwMode="auto">
          <a:xfrm>
            <a:off x="2084388" y="4541838"/>
            <a:ext cx="0" cy="5778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custDataLst>
              <p:tags r:id="rId19"/>
            </p:custDataLst>
            <p:extLst>
              <p:ext uri="{D42A27DB-BD31-4B8C-83A1-F6EECF244321}">
                <p14:modId xmlns:p14="http://schemas.microsoft.com/office/powerpoint/2010/main" val="4143811222"/>
              </p:ext>
            </p:extLst>
          </p:nvPr>
        </p:nvGraphicFramePr>
        <p:xfrm>
          <a:off x="1311275" y="2146300"/>
          <a:ext cx="3208338" cy="4068763"/>
        </p:xfrm>
        <a:graphic>
          <a:graphicData uri="http://schemas.openxmlformats.org/drawingml/2006/chart">
            <c:chart xmlns:c="http://schemas.openxmlformats.org/drawingml/2006/chart" xmlns:r="http://schemas.openxmlformats.org/officeDocument/2006/relationships" r:id="rId33"/>
          </a:graphicData>
        </a:graphic>
      </p:graphicFrame>
      <p:sp>
        <p:nvSpPr>
          <p:cNvPr id="36" name="Holder 3"/>
          <p:cNvSpPr>
            <a:spLocks noGrp="1"/>
          </p:cNvSpPr>
          <p:nvPr>
            <p:custDataLst>
              <p:tags r:id="rId20"/>
            </p:custDataLst>
          </p:nvPr>
        </p:nvSpPr>
        <p:spPr bwMode="auto">
          <a:xfrm>
            <a:off x="746125" y="2513013"/>
            <a:ext cx="511175" cy="73342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fld id="{1ACAF75D-062D-4C55-81EF-6DB8874E1FF5}" type="datetime'''T''o''ta''''''''''''le&#10;R''''''icav''''i&#10;''Ca''''l''c''io'''">
              <a:rPr lang="en-GB" altLang="en-US" sz="1600" b="1" smtClean="0">
                <a:latin typeface="Calibri" panose="020F0502020204030204" pitchFamily="34" charset="0"/>
                <a:cs typeface="Calibri" panose="020F0502020204030204" pitchFamily="34" charset="0"/>
                <a:sym typeface="Calibri" panose="020F0502020204030204" pitchFamily="34" charset="0"/>
              </a:rPr>
              <a:pPr algn="r"/>
              <a:t>Totale
Ricavi
Calcio</a:t>
            </a:fld>
            <a:endParaRPr lang="en-GB" sz="1600" b="1" dirty="0">
              <a:latin typeface="Calibri" panose="020F0502020204030204" pitchFamily="34" charset="0"/>
              <a:cs typeface="Calibri" panose="020F0502020204030204" pitchFamily="34" charset="0"/>
              <a:sym typeface="Calibri" panose="020F0502020204030204" pitchFamily="34" charset="0"/>
            </a:endParaRPr>
          </a:p>
        </p:txBody>
      </p:sp>
      <p:sp>
        <p:nvSpPr>
          <p:cNvPr id="37" name="Holder 3"/>
          <p:cNvSpPr>
            <a:spLocks noGrp="1"/>
          </p:cNvSpPr>
          <p:nvPr>
            <p:custDataLst>
              <p:tags r:id="rId21"/>
            </p:custDataLst>
          </p:nvPr>
        </p:nvSpPr>
        <p:spPr bwMode="auto">
          <a:xfrm>
            <a:off x="706438" y="3813175"/>
            <a:ext cx="550863" cy="73342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spcBef>
                <a:spcPct val="0"/>
              </a:spcBef>
              <a:spcAft>
                <a:spcPct val="0"/>
              </a:spcAft>
            </a:pPr>
            <a:r>
              <a:rPr lang="en-GB" altLang="en-US" sz="1600" dirty="0">
                <a:latin typeface="Calibri" panose="020F0502020204030204" pitchFamily="34" charset="0"/>
                <a:cs typeface="Calibri" panose="020F0502020204030204" pitchFamily="34" charset="0"/>
                <a:sym typeface="Calibri" panose="020F0502020204030204" pitchFamily="34" charset="0"/>
              </a:rPr>
              <a:t>Ricavi</a:t>
            </a:r>
          </a:p>
          <a:p>
            <a:pPr algn="r">
              <a:spcBef>
                <a:spcPct val="0"/>
              </a:spcBef>
              <a:spcAft>
                <a:spcPct val="0"/>
              </a:spcAft>
            </a:pPr>
            <a:r>
              <a:rPr lang="en-GB" altLang="en-US" sz="1600" dirty="0">
                <a:latin typeface="Calibri" panose="020F0502020204030204" pitchFamily="34" charset="0"/>
                <a:cs typeface="Calibri" panose="020F0502020204030204" pitchFamily="34" charset="0"/>
                <a:sym typeface="Calibri" panose="020F0502020204030204" pitchFamily="34" charset="0"/>
              </a:rPr>
              <a:t>Settori</a:t>
            </a:r>
          </a:p>
          <a:p>
            <a:pPr algn="r">
              <a:spcBef>
                <a:spcPct val="0"/>
              </a:spcBef>
              <a:spcAft>
                <a:spcPct val="0"/>
              </a:spcAft>
            </a:pPr>
            <a:r>
              <a:rPr lang="en-GB" altLang="en-US" sz="1600" dirty="0" err="1" smtClean="0">
                <a:latin typeface="Calibri" panose="020F0502020204030204" pitchFamily="34" charset="0"/>
                <a:cs typeface="Calibri" panose="020F0502020204030204" pitchFamily="34" charset="0"/>
                <a:sym typeface="Calibri" panose="020F0502020204030204" pitchFamily="34" charset="0"/>
              </a:rPr>
              <a:t>indotti</a:t>
            </a:r>
            <a:endParaRPr lang="en-GB" sz="1600" dirty="0">
              <a:latin typeface="Calibri" panose="020F0502020204030204" pitchFamily="34" charset="0"/>
              <a:cs typeface="Calibri" panose="020F0502020204030204" pitchFamily="34" charset="0"/>
              <a:sym typeface="Calibri" panose="020F0502020204030204" pitchFamily="34" charset="0"/>
            </a:endParaRPr>
          </a:p>
        </p:txBody>
      </p:sp>
      <p:sp>
        <p:nvSpPr>
          <p:cNvPr id="40" name="Holder 3"/>
          <p:cNvSpPr>
            <a:spLocks noGrp="1"/>
          </p:cNvSpPr>
          <p:nvPr>
            <p:custDataLst>
              <p:tags r:id="rId22"/>
            </p:custDataLst>
          </p:nvPr>
        </p:nvSpPr>
        <p:spPr bwMode="gray">
          <a:xfrm>
            <a:off x="2109788" y="5262563"/>
            <a:ext cx="542925" cy="438150"/>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33338" tIns="0" rIns="33338" bIns="0"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669F43F7-1711-43AF-8DD8-1FE5DB12F586}" type="datetime'''''4'''''''''''''''''''''''',''''''''''''7'''''''''''''''''''">
              <a:rPr lang="en-US" altLang="en-US" sz="1600" smtClean="0">
                <a:latin typeface="Calibri" panose="020F0502020204030204" pitchFamily="34" charset="0"/>
                <a:cs typeface="Calibri" panose="020F0502020204030204" pitchFamily="34" charset="0"/>
                <a:sym typeface="Calibri" panose="020F0502020204030204" pitchFamily="34" charset="0"/>
              </a:rPr>
              <a:pPr algn="ctr">
                <a:lnSpc>
                  <a:spcPct val="90000"/>
                </a:lnSpc>
              </a:pPr>
              <a:t>4,7</a:t>
            </a:fld>
            <a:r>
              <a:rPr lang="en-US" altLang="en-US" sz="1600">
                <a:latin typeface="Calibri" panose="020F0502020204030204" pitchFamily="34" charset="0"/>
                <a:cs typeface="Calibri" panose="020F0502020204030204" pitchFamily="34" charset="0"/>
                <a:sym typeface="Calibri" panose="020F0502020204030204" pitchFamily="34" charset="0"/>
              </a:rPr>
              <a:t> </a:t>
            </a:r>
            <a:endParaRPr lang="en-US" altLang="en-US" sz="1600" dirty="0">
              <a:latin typeface="Calibri" panose="020F0502020204030204" pitchFamily="34" charset="0"/>
              <a:cs typeface="Calibri" panose="020F0502020204030204" pitchFamily="34" charset="0"/>
              <a:sym typeface="Calibri" panose="020F0502020204030204" pitchFamily="34" charset="0"/>
            </a:endParaRPr>
          </a:p>
          <a:p>
            <a:pPr algn="ctr">
              <a:lnSpc>
                <a:spcPct val="90000"/>
              </a:lnSpc>
              <a:spcBef>
                <a:spcPct val="0"/>
              </a:spcBef>
              <a:spcAft>
                <a:spcPct val="0"/>
              </a:spcAft>
            </a:pPr>
            <a:r>
              <a:rPr lang="en-US" altLang="en-US" sz="1600" dirty="0">
                <a:latin typeface="Calibri" panose="020F0502020204030204" pitchFamily="34" charset="0"/>
                <a:cs typeface="Calibri" panose="020F0502020204030204" pitchFamily="34" charset="0"/>
                <a:sym typeface="Calibri" panose="020F0502020204030204" pitchFamily="34" charset="0"/>
              </a:rPr>
              <a:t>(26%)</a:t>
            </a:r>
            <a:endParaRPr lang="en-US" sz="1600" dirty="0">
              <a:latin typeface="Calibri" panose="020F0502020204030204" pitchFamily="34" charset="0"/>
              <a:cs typeface="Calibri" panose="020F0502020204030204" pitchFamily="34" charset="0"/>
              <a:sym typeface="Calibri" panose="020F0502020204030204" pitchFamily="34" charset="0"/>
            </a:endParaRPr>
          </a:p>
        </p:txBody>
      </p:sp>
      <p:sp>
        <p:nvSpPr>
          <p:cNvPr id="39" name="Holder 3"/>
          <p:cNvSpPr>
            <a:spLocks noGrp="1"/>
          </p:cNvSpPr>
          <p:nvPr>
            <p:custDataLst>
              <p:tags r:id="rId23"/>
            </p:custDataLst>
          </p:nvPr>
        </p:nvSpPr>
        <p:spPr bwMode="gray">
          <a:xfrm>
            <a:off x="4079875" y="3960813"/>
            <a:ext cx="542925" cy="438150"/>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33338" tIns="0" rIns="33338" bIns="0"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38F08284-C352-44A2-AB75-84B7D14C19C6}" type="datetime'''''''''''''''''''''''1''3,''''''''''''4'''''">
              <a:rPr lang="en-GB" altLang="en-US" sz="1600" smtClean="0">
                <a:latin typeface="Calibri" panose="020F0502020204030204" pitchFamily="34" charset="0"/>
                <a:cs typeface="Calibri" panose="020F0502020204030204" pitchFamily="34" charset="0"/>
                <a:sym typeface="Calibri" panose="020F0502020204030204" pitchFamily="34" charset="0"/>
              </a:rPr>
              <a:pPr algn="ctr">
                <a:lnSpc>
                  <a:spcPct val="90000"/>
                </a:lnSpc>
              </a:pPr>
              <a:t>13,4</a:t>
            </a:fld>
            <a:r>
              <a:rPr lang="en-GB" altLang="en-US" sz="1600" dirty="0">
                <a:latin typeface="Calibri" panose="020F0502020204030204" pitchFamily="34" charset="0"/>
                <a:cs typeface="Calibri" panose="020F0502020204030204" pitchFamily="34" charset="0"/>
                <a:sym typeface="Calibri" panose="020F0502020204030204" pitchFamily="34" charset="0"/>
              </a:rPr>
              <a:t> </a:t>
            </a:r>
          </a:p>
          <a:p>
            <a:pPr algn="ctr">
              <a:lnSpc>
                <a:spcPct val="90000"/>
              </a:lnSpc>
              <a:spcBef>
                <a:spcPct val="0"/>
              </a:spcBef>
              <a:spcAft>
                <a:spcPct val="0"/>
              </a:spcAft>
            </a:pPr>
            <a:r>
              <a:rPr lang="en-GB" altLang="en-US" sz="1600" dirty="0">
                <a:latin typeface="Calibri" panose="020F0502020204030204" pitchFamily="34" charset="0"/>
                <a:cs typeface="Calibri" panose="020F0502020204030204" pitchFamily="34" charset="0"/>
                <a:sym typeface="Calibri" panose="020F0502020204030204" pitchFamily="34" charset="0"/>
              </a:rPr>
              <a:t>(74%)</a:t>
            </a:r>
            <a:endParaRPr lang="en-GB" sz="1600" dirty="0">
              <a:latin typeface="Calibri" panose="020F0502020204030204" pitchFamily="34" charset="0"/>
              <a:cs typeface="Calibri" panose="020F0502020204030204" pitchFamily="34" charset="0"/>
              <a:sym typeface="Calibri" panose="020F0502020204030204" pitchFamily="34" charset="0"/>
            </a:endParaRPr>
          </a:p>
        </p:txBody>
      </p:sp>
      <p:sp>
        <p:nvSpPr>
          <p:cNvPr id="38" name="Holder 3"/>
          <p:cNvSpPr>
            <a:spLocks noGrp="1"/>
          </p:cNvSpPr>
          <p:nvPr>
            <p:custDataLst>
              <p:tags r:id="rId24"/>
            </p:custDataLst>
          </p:nvPr>
        </p:nvSpPr>
        <p:spPr bwMode="auto">
          <a:xfrm>
            <a:off x="755650" y="5114925"/>
            <a:ext cx="501650" cy="73342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fld id="{DED6EE34-A05C-43FE-BA3B-D329AA51D765}" type="datetime'R''icavi&#10;''''''dire''tt''''i''''&#10;''C''''al''c''io'''''''''''''">
              <a:rPr lang="en-GB" altLang="en-US" sz="1600" smtClean="0">
                <a:latin typeface="Calibri" panose="020F0502020204030204" pitchFamily="34" charset="0"/>
                <a:cs typeface="Calibri" panose="020F0502020204030204" pitchFamily="34" charset="0"/>
                <a:sym typeface="Calibri" panose="020F0502020204030204" pitchFamily="34" charset="0"/>
              </a:rPr>
              <a:pPr algn="r"/>
              <a:t>Ricavi
diretti
Calcio</a:t>
            </a:fld>
            <a:endParaRPr lang="en-GB" sz="1600" dirty="0">
              <a:latin typeface="Calibri" panose="020F0502020204030204" pitchFamily="34" charset="0"/>
              <a:cs typeface="Calibri" panose="020F0502020204030204" pitchFamily="34" charset="0"/>
              <a:sym typeface="Calibri" panose="020F0502020204030204" pitchFamily="34" charset="0"/>
            </a:endParaRPr>
          </a:p>
        </p:txBody>
      </p:sp>
      <p:sp>
        <p:nvSpPr>
          <p:cNvPr id="42" name="Rectangle 41"/>
          <p:cNvSpPr/>
          <p:nvPr/>
        </p:nvSpPr>
        <p:spPr>
          <a:xfrm>
            <a:off x="469900" y="913499"/>
            <a:ext cx="11188701" cy="5276164"/>
          </a:xfrm>
          <a:prstGeom prst="rect">
            <a:avLst/>
          </a:prstGeom>
          <a:noFill/>
          <a:ln w="12700">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libri" panose="020F0502020204030204" pitchFamily="34" charset="0"/>
              <a:cs typeface="Calibri" panose="020F0502020204030204" pitchFamily="34" charset="0"/>
            </a:endParaRPr>
          </a:p>
        </p:txBody>
      </p:sp>
      <p:grpSp>
        <p:nvGrpSpPr>
          <p:cNvPr id="3" name="Group 2"/>
          <p:cNvGrpSpPr/>
          <p:nvPr/>
        </p:nvGrpSpPr>
        <p:grpSpPr>
          <a:xfrm>
            <a:off x="9065366" y="5453816"/>
            <a:ext cx="862000" cy="487363"/>
            <a:chOff x="9097115" y="5686425"/>
            <a:chExt cx="862000" cy="487363"/>
          </a:xfrm>
        </p:grpSpPr>
        <p:pic>
          <p:nvPicPr>
            <p:cNvPr id="23" name="Picture 2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097115" y="5686425"/>
              <a:ext cx="338773" cy="487363"/>
            </a:xfrm>
            <a:prstGeom prst="rect">
              <a:avLst/>
            </a:prstGeom>
          </p:spPr>
        </p:pic>
        <p:sp>
          <p:nvSpPr>
            <p:cNvPr id="25" name="Rectangle 24"/>
            <p:cNvSpPr/>
            <p:nvPr/>
          </p:nvSpPr>
          <p:spPr>
            <a:xfrm>
              <a:off x="9407948" y="5819920"/>
              <a:ext cx="282893" cy="2132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it-IT" sz="1400" dirty="0">
                  <a:solidFill>
                    <a:schemeClr val="tx1"/>
                  </a:solidFill>
                  <a:latin typeface="Calibri" panose="020F0502020204030204" pitchFamily="34" charset="0"/>
                  <a:cs typeface="Calibri" panose="020F0502020204030204" pitchFamily="34" charset="0"/>
                </a:rPr>
                <a:t>+</a:t>
              </a:r>
              <a:endParaRPr lang="it-IT" sz="1600" b="1" dirty="0">
                <a:solidFill>
                  <a:srgbClr val="122FA0"/>
                </a:solidFill>
                <a:latin typeface="Calibri" panose="020F0502020204030204" pitchFamily="34" charset="0"/>
                <a:cs typeface="Calibri" panose="020F0502020204030204" pitchFamily="34" charset="0"/>
              </a:endParaRPr>
            </a:p>
          </p:txBody>
        </p:sp>
        <p:pic>
          <p:nvPicPr>
            <p:cNvPr id="59" name="Picture 34" descr="Serie C - Wikipedia"/>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681316" y="5702056"/>
              <a:ext cx="277799" cy="4463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268635" y="190739"/>
            <a:ext cx="466027" cy="475311"/>
            <a:chOff x="263530" y="241842"/>
            <a:chExt cx="466027" cy="475311"/>
          </a:xfrm>
        </p:grpSpPr>
        <p:grpSp>
          <p:nvGrpSpPr>
            <p:cNvPr id="50" name="Group 49"/>
            <p:cNvGrpSpPr/>
            <p:nvPr/>
          </p:nvGrpSpPr>
          <p:grpSpPr>
            <a:xfrm>
              <a:off x="273742" y="241842"/>
              <a:ext cx="455815" cy="475311"/>
              <a:chOff x="134601" y="96751"/>
              <a:chExt cx="734096" cy="765493"/>
            </a:xfrm>
          </p:grpSpPr>
          <p:sp>
            <p:nvSpPr>
              <p:cNvPr id="52" name="Teardrop 51"/>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53" name="Oval 52"/>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51" name="Rectangle 50"/>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1</a:t>
              </a:r>
            </a:p>
          </p:txBody>
        </p:sp>
      </p:grpSp>
      <p:sp>
        <p:nvSpPr>
          <p:cNvPr id="54" name="TextBox 53"/>
          <p:cNvSpPr txBox="1"/>
          <p:nvPr>
            <p:custDataLst>
              <p:tags r:id="rId25"/>
            </p:custDataLst>
          </p:nvPr>
        </p:nvSpPr>
        <p:spPr>
          <a:xfrm>
            <a:off x="518591" y="970504"/>
            <a:ext cx="11082379" cy="431800"/>
          </a:xfrm>
          <a:prstGeom prst="rect">
            <a:avLst/>
          </a:prstGeom>
          <a:solidFill>
            <a:srgbClr val="0076A8"/>
          </a:solidFill>
          <a:ln>
            <a:noFill/>
          </a:ln>
        </p:spPr>
        <p:txBody>
          <a:bodyPr wrap="square" lIns="72000" tIns="0" rIns="72000" bIns="0" rtlCol="0" anchor="ctr">
            <a:noAutofit/>
          </a:bodyPr>
          <a:lstStyle/>
          <a:p>
            <a:pPr defTabSz="914378">
              <a:spcAft>
                <a:spcPts val="450"/>
              </a:spcAft>
              <a:defRPr/>
            </a:pPr>
            <a:r>
              <a:rPr lang="it-IT" b="1" dirty="0">
                <a:solidFill>
                  <a:schemeClr val="bg1"/>
                </a:solidFill>
                <a:latin typeface="Calibri" panose="020F0502020204030204" pitchFamily="34" charset="0"/>
                <a:cs typeface="Calibri" panose="020F0502020204030204" pitchFamily="34" charset="0"/>
                <a:sym typeface="Verdana" panose="020B0604030504040204" pitchFamily="34" charset="0"/>
              </a:rPr>
              <a:t>Valore economico del Calcio in Italia</a:t>
            </a:r>
          </a:p>
        </p:txBody>
      </p:sp>
      <p:sp>
        <p:nvSpPr>
          <p:cNvPr id="57" name="TextBox 56"/>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16028985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997702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04" name="think-cell Slide" r:id="rId8" imgW="395" imgH="396" progId="TCLayout.ActiveDocument.1">
                  <p:embed/>
                </p:oleObj>
              </mc:Choice>
              <mc:Fallback>
                <p:oleObj name="think-cell Slide" r:id="rId8" imgW="395" imgH="396" progId="TCLayout.ActiveDocument.1">
                  <p:embed/>
                  <p:pic>
                    <p:nvPicPr>
                      <p:cNvPr id="53" name="Object 52"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1" name="Rectangle 50"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b="1"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lIns="360000"/>
          <a:lstStyle/>
          <a:p>
            <a:r>
              <a:rPr lang="it-IT" sz="2400" dirty="0">
                <a:solidFill>
                  <a:srgbClr val="000000"/>
                </a:solidFill>
              </a:rPr>
              <a:t>A livello europeo, il rinnovamento degli Stadi ha generato </a:t>
            </a:r>
            <a:r>
              <a:rPr lang="it-IT" sz="2400" b="1" dirty="0">
                <a:solidFill>
                  <a:srgbClr val="000000"/>
                </a:solidFill>
                <a:latin typeface="Calibri" panose="020F0502020204030204" pitchFamily="34" charset="0"/>
                <a:cs typeface="Calibri" panose="020F0502020204030204" pitchFamily="34" charset="0"/>
              </a:rPr>
              <a:t>11+ € </a:t>
            </a:r>
            <a:r>
              <a:rPr lang="it-IT" sz="2400" b="1" dirty="0" err="1">
                <a:solidFill>
                  <a:srgbClr val="000000"/>
                </a:solidFill>
                <a:latin typeface="Calibri" panose="020F0502020204030204" pitchFamily="34" charset="0"/>
                <a:cs typeface="Calibri" panose="020F0502020204030204" pitchFamily="34" charset="0"/>
              </a:rPr>
              <a:t>Mld</a:t>
            </a:r>
            <a:r>
              <a:rPr lang="it-IT" sz="2400" b="1" dirty="0">
                <a:solidFill>
                  <a:srgbClr val="000000"/>
                </a:solidFill>
                <a:latin typeface="Calibri" panose="020F0502020204030204" pitchFamily="34" charset="0"/>
                <a:cs typeface="Calibri" panose="020F0502020204030204" pitchFamily="34" charset="0"/>
              </a:rPr>
              <a:t> di investimenti</a:t>
            </a:r>
            <a:endParaRPr lang="en-US" sz="2400" b="1" dirty="0">
              <a:solidFill>
                <a:srgbClr val="000000"/>
              </a:solidFill>
              <a:latin typeface="Calibri" panose="020F0502020204030204" pitchFamily="34" charset="0"/>
              <a:cs typeface="Calibri" panose="020F0502020204030204" pitchFamily="34" charset="0"/>
            </a:endParaRPr>
          </a:p>
        </p:txBody>
      </p:sp>
      <p:graphicFrame>
        <p:nvGraphicFramePr>
          <p:cNvPr id="75" name="Chart 74"/>
          <p:cNvGraphicFramePr/>
          <p:nvPr>
            <p:custDataLst>
              <p:tags r:id="rId4"/>
            </p:custDataLst>
            <p:extLst>
              <p:ext uri="{D42A27DB-BD31-4B8C-83A1-F6EECF244321}">
                <p14:modId xmlns:p14="http://schemas.microsoft.com/office/powerpoint/2010/main" val="615094430"/>
              </p:ext>
            </p:extLst>
          </p:nvPr>
        </p:nvGraphicFramePr>
        <p:xfrm>
          <a:off x="1755775" y="2537333"/>
          <a:ext cx="9898063" cy="2519362"/>
        </p:xfrm>
        <a:graphic>
          <a:graphicData uri="http://schemas.openxmlformats.org/drawingml/2006/chart">
            <c:chart xmlns:c="http://schemas.openxmlformats.org/drawingml/2006/chart" xmlns:r="http://schemas.openxmlformats.org/officeDocument/2006/relationships" r:id="rId10"/>
          </a:graphicData>
        </a:graphic>
      </p:graphicFrame>
      <p:pic>
        <p:nvPicPr>
          <p:cNvPr id="7" name="Picture 101" descr="File:Logo Bundesliga.svg - Wikipedi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6500" y="5238084"/>
            <a:ext cx="715963" cy="6319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1" descr="File:Ligue1.svg - Wikimedia Common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77450" y="5180299"/>
            <a:ext cx="536575" cy="745526"/>
          </a:xfrm>
          <a:prstGeom prst="rect">
            <a:avLst/>
          </a:prstGeom>
          <a:noFill/>
        </p:spPr>
      </p:pic>
      <p:pic>
        <p:nvPicPr>
          <p:cNvPr id="9" name="Picture 103" descr="Premier League 2019-2020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24163" y="5175883"/>
            <a:ext cx="450850" cy="756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7" descr="La Liga - Il Sevilla &quot;rivede&quot; l'Europa. Finale in crescendo del ..."/>
          <p:cNvPicPr>
            <a:picLocks noChangeAspect="1" noChangeArrowheads="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l="27291" t="11429" r="28709" b="12126"/>
          <a:stretch/>
        </p:blipFill>
        <p:spPr bwMode="auto">
          <a:xfrm>
            <a:off x="5208588" y="5197674"/>
            <a:ext cx="546100" cy="71171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589213" y="1975782"/>
            <a:ext cx="920750" cy="3937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it-IT" sz="1600" b="1" dirty="0">
                <a:solidFill>
                  <a:schemeClr val="tx1"/>
                </a:solidFill>
                <a:latin typeface="Calibri" panose="020F0502020204030204" pitchFamily="34" charset="0"/>
                <a:cs typeface="Calibri" panose="020F0502020204030204" pitchFamily="34" charset="0"/>
              </a:rPr>
              <a:t>350 </a:t>
            </a:r>
            <a:endParaRPr lang="en-US" sz="1600" b="1" dirty="0">
              <a:solidFill>
                <a:schemeClr val="tx1"/>
              </a:solidFill>
              <a:latin typeface="Calibri" panose="020F0502020204030204" pitchFamily="34" charset="0"/>
              <a:cs typeface="Calibri" panose="020F0502020204030204" pitchFamily="34" charset="0"/>
            </a:endParaRPr>
          </a:p>
        </p:txBody>
      </p:sp>
      <p:sp>
        <p:nvSpPr>
          <p:cNvPr id="21" name="Rectangle 20"/>
          <p:cNvSpPr/>
          <p:nvPr/>
        </p:nvSpPr>
        <p:spPr>
          <a:xfrm>
            <a:off x="5021263" y="1975782"/>
            <a:ext cx="920750" cy="3937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it-IT" sz="1600" b="1" dirty="0">
                <a:solidFill>
                  <a:schemeClr val="tx1"/>
                </a:solidFill>
                <a:latin typeface="Calibri" panose="020F0502020204030204" pitchFamily="34" charset="0"/>
                <a:cs typeface="Calibri" panose="020F0502020204030204" pitchFamily="34" charset="0"/>
              </a:rPr>
              <a:t>120 </a:t>
            </a:r>
            <a:endParaRPr lang="en-US" sz="1600" b="1" dirty="0">
              <a:solidFill>
                <a:schemeClr val="tx1"/>
              </a:solidFill>
              <a:latin typeface="Calibri" panose="020F0502020204030204" pitchFamily="34" charset="0"/>
              <a:cs typeface="Calibri" panose="020F0502020204030204" pitchFamily="34" charset="0"/>
            </a:endParaRPr>
          </a:p>
        </p:txBody>
      </p:sp>
      <p:sp>
        <p:nvSpPr>
          <p:cNvPr id="23" name="Rectangle 22"/>
          <p:cNvSpPr/>
          <p:nvPr/>
        </p:nvSpPr>
        <p:spPr>
          <a:xfrm>
            <a:off x="7453313" y="1975782"/>
            <a:ext cx="920750" cy="3937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it-IT" sz="1600" b="1" dirty="0">
                <a:solidFill>
                  <a:schemeClr val="tx1"/>
                </a:solidFill>
                <a:latin typeface="Calibri" panose="020F0502020204030204" pitchFamily="34" charset="0"/>
                <a:cs typeface="Calibri" panose="020F0502020204030204" pitchFamily="34" charset="0"/>
              </a:rPr>
              <a:t>130 </a:t>
            </a:r>
            <a:endParaRPr lang="en-US" sz="1600" b="1" dirty="0">
              <a:solidFill>
                <a:schemeClr val="tx1"/>
              </a:solidFill>
              <a:latin typeface="Calibri" panose="020F0502020204030204" pitchFamily="34" charset="0"/>
              <a:cs typeface="Calibri" panose="020F0502020204030204" pitchFamily="34" charset="0"/>
            </a:endParaRPr>
          </a:p>
        </p:txBody>
      </p:sp>
      <p:sp>
        <p:nvSpPr>
          <p:cNvPr id="24" name="Rectangle 23"/>
          <p:cNvSpPr/>
          <p:nvPr/>
        </p:nvSpPr>
        <p:spPr>
          <a:xfrm>
            <a:off x="9885363" y="1975782"/>
            <a:ext cx="920750" cy="3937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it-IT" sz="1600" b="1" dirty="0">
                <a:solidFill>
                  <a:schemeClr val="tx1"/>
                </a:solidFill>
                <a:latin typeface="Calibri" panose="020F0502020204030204" pitchFamily="34" charset="0"/>
                <a:cs typeface="Calibri" panose="020F0502020204030204" pitchFamily="34" charset="0"/>
              </a:rPr>
              <a:t>130</a:t>
            </a:r>
            <a:endParaRPr lang="en-US" sz="1600" b="1" dirty="0">
              <a:solidFill>
                <a:schemeClr val="tx1"/>
              </a:solidFill>
              <a:latin typeface="Calibri" panose="020F0502020204030204" pitchFamily="34" charset="0"/>
              <a:cs typeface="Calibri" panose="020F0502020204030204" pitchFamily="34" charset="0"/>
            </a:endParaRPr>
          </a:p>
        </p:txBody>
      </p:sp>
      <p:sp>
        <p:nvSpPr>
          <p:cNvPr id="28" name="TextBox 27"/>
          <p:cNvSpPr txBox="1"/>
          <p:nvPr/>
        </p:nvSpPr>
        <p:spPr>
          <a:xfrm>
            <a:off x="609280" y="1818689"/>
            <a:ext cx="1300480" cy="707886"/>
          </a:xfrm>
          <a:prstGeom prst="rect">
            <a:avLst/>
          </a:prstGeom>
          <a:noFill/>
        </p:spPr>
        <p:txBody>
          <a:bodyPr wrap="square" lIns="36000" tIns="0" rIns="0" bIns="0" rtlCol="0" anchor="b">
            <a:spAutoFit/>
          </a:bodyPr>
          <a:lstStyle/>
          <a:p>
            <a:r>
              <a:rPr lang="it-IT" sz="1600" b="1" dirty="0">
                <a:latin typeface="Calibri" panose="020F0502020204030204" pitchFamily="34" charset="0"/>
                <a:cs typeface="Calibri" panose="020F0502020204030204" pitchFamily="34" charset="0"/>
              </a:rPr>
              <a:t>Investimenti medi</a:t>
            </a:r>
            <a:r>
              <a:rPr lang="it-IT" sz="1600" dirty="0">
                <a:latin typeface="Calibri" panose="020F0502020204030204" pitchFamily="34" charset="0"/>
                <a:cs typeface="Calibri" panose="020F0502020204030204" pitchFamily="34" charset="0"/>
              </a:rPr>
              <a:t> </a:t>
            </a:r>
          </a:p>
          <a:p>
            <a:r>
              <a:rPr lang="it-IT" sz="1400" dirty="0">
                <a:latin typeface="Calibri" panose="020F0502020204030204" pitchFamily="34" charset="0"/>
                <a:cs typeface="Calibri" panose="020F0502020204030204" pitchFamily="34" charset="0"/>
              </a:rPr>
              <a:t>€ Mln</a:t>
            </a:r>
          </a:p>
        </p:txBody>
      </p:sp>
      <p:sp>
        <p:nvSpPr>
          <p:cNvPr id="22" name="TextBox 21"/>
          <p:cNvSpPr txBox="1"/>
          <p:nvPr>
            <p:custDataLst>
              <p:tags r:id="rId5"/>
            </p:custDataLst>
          </p:nvPr>
        </p:nvSpPr>
        <p:spPr>
          <a:xfrm>
            <a:off x="540815" y="1483411"/>
            <a:ext cx="10195601" cy="307777"/>
          </a:xfrm>
          <a:prstGeom prst="rect">
            <a:avLst/>
          </a:prstGeom>
          <a:noFill/>
        </p:spPr>
        <p:txBody>
          <a:bodyPr wrap="square" lIns="72000" rtlCol="0">
            <a:noAutofit/>
          </a:bodyPr>
          <a:lstStyle/>
          <a:p>
            <a:pPr>
              <a:spcAft>
                <a:spcPts val="600"/>
              </a:spcAft>
            </a:pPr>
            <a:r>
              <a:rPr lang="it-IT" sz="1400" dirty="0">
                <a:latin typeface="Calibri" panose="020F0502020204030204" pitchFamily="34" charset="0"/>
                <a:cs typeface="Calibri" panose="020F0502020204030204" pitchFamily="34" charset="0"/>
              </a:rPr>
              <a:t>Periodo 2000-2019</a:t>
            </a:r>
            <a:endParaRPr lang="it-IT" sz="1400" b="1" dirty="0">
              <a:latin typeface="Calibri" panose="020F0502020204030204" pitchFamily="34" charset="0"/>
              <a:cs typeface="Calibri" panose="020F0502020204030204" pitchFamily="34" charset="0"/>
            </a:endParaRPr>
          </a:p>
        </p:txBody>
      </p:sp>
      <p:sp>
        <p:nvSpPr>
          <p:cNvPr id="25" name="Rectangle 24"/>
          <p:cNvSpPr/>
          <p:nvPr/>
        </p:nvSpPr>
        <p:spPr>
          <a:xfrm>
            <a:off x="492124" y="925514"/>
            <a:ext cx="11188701" cy="5099692"/>
          </a:xfrm>
          <a:prstGeom prst="rect">
            <a:avLst/>
          </a:prstGeom>
          <a:noFill/>
          <a:ln w="12700">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libri" panose="020F0502020204030204" pitchFamily="34" charset="0"/>
              <a:cs typeface="Calibri" panose="020F0502020204030204" pitchFamily="34" charset="0"/>
            </a:endParaRPr>
          </a:p>
        </p:txBody>
      </p:sp>
      <p:sp>
        <p:nvSpPr>
          <p:cNvPr id="27" name="TextBox 26"/>
          <p:cNvSpPr txBox="1"/>
          <p:nvPr>
            <p:custDataLst>
              <p:tags r:id="rId6"/>
            </p:custDataLst>
          </p:nvPr>
        </p:nvSpPr>
        <p:spPr>
          <a:xfrm>
            <a:off x="540815" y="982519"/>
            <a:ext cx="11082379" cy="431800"/>
          </a:xfrm>
          <a:prstGeom prst="rect">
            <a:avLst/>
          </a:prstGeom>
          <a:solidFill>
            <a:srgbClr val="0076A8"/>
          </a:solidFill>
          <a:ln>
            <a:noFill/>
          </a:ln>
        </p:spPr>
        <p:txBody>
          <a:bodyPr wrap="square" lIns="72000" tIns="0" rIns="72000" bIns="0" rtlCol="0" anchor="ctr">
            <a:noAutofit/>
          </a:bodyPr>
          <a:lstStyle/>
          <a:p>
            <a:pPr defTabSz="914378">
              <a:spcAft>
                <a:spcPts val="450"/>
              </a:spcAft>
              <a:defRPr/>
            </a:pPr>
            <a:r>
              <a:rPr lang="it-IT" b="1" dirty="0">
                <a:solidFill>
                  <a:schemeClr val="bg1"/>
                </a:solidFill>
                <a:latin typeface="Calibri" panose="020F0502020204030204" pitchFamily="34" charset="0"/>
                <a:cs typeface="Calibri" panose="020F0502020204030204" pitchFamily="34" charset="0"/>
                <a:sym typeface="Verdana" panose="020B0604030504040204" pitchFamily="34" charset="0"/>
              </a:rPr>
              <a:t>Ammontare investimenti in operazioni di rinnovamento Stadi</a:t>
            </a:r>
          </a:p>
        </p:txBody>
      </p:sp>
      <p:grpSp>
        <p:nvGrpSpPr>
          <p:cNvPr id="55" name="Group 54"/>
          <p:cNvGrpSpPr/>
          <p:nvPr/>
        </p:nvGrpSpPr>
        <p:grpSpPr>
          <a:xfrm>
            <a:off x="268635" y="190739"/>
            <a:ext cx="466027" cy="475311"/>
            <a:chOff x="263530" y="241842"/>
            <a:chExt cx="466027" cy="475311"/>
          </a:xfrm>
        </p:grpSpPr>
        <p:grpSp>
          <p:nvGrpSpPr>
            <p:cNvPr id="56" name="Group 55"/>
            <p:cNvGrpSpPr/>
            <p:nvPr/>
          </p:nvGrpSpPr>
          <p:grpSpPr>
            <a:xfrm>
              <a:off x="273742" y="241842"/>
              <a:ext cx="455815" cy="475311"/>
              <a:chOff x="134601" y="96751"/>
              <a:chExt cx="734096" cy="765493"/>
            </a:xfrm>
          </p:grpSpPr>
          <p:sp>
            <p:nvSpPr>
              <p:cNvPr id="58" name="Teardrop 57"/>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59" name="Oval 58"/>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57" name="Rectangle 56"/>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3</a:t>
              </a:r>
            </a:p>
          </p:txBody>
        </p:sp>
      </p:grpSp>
      <p:sp>
        <p:nvSpPr>
          <p:cNvPr id="60" name="TextBox 59"/>
          <p:cNvSpPr txBox="1"/>
          <p:nvPr/>
        </p:nvSpPr>
        <p:spPr>
          <a:xfrm>
            <a:off x="609280" y="3545534"/>
            <a:ext cx="1300480" cy="707886"/>
          </a:xfrm>
          <a:prstGeom prst="rect">
            <a:avLst/>
          </a:prstGeom>
          <a:noFill/>
        </p:spPr>
        <p:txBody>
          <a:bodyPr wrap="square" lIns="36000" tIns="0" rIns="0" bIns="0" rtlCol="0" anchor="b">
            <a:spAutoFit/>
          </a:bodyPr>
          <a:lstStyle/>
          <a:p>
            <a:r>
              <a:rPr lang="it-IT" sz="1600" b="1" dirty="0">
                <a:latin typeface="Calibri" panose="020F0502020204030204" pitchFamily="34" charset="0"/>
                <a:cs typeface="Calibri" panose="020F0502020204030204" pitchFamily="34" charset="0"/>
              </a:rPr>
              <a:t>Investimenti complessivi</a:t>
            </a:r>
            <a:endParaRPr lang="it-IT" sz="1600" dirty="0">
              <a:latin typeface="Calibri" panose="020F0502020204030204" pitchFamily="34" charset="0"/>
              <a:cs typeface="Calibri" panose="020F0502020204030204" pitchFamily="34" charset="0"/>
            </a:endParaRPr>
          </a:p>
          <a:p>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Mld</a:t>
            </a:r>
            <a:endParaRPr lang="it-IT" sz="1400" dirty="0">
              <a:latin typeface="Calibri" panose="020F0502020204030204" pitchFamily="34" charset="0"/>
              <a:cs typeface="Calibri" panose="020F0502020204030204" pitchFamily="34" charset="0"/>
            </a:endParaRPr>
          </a:p>
        </p:txBody>
      </p:sp>
      <p:sp>
        <p:nvSpPr>
          <p:cNvPr id="26" name="TextBox 25"/>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22154137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3519013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8" name="think-cell Slide" r:id="rId12" imgW="395" imgH="396" progId="TCLayout.ActiveDocument.1">
                  <p:embed/>
                </p:oleObj>
              </mc:Choice>
              <mc:Fallback>
                <p:oleObj name="think-cell Slide" r:id="rId12" imgW="395" imgH="396" progId="TCLayout.ActiveDocument.1">
                  <p:embed/>
                  <p:pic>
                    <p:nvPicPr>
                      <p:cNvPr id="53" name="Object 52"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1" name="Rectangle 50"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lIns="360000"/>
          <a:lstStyle/>
          <a:p>
            <a:r>
              <a:rPr lang="it-IT" sz="2400" dirty="0">
                <a:solidFill>
                  <a:srgbClr val="000000"/>
                </a:solidFill>
              </a:rPr>
              <a:t>Questi investimenti hanno generato </a:t>
            </a:r>
            <a:r>
              <a:rPr lang="it-IT" sz="2400" b="1" dirty="0">
                <a:solidFill>
                  <a:srgbClr val="000000"/>
                </a:solidFill>
                <a:latin typeface="Calibri" panose="020F0502020204030204" pitchFamily="34" charset="0"/>
                <a:cs typeface="Calibri" panose="020F0502020204030204" pitchFamily="34" charset="0"/>
              </a:rPr>
              <a:t>ricadute positive </a:t>
            </a:r>
            <a:r>
              <a:rPr lang="it-IT" sz="2400" dirty="0">
                <a:solidFill>
                  <a:srgbClr val="000000"/>
                </a:solidFill>
              </a:rPr>
              <a:t>per il Sistema Paese</a:t>
            </a:r>
            <a:endParaRPr lang="en-US" sz="2400" dirty="0">
              <a:solidFill>
                <a:srgbClr val="000000"/>
              </a:solidFill>
            </a:endParaRPr>
          </a:p>
        </p:txBody>
      </p:sp>
      <p:cxnSp>
        <p:nvCxnSpPr>
          <p:cNvPr id="6" name="Straight Connector 5"/>
          <p:cNvCxnSpPr/>
          <p:nvPr/>
        </p:nvCxnSpPr>
        <p:spPr>
          <a:xfrm>
            <a:off x="10121313" y="2981392"/>
            <a:ext cx="1277649" cy="0"/>
          </a:xfrm>
          <a:prstGeom prst="line">
            <a:avLst/>
          </a:prstGeom>
          <a:ln>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0121313" y="4148165"/>
            <a:ext cx="1277649" cy="0"/>
          </a:xfrm>
          <a:prstGeom prst="line">
            <a:avLst/>
          </a:prstGeom>
          <a:ln>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121313" y="5314937"/>
            <a:ext cx="1277649" cy="0"/>
          </a:xfrm>
          <a:prstGeom prst="line">
            <a:avLst/>
          </a:prstGeom>
          <a:ln>
            <a:solidFill>
              <a:srgbClr val="0076A8"/>
            </a:solidFill>
            <a:prstDash val="sysDash"/>
          </a:ln>
        </p:spPr>
        <p:style>
          <a:lnRef idx="1">
            <a:schemeClr val="accent1"/>
          </a:lnRef>
          <a:fillRef idx="0">
            <a:schemeClr val="accent1"/>
          </a:fillRef>
          <a:effectRef idx="0">
            <a:schemeClr val="accent1"/>
          </a:effectRef>
          <a:fontRef idx="minor">
            <a:schemeClr val="tx1"/>
          </a:fontRef>
        </p:style>
      </p:cxnSp>
      <p:pic>
        <p:nvPicPr>
          <p:cNvPr id="94" name="Picture 8" descr="Free rounded Germany flag icon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85344" y="2123162"/>
            <a:ext cx="549586" cy="549688"/>
          </a:xfrm>
          <a:prstGeom prst="rect">
            <a:avLst/>
          </a:prstGeom>
          <a:noFill/>
          <a:extLst>
            <a:ext uri="{909E8E84-426E-40DD-AFC4-6F175D3DCCD1}">
              <a14:hiddenFill xmlns:a14="http://schemas.microsoft.com/office/drawing/2010/main">
                <a:solidFill>
                  <a:srgbClr val="FFFFFF"/>
                </a:solidFill>
              </a14:hiddenFill>
            </a:ext>
          </a:extLst>
        </p:spPr>
      </p:pic>
      <p:sp>
        <p:nvSpPr>
          <p:cNvPr id="72" name="Oval 71"/>
          <p:cNvSpPr/>
          <p:nvPr/>
        </p:nvSpPr>
        <p:spPr>
          <a:xfrm>
            <a:off x="784386" y="3207592"/>
            <a:ext cx="716038" cy="714375"/>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libri" panose="020F0502020204030204" pitchFamily="34" charset="0"/>
              <a:cs typeface="Calibri" panose="020F0502020204030204" pitchFamily="34" charset="0"/>
            </a:endParaRPr>
          </a:p>
        </p:txBody>
      </p:sp>
      <p:sp>
        <p:nvSpPr>
          <p:cNvPr id="76" name="Oval 75"/>
          <p:cNvSpPr/>
          <p:nvPr/>
        </p:nvSpPr>
        <p:spPr>
          <a:xfrm>
            <a:off x="786296" y="4375086"/>
            <a:ext cx="714128" cy="712932"/>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libri" panose="020F0502020204030204" pitchFamily="34" charset="0"/>
              <a:cs typeface="Calibri" panose="020F0502020204030204" pitchFamily="34" charset="0"/>
            </a:endParaRPr>
          </a:p>
        </p:txBody>
      </p:sp>
      <p:sp>
        <p:nvSpPr>
          <p:cNvPr id="3" name="Rectangle 2"/>
          <p:cNvSpPr/>
          <p:nvPr/>
        </p:nvSpPr>
        <p:spPr bwMode="gray">
          <a:xfrm>
            <a:off x="775220" y="1922113"/>
            <a:ext cx="2480157" cy="951787"/>
          </a:xfrm>
          <a:prstGeom prst="rect">
            <a:avLst/>
          </a:prstGeom>
          <a:solidFill>
            <a:schemeClr val="bg1"/>
          </a:solidFill>
          <a:ln w="12700" algn="ctr">
            <a:solidFill>
              <a:srgbClr val="0076A8"/>
            </a:solidFill>
            <a:miter lim="800000"/>
            <a:headEnd/>
            <a:tailEnd/>
          </a:ln>
        </p:spPr>
        <p:txBody>
          <a:bodyPr wrap="square" lIns="144000" tIns="72000" rIns="72000" bIns="72000" rtlCol="0" anchor="ctr"/>
          <a:lstStyle/>
          <a:p>
            <a:pPr>
              <a:lnSpc>
                <a:spcPct val="106000"/>
              </a:lnSpc>
              <a:buFont typeface="Wingdings 2" pitchFamily="18" charset="2"/>
              <a:buNone/>
            </a:pPr>
            <a:r>
              <a:rPr lang="it-IT" b="1" dirty="0">
                <a:solidFill>
                  <a:srgbClr val="0076A8"/>
                </a:solidFill>
                <a:latin typeface="Calibri" panose="020F0502020204030204" pitchFamily="34" charset="0"/>
                <a:cs typeface="Calibri" panose="020F0502020204030204" pitchFamily="34" charset="0"/>
              </a:rPr>
              <a:t>BOOST </a:t>
            </a:r>
          </a:p>
          <a:p>
            <a:pPr>
              <a:lnSpc>
                <a:spcPct val="106000"/>
              </a:lnSpc>
              <a:buFont typeface="Wingdings 2" pitchFamily="18" charset="2"/>
              <a:buNone/>
            </a:pPr>
            <a:r>
              <a:rPr lang="it-IT" b="1" dirty="0">
                <a:solidFill>
                  <a:srgbClr val="0076A8"/>
                </a:solidFill>
                <a:latin typeface="Calibri" panose="020F0502020204030204" pitchFamily="34" charset="0"/>
                <a:cs typeface="Calibri" panose="020F0502020204030204" pitchFamily="34" charset="0"/>
              </a:rPr>
              <a:t>ECONOMIA</a:t>
            </a:r>
            <a:endParaRPr lang="en-US" b="1" dirty="0">
              <a:solidFill>
                <a:srgbClr val="0076A8"/>
              </a:solidFill>
              <a:latin typeface="Calibri" panose="020F0502020204030204" pitchFamily="34" charset="0"/>
              <a:cs typeface="Calibri" panose="020F0502020204030204" pitchFamily="34" charset="0"/>
            </a:endParaRPr>
          </a:p>
        </p:txBody>
      </p:sp>
      <p:sp>
        <p:nvSpPr>
          <p:cNvPr id="41" name="Rectangle 40"/>
          <p:cNvSpPr/>
          <p:nvPr/>
        </p:nvSpPr>
        <p:spPr bwMode="gray">
          <a:xfrm>
            <a:off x="775220" y="3088886"/>
            <a:ext cx="2480157" cy="951787"/>
          </a:xfrm>
          <a:prstGeom prst="rect">
            <a:avLst/>
          </a:prstGeom>
          <a:solidFill>
            <a:schemeClr val="bg1"/>
          </a:solidFill>
          <a:ln w="12700" algn="ctr">
            <a:solidFill>
              <a:srgbClr val="0076A8"/>
            </a:solidFill>
            <a:miter lim="800000"/>
            <a:headEnd/>
            <a:tailEnd/>
          </a:ln>
        </p:spPr>
        <p:txBody>
          <a:bodyPr wrap="square" lIns="144000" tIns="72000" rIns="72000" bIns="72000" rtlCol="0" anchor="ctr"/>
          <a:lstStyle/>
          <a:p>
            <a:pPr>
              <a:lnSpc>
                <a:spcPct val="106000"/>
              </a:lnSpc>
              <a:buFont typeface="Wingdings 2" pitchFamily="18" charset="2"/>
              <a:buNone/>
            </a:pPr>
            <a:r>
              <a:rPr lang="it-IT" b="1" dirty="0">
                <a:solidFill>
                  <a:srgbClr val="0076A8"/>
                </a:solidFill>
                <a:latin typeface="Calibri" panose="020F0502020204030204" pitchFamily="34" charset="0"/>
                <a:cs typeface="Calibri" panose="020F0502020204030204" pitchFamily="34" charset="0"/>
              </a:rPr>
              <a:t>NUOVA </a:t>
            </a:r>
          </a:p>
          <a:p>
            <a:pPr>
              <a:lnSpc>
                <a:spcPct val="106000"/>
              </a:lnSpc>
              <a:buFont typeface="Wingdings 2" pitchFamily="18" charset="2"/>
              <a:buNone/>
            </a:pPr>
            <a:r>
              <a:rPr lang="it-IT" b="1" dirty="0">
                <a:solidFill>
                  <a:srgbClr val="0076A8"/>
                </a:solidFill>
                <a:latin typeface="Calibri" panose="020F0502020204030204" pitchFamily="34" charset="0"/>
                <a:cs typeface="Calibri" panose="020F0502020204030204" pitchFamily="34" charset="0"/>
              </a:rPr>
              <a:t>OCCUPAZIONE</a:t>
            </a:r>
          </a:p>
        </p:txBody>
      </p:sp>
      <p:sp>
        <p:nvSpPr>
          <p:cNvPr id="56" name="Rectangle 55"/>
          <p:cNvSpPr/>
          <p:nvPr/>
        </p:nvSpPr>
        <p:spPr bwMode="gray">
          <a:xfrm>
            <a:off x="775220" y="4255659"/>
            <a:ext cx="2480157" cy="951787"/>
          </a:xfrm>
          <a:prstGeom prst="rect">
            <a:avLst/>
          </a:prstGeom>
          <a:solidFill>
            <a:schemeClr val="bg1"/>
          </a:solidFill>
          <a:ln w="12700" algn="ctr">
            <a:solidFill>
              <a:srgbClr val="0076A8"/>
            </a:solidFill>
            <a:miter lim="800000"/>
            <a:headEnd/>
            <a:tailEnd/>
          </a:ln>
        </p:spPr>
        <p:txBody>
          <a:bodyPr wrap="square" lIns="144000" tIns="72000" rIns="72000" bIns="72000" rtlCol="0" anchor="ctr"/>
          <a:lstStyle/>
          <a:p>
            <a:pPr>
              <a:lnSpc>
                <a:spcPct val="106000"/>
              </a:lnSpc>
              <a:buFont typeface="Wingdings 2" pitchFamily="18" charset="2"/>
              <a:buNone/>
            </a:pPr>
            <a:r>
              <a:rPr lang="it-IT" b="1" dirty="0">
                <a:solidFill>
                  <a:srgbClr val="0076A8"/>
                </a:solidFill>
                <a:latin typeface="Calibri" panose="020F0502020204030204" pitchFamily="34" charset="0"/>
                <a:cs typeface="Calibri" panose="020F0502020204030204" pitchFamily="34" charset="0"/>
              </a:rPr>
              <a:t>AUMENTO </a:t>
            </a:r>
          </a:p>
          <a:p>
            <a:pPr>
              <a:lnSpc>
                <a:spcPct val="106000"/>
              </a:lnSpc>
              <a:buFont typeface="Wingdings 2" pitchFamily="18" charset="2"/>
              <a:buNone/>
            </a:pPr>
            <a:r>
              <a:rPr lang="it-IT" b="1" dirty="0">
                <a:solidFill>
                  <a:srgbClr val="0076A8"/>
                </a:solidFill>
                <a:latin typeface="Calibri" panose="020F0502020204030204" pitchFamily="34" charset="0"/>
                <a:cs typeface="Calibri" panose="020F0502020204030204" pitchFamily="34" charset="0"/>
              </a:rPr>
              <a:t>GETTITO FISCALE</a:t>
            </a:r>
            <a:endParaRPr lang="en-US" b="1" dirty="0">
              <a:solidFill>
                <a:srgbClr val="0076A8"/>
              </a:solidFill>
              <a:latin typeface="Calibri" panose="020F0502020204030204" pitchFamily="34" charset="0"/>
              <a:cs typeface="Calibri" panose="020F0502020204030204" pitchFamily="34" charset="0"/>
            </a:endParaRPr>
          </a:p>
        </p:txBody>
      </p:sp>
      <p:sp>
        <p:nvSpPr>
          <p:cNvPr id="57" name="Rectangle 56"/>
          <p:cNvSpPr/>
          <p:nvPr/>
        </p:nvSpPr>
        <p:spPr bwMode="gray">
          <a:xfrm>
            <a:off x="775220" y="5422431"/>
            <a:ext cx="2480157" cy="951787"/>
          </a:xfrm>
          <a:prstGeom prst="rect">
            <a:avLst/>
          </a:prstGeom>
          <a:solidFill>
            <a:schemeClr val="bg1"/>
          </a:solidFill>
          <a:ln w="12700" algn="ctr">
            <a:solidFill>
              <a:srgbClr val="0076A8"/>
            </a:solidFill>
            <a:miter lim="800000"/>
            <a:headEnd/>
            <a:tailEnd/>
          </a:ln>
        </p:spPr>
        <p:txBody>
          <a:bodyPr wrap="square" lIns="144000" tIns="72000" rIns="72000" bIns="72000" rtlCol="0" anchor="ctr"/>
          <a:lstStyle/>
          <a:p>
            <a:pPr>
              <a:lnSpc>
                <a:spcPct val="106000"/>
              </a:lnSpc>
              <a:buFont typeface="Wingdings 2" pitchFamily="18" charset="2"/>
              <a:buNone/>
            </a:pPr>
            <a:r>
              <a:rPr lang="it-IT" b="1" dirty="0">
                <a:solidFill>
                  <a:srgbClr val="0076A8"/>
                </a:solidFill>
                <a:latin typeface="Calibri" panose="020F0502020204030204" pitchFamily="34" charset="0"/>
                <a:cs typeface="Calibri" panose="020F0502020204030204" pitchFamily="34" charset="0"/>
              </a:rPr>
              <a:t>RILANCIO </a:t>
            </a:r>
          </a:p>
          <a:p>
            <a:pPr>
              <a:lnSpc>
                <a:spcPct val="106000"/>
              </a:lnSpc>
              <a:buFont typeface="Wingdings 2" pitchFamily="18" charset="2"/>
              <a:buNone/>
            </a:pPr>
            <a:r>
              <a:rPr lang="it-IT" b="1" dirty="0">
                <a:solidFill>
                  <a:srgbClr val="0076A8"/>
                </a:solidFill>
                <a:latin typeface="Calibri" panose="020F0502020204030204" pitchFamily="34" charset="0"/>
                <a:cs typeface="Calibri" panose="020F0502020204030204" pitchFamily="34" charset="0"/>
              </a:rPr>
              <a:t>SICUREZZA</a:t>
            </a:r>
          </a:p>
        </p:txBody>
      </p:sp>
      <p:sp>
        <p:nvSpPr>
          <p:cNvPr id="66" name="Freeform 86"/>
          <p:cNvSpPr>
            <a:spLocks noChangeAspect="1" noEditPoints="1"/>
          </p:cNvSpPr>
          <p:nvPr/>
        </p:nvSpPr>
        <p:spPr bwMode="auto">
          <a:xfrm>
            <a:off x="2764601" y="5516293"/>
            <a:ext cx="387225" cy="422275"/>
          </a:xfrm>
          <a:custGeom>
            <a:avLst/>
            <a:gdLst>
              <a:gd name="T0" fmla="*/ 24267 w 108"/>
              <a:gd name="T1" fmla="*/ 27734 h 118"/>
              <a:gd name="T2" fmla="*/ 100534 w 108"/>
              <a:gd name="T3" fmla="*/ 27734 h 118"/>
              <a:gd name="T4" fmla="*/ 138668 w 108"/>
              <a:gd name="T5" fmla="*/ 17334 h 118"/>
              <a:gd name="T6" fmla="*/ 187202 w 108"/>
              <a:gd name="T7" fmla="*/ 0 h 118"/>
              <a:gd name="T8" fmla="*/ 190669 w 108"/>
              <a:gd name="T9" fmla="*/ 6933 h 118"/>
              <a:gd name="T10" fmla="*/ 270403 w 108"/>
              <a:gd name="T11" fmla="*/ 27734 h 118"/>
              <a:gd name="T12" fmla="*/ 308537 w 108"/>
              <a:gd name="T13" fmla="*/ 27734 h 118"/>
              <a:gd name="T14" fmla="*/ 374404 w 108"/>
              <a:gd name="T15" fmla="*/ 20800 h 118"/>
              <a:gd name="T16" fmla="*/ 374404 w 108"/>
              <a:gd name="T17" fmla="*/ 48534 h 118"/>
              <a:gd name="T18" fmla="*/ 357070 w 108"/>
              <a:gd name="T19" fmla="*/ 204536 h 118"/>
              <a:gd name="T20" fmla="*/ 318937 w 108"/>
              <a:gd name="T21" fmla="*/ 305070 h 118"/>
              <a:gd name="T22" fmla="*/ 294670 w 108"/>
              <a:gd name="T23" fmla="*/ 343204 h 118"/>
              <a:gd name="T24" fmla="*/ 228802 w 108"/>
              <a:gd name="T25" fmla="*/ 391737 h 118"/>
              <a:gd name="T26" fmla="*/ 187202 w 108"/>
              <a:gd name="T27" fmla="*/ 409071 h 118"/>
              <a:gd name="T28" fmla="*/ 180269 w 108"/>
              <a:gd name="T29" fmla="*/ 402138 h 118"/>
              <a:gd name="T30" fmla="*/ 110935 w 108"/>
              <a:gd name="T31" fmla="*/ 370937 h 118"/>
              <a:gd name="T32" fmla="*/ 52001 w 108"/>
              <a:gd name="T33" fmla="*/ 305070 h 118"/>
              <a:gd name="T34" fmla="*/ 31200 w 108"/>
              <a:gd name="T35" fmla="*/ 263469 h 118"/>
              <a:gd name="T36" fmla="*/ 3467 w 108"/>
              <a:gd name="T37" fmla="*/ 135201 h 118"/>
              <a:gd name="T38" fmla="*/ 0 w 108"/>
              <a:gd name="T39" fmla="*/ 20800 h 118"/>
              <a:gd name="T40" fmla="*/ 24267 w 108"/>
              <a:gd name="T41" fmla="*/ 27734 h 118"/>
              <a:gd name="T42" fmla="*/ 308537 w 108"/>
              <a:gd name="T43" fmla="*/ 204536 h 118"/>
              <a:gd name="T44" fmla="*/ 318937 w 108"/>
              <a:gd name="T45" fmla="*/ 149068 h 118"/>
              <a:gd name="T46" fmla="*/ 325870 w 108"/>
              <a:gd name="T47" fmla="*/ 76267 h 118"/>
              <a:gd name="T48" fmla="*/ 266936 w 108"/>
              <a:gd name="T49" fmla="*/ 76267 h 118"/>
              <a:gd name="T50" fmla="*/ 187202 w 108"/>
              <a:gd name="T51" fmla="*/ 52001 h 118"/>
              <a:gd name="T52" fmla="*/ 187202 w 108"/>
              <a:gd name="T53" fmla="*/ 204536 h 118"/>
              <a:gd name="T54" fmla="*/ 187202 w 108"/>
              <a:gd name="T55" fmla="*/ 204536 h 118"/>
              <a:gd name="T56" fmla="*/ 62401 w 108"/>
              <a:gd name="T57" fmla="*/ 204536 h 118"/>
              <a:gd name="T58" fmla="*/ 90134 w 108"/>
              <a:gd name="T59" fmla="*/ 277336 h 118"/>
              <a:gd name="T60" fmla="*/ 110935 w 108"/>
              <a:gd name="T61" fmla="*/ 305070 h 118"/>
              <a:gd name="T62" fmla="*/ 159468 w 108"/>
              <a:gd name="T63" fmla="*/ 343204 h 118"/>
              <a:gd name="T64" fmla="*/ 187202 w 108"/>
              <a:gd name="T65" fmla="*/ 353604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 h="118">
                <a:moveTo>
                  <a:pt x="7" y="8"/>
                </a:moveTo>
                <a:lnTo>
                  <a:pt x="7" y="8"/>
                </a:lnTo>
                <a:lnTo>
                  <a:pt x="18" y="8"/>
                </a:lnTo>
                <a:lnTo>
                  <a:pt x="29" y="8"/>
                </a:lnTo>
                <a:lnTo>
                  <a:pt x="40" y="5"/>
                </a:lnTo>
                <a:lnTo>
                  <a:pt x="52" y="2"/>
                </a:lnTo>
                <a:lnTo>
                  <a:pt x="54" y="0"/>
                </a:lnTo>
                <a:lnTo>
                  <a:pt x="55" y="2"/>
                </a:lnTo>
                <a:lnTo>
                  <a:pt x="68" y="5"/>
                </a:lnTo>
                <a:lnTo>
                  <a:pt x="78" y="8"/>
                </a:lnTo>
                <a:lnTo>
                  <a:pt x="89" y="8"/>
                </a:lnTo>
                <a:lnTo>
                  <a:pt x="100" y="8"/>
                </a:lnTo>
                <a:lnTo>
                  <a:pt x="108" y="6"/>
                </a:lnTo>
                <a:lnTo>
                  <a:pt x="108" y="14"/>
                </a:lnTo>
                <a:lnTo>
                  <a:pt x="106" y="39"/>
                </a:lnTo>
                <a:lnTo>
                  <a:pt x="103" y="59"/>
                </a:lnTo>
                <a:lnTo>
                  <a:pt x="99" y="76"/>
                </a:lnTo>
                <a:lnTo>
                  <a:pt x="92" y="88"/>
                </a:lnTo>
                <a:lnTo>
                  <a:pt x="85" y="99"/>
                </a:lnTo>
                <a:lnTo>
                  <a:pt x="75" y="107"/>
                </a:lnTo>
                <a:lnTo>
                  <a:pt x="66" y="113"/>
                </a:lnTo>
                <a:lnTo>
                  <a:pt x="55" y="116"/>
                </a:lnTo>
                <a:lnTo>
                  <a:pt x="54" y="118"/>
                </a:lnTo>
                <a:lnTo>
                  <a:pt x="52" y="116"/>
                </a:lnTo>
                <a:lnTo>
                  <a:pt x="41" y="113"/>
                </a:lnTo>
                <a:lnTo>
                  <a:pt x="32" y="107"/>
                </a:lnTo>
                <a:lnTo>
                  <a:pt x="23" y="99"/>
                </a:lnTo>
                <a:lnTo>
                  <a:pt x="15" y="88"/>
                </a:lnTo>
                <a:lnTo>
                  <a:pt x="9" y="76"/>
                </a:lnTo>
                <a:lnTo>
                  <a:pt x="4" y="59"/>
                </a:lnTo>
                <a:lnTo>
                  <a:pt x="1" y="39"/>
                </a:lnTo>
                <a:lnTo>
                  <a:pt x="0" y="14"/>
                </a:lnTo>
                <a:lnTo>
                  <a:pt x="0" y="6"/>
                </a:lnTo>
                <a:lnTo>
                  <a:pt x="7" y="8"/>
                </a:lnTo>
                <a:close/>
                <a:moveTo>
                  <a:pt x="54" y="59"/>
                </a:moveTo>
                <a:lnTo>
                  <a:pt x="89" y="59"/>
                </a:lnTo>
                <a:lnTo>
                  <a:pt x="92" y="43"/>
                </a:lnTo>
                <a:lnTo>
                  <a:pt x="94" y="22"/>
                </a:lnTo>
                <a:lnTo>
                  <a:pt x="77" y="22"/>
                </a:lnTo>
                <a:lnTo>
                  <a:pt x="66" y="19"/>
                </a:lnTo>
                <a:lnTo>
                  <a:pt x="54" y="15"/>
                </a:lnTo>
                <a:lnTo>
                  <a:pt x="54" y="59"/>
                </a:lnTo>
                <a:close/>
                <a:moveTo>
                  <a:pt x="54" y="102"/>
                </a:moveTo>
                <a:lnTo>
                  <a:pt x="54" y="59"/>
                </a:lnTo>
                <a:lnTo>
                  <a:pt x="18" y="59"/>
                </a:lnTo>
                <a:lnTo>
                  <a:pt x="21" y="71"/>
                </a:lnTo>
                <a:lnTo>
                  <a:pt x="26" y="80"/>
                </a:lnTo>
                <a:lnTo>
                  <a:pt x="32" y="88"/>
                </a:lnTo>
                <a:lnTo>
                  <a:pt x="38" y="94"/>
                </a:lnTo>
                <a:lnTo>
                  <a:pt x="46" y="99"/>
                </a:lnTo>
                <a:lnTo>
                  <a:pt x="54" y="102"/>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70" name="Freeform 69"/>
          <p:cNvSpPr>
            <a:spLocks noChangeAspect="1" noEditPoints="1"/>
          </p:cNvSpPr>
          <p:nvPr/>
        </p:nvSpPr>
        <p:spPr bwMode="auto">
          <a:xfrm>
            <a:off x="2743263" y="2048542"/>
            <a:ext cx="429901" cy="422593"/>
          </a:xfrm>
          <a:custGeom>
            <a:avLst/>
            <a:gdLst>
              <a:gd name="T0" fmla="*/ 46 w 107"/>
              <a:gd name="T1" fmla="*/ 74 h 105"/>
              <a:gd name="T2" fmla="*/ 53 w 107"/>
              <a:gd name="T3" fmla="*/ 91 h 105"/>
              <a:gd name="T4" fmla="*/ 42 w 107"/>
              <a:gd name="T5" fmla="*/ 103 h 105"/>
              <a:gd name="T6" fmla="*/ 5 w 107"/>
              <a:gd name="T7" fmla="*/ 100 h 105"/>
              <a:gd name="T8" fmla="*/ 9 w 107"/>
              <a:gd name="T9" fmla="*/ 80 h 105"/>
              <a:gd name="T10" fmla="*/ 2 w 107"/>
              <a:gd name="T11" fmla="*/ 66 h 105"/>
              <a:gd name="T12" fmla="*/ 9 w 107"/>
              <a:gd name="T13" fmla="*/ 60 h 105"/>
              <a:gd name="T14" fmla="*/ 2 w 107"/>
              <a:gd name="T15" fmla="*/ 46 h 105"/>
              <a:gd name="T16" fmla="*/ 3 w 107"/>
              <a:gd name="T17" fmla="*/ 31 h 105"/>
              <a:gd name="T18" fmla="*/ 43 w 107"/>
              <a:gd name="T19" fmla="*/ 32 h 105"/>
              <a:gd name="T20" fmla="*/ 46 w 107"/>
              <a:gd name="T21" fmla="*/ 46 h 105"/>
              <a:gd name="T22" fmla="*/ 54 w 107"/>
              <a:gd name="T23" fmla="*/ 60 h 105"/>
              <a:gd name="T24" fmla="*/ 82 w 107"/>
              <a:gd name="T25" fmla="*/ 0 h 105"/>
              <a:gd name="T26" fmla="*/ 60 w 107"/>
              <a:gd name="T27" fmla="*/ 15 h 105"/>
              <a:gd name="T28" fmla="*/ 56 w 107"/>
              <a:gd name="T29" fmla="*/ 18 h 105"/>
              <a:gd name="T30" fmla="*/ 54 w 107"/>
              <a:gd name="T31" fmla="*/ 34 h 105"/>
              <a:gd name="T32" fmla="*/ 59 w 107"/>
              <a:gd name="T33" fmla="*/ 38 h 105"/>
              <a:gd name="T34" fmla="*/ 62 w 107"/>
              <a:gd name="T35" fmla="*/ 54 h 105"/>
              <a:gd name="T36" fmla="*/ 67 w 107"/>
              <a:gd name="T37" fmla="*/ 68 h 105"/>
              <a:gd name="T38" fmla="*/ 64 w 107"/>
              <a:gd name="T39" fmla="*/ 83 h 105"/>
              <a:gd name="T40" fmla="*/ 60 w 107"/>
              <a:gd name="T41" fmla="*/ 97 h 105"/>
              <a:gd name="T42" fmla="*/ 98 w 107"/>
              <a:gd name="T43" fmla="*/ 102 h 105"/>
              <a:gd name="T44" fmla="*/ 104 w 107"/>
              <a:gd name="T45" fmla="*/ 86 h 105"/>
              <a:gd name="T46" fmla="*/ 107 w 107"/>
              <a:gd name="T47" fmla="*/ 71 h 105"/>
              <a:gd name="T48" fmla="*/ 105 w 107"/>
              <a:gd name="T49" fmla="*/ 65 h 105"/>
              <a:gd name="T50" fmla="*/ 102 w 107"/>
              <a:gd name="T51" fmla="*/ 49 h 105"/>
              <a:gd name="T52" fmla="*/ 96 w 107"/>
              <a:gd name="T53" fmla="*/ 34 h 105"/>
              <a:gd name="T54" fmla="*/ 98 w 107"/>
              <a:gd name="T55" fmla="*/ 21 h 105"/>
              <a:gd name="T56" fmla="*/ 102 w 107"/>
              <a:gd name="T57" fmla="*/ 17 h 105"/>
              <a:gd name="T58" fmla="*/ 96 w 107"/>
              <a:gd name="T59" fmla="*/ 1 h 105"/>
              <a:gd name="T60" fmla="*/ 91 w 107"/>
              <a:gd name="T61" fmla="*/ 21 h 105"/>
              <a:gd name="T62" fmla="*/ 57 w 107"/>
              <a:gd name="T63" fmla="*/ 21 h 105"/>
              <a:gd name="T64" fmla="*/ 87 w 107"/>
              <a:gd name="T65" fmla="*/ 20 h 105"/>
              <a:gd name="T66" fmla="*/ 82 w 107"/>
              <a:gd name="T67" fmla="*/ 7 h 105"/>
              <a:gd name="T68" fmla="*/ 82 w 107"/>
              <a:gd name="T69" fmla="*/ 3 h 105"/>
              <a:gd name="T70" fmla="*/ 98 w 107"/>
              <a:gd name="T71" fmla="*/ 38 h 105"/>
              <a:gd name="T72" fmla="*/ 65 w 107"/>
              <a:gd name="T73" fmla="*/ 38 h 105"/>
              <a:gd name="T74" fmla="*/ 87 w 107"/>
              <a:gd name="T75" fmla="*/ 37 h 105"/>
              <a:gd name="T76" fmla="*/ 96 w 107"/>
              <a:gd name="T77" fmla="*/ 55 h 105"/>
              <a:gd name="T78" fmla="*/ 70 w 107"/>
              <a:gd name="T79" fmla="*/ 54 h 105"/>
              <a:gd name="T80" fmla="*/ 93 w 107"/>
              <a:gd name="T81" fmla="*/ 69 h 105"/>
              <a:gd name="T82" fmla="*/ 85 w 107"/>
              <a:gd name="T83" fmla="*/ 73 h 105"/>
              <a:gd name="T84" fmla="*/ 74 w 107"/>
              <a:gd name="T85" fmla="*/ 69 h 105"/>
              <a:gd name="T86" fmla="*/ 96 w 107"/>
              <a:gd name="T87" fmla="*/ 86 h 105"/>
              <a:gd name="T88" fmla="*/ 70 w 107"/>
              <a:gd name="T89" fmla="*/ 88 h 105"/>
              <a:gd name="T90" fmla="*/ 85 w 107"/>
              <a:gd name="T91" fmla="*/ 86 h 105"/>
              <a:gd name="T92" fmla="*/ 11 w 107"/>
              <a:gd name="T93" fmla="*/ 90 h 105"/>
              <a:gd name="T94" fmla="*/ 37 w 107"/>
              <a:gd name="T95" fmla="*/ 80 h 105"/>
              <a:gd name="T96" fmla="*/ 45 w 107"/>
              <a:gd name="T97" fmla="*/ 77 h 105"/>
              <a:gd name="T98" fmla="*/ 22 w 107"/>
              <a:gd name="T99" fmla="*/ 49 h 105"/>
              <a:gd name="T100" fmla="*/ 31 w 107"/>
              <a:gd name="T101" fmla="*/ 51 h 105"/>
              <a:gd name="T102" fmla="*/ 37 w 107"/>
              <a:gd name="T103" fmla="*/ 48 h 105"/>
              <a:gd name="T104" fmla="*/ 5 w 107"/>
              <a:gd name="T105" fmla="*/ 34 h 105"/>
              <a:gd name="T106" fmla="*/ 39 w 107"/>
              <a:gd name="T107" fmla="*/ 34 h 105"/>
              <a:gd name="T108" fmla="*/ 17 w 107"/>
              <a:gd name="T109" fmla="*/ 65 h 105"/>
              <a:gd name="T110" fmla="*/ 23 w 107"/>
              <a:gd name="T11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5">
                <a:moveTo>
                  <a:pt x="45" y="65"/>
                </a:moveTo>
                <a:lnTo>
                  <a:pt x="45" y="65"/>
                </a:lnTo>
                <a:lnTo>
                  <a:pt x="45" y="65"/>
                </a:lnTo>
                <a:lnTo>
                  <a:pt x="45" y="66"/>
                </a:lnTo>
                <a:lnTo>
                  <a:pt x="45" y="74"/>
                </a:lnTo>
                <a:lnTo>
                  <a:pt x="45" y="74"/>
                </a:lnTo>
                <a:lnTo>
                  <a:pt x="46" y="74"/>
                </a:lnTo>
                <a:lnTo>
                  <a:pt x="46" y="74"/>
                </a:lnTo>
                <a:lnTo>
                  <a:pt x="51" y="76"/>
                </a:lnTo>
                <a:lnTo>
                  <a:pt x="53" y="77"/>
                </a:lnTo>
                <a:lnTo>
                  <a:pt x="53" y="77"/>
                </a:lnTo>
                <a:lnTo>
                  <a:pt x="54" y="79"/>
                </a:lnTo>
                <a:lnTo>
                  <a:pt x="54" y="79"/>
                </a:lnTo>
                <a:lnTo>
                  <a:pt x="54" y="88"/>
                </a:lnTo>
                <a:lnTo>
                  <a:pt x="54" y="88"/>
                </a:lnTo>
                <a:lnTo>
                  <a:pt x="53" y="91"/>
                </a:lnTo>
                <a:lnTo>
                  <a:pt x="53" y="91"/>
                </a:lnTo>
                <a:lnTo>
                  <a:pt x="50" y="93"/>
                </a:lnTo>
                <a:lnTo>
                  <a:pt x="50" y="100"/>
                </a:lnTo>
                <a:lnTo>
                  <a:pt x="50" y="100"/>
                </a:lnTo>
                <a:lnTo>
                  <a:pt x="48" y="102"/>
                </a:lnTo>
                <a:lnTo>
                  <a:pt x="48" y="102"/>
                </a:lnTo>
                <a:lnTo>
                  <a:pt x="42" y="103"/>
                </a:lnTo>
                <a:lnTo>
                  <a:pt x="42" y="103"/>
                </a:lnTo>
                <a:lnTo>
                  <a:pt x="26" y="105"/>
                </a:lnTo>
                <a:lnTo>
                  <a:pt x="26" y="105"/>
                </a:lnTo>
                <a:lnTo>
                  <a:pt x="12" y="103"/>
                </a:lnTo>
                <a:lnTo>
                  <a:pt x="12" y="103"/>
                </a:lnTo>
                <a:lnTo>
                  <a:pt x="8" y="103"/>
                </a:lnTo>
                <a:lnTo>
                  <a:pt x="6" y="102"/>
                </a:lnTo>
                <a:lnTo>
                  <a:pt x="6" y="102"/>
                </a:lnTo>
                <a:lnTo>
                  <a:pt x="5" y="100"/>
                </a:lnTo>
                <a:lnTo>
                  <a:pt x="5" y="100"/>
                </a:lnTo>
                <a:lnTo>
                  <a:pt x="5" y="90"/>
                </a:lnTo>
                <a:lnTo>
                  <a:pt x="5" y="90"/>
                </a:lnTo>
                <a:lnTo>
                  <a:pt x="6" y="88"/>
                </a:lnTo>
                <a:lnTo>
                  <a:pt x="6" y="88"/>
                </a:lnTo>
                <a:lnTo>
                  <a:pt x="9" y="86"/>
                </a:lnTo>
                <a:lnTo>
                  <a:pt x="9" y="80"/>
                </a:lnTo>
                <a:lnTo>
                  <a:pt x="9" y="80"/>
                </a:lnTo>
                <a:lnTo>
                  <a:pt x="9" y="80"/>
                </a:lnTo>
                <a:lnTo>
                  <a:pt x="9" y="80"/>
                </a:lnTo>
                <a:lnTo>
                  <a:pt x="2" y="77"/>
                </a:lnTo>
                <a:lnTo>
                  <a:pt x="2" y="77"/>
                </a:lnTo>
                <a:lnTo>
                  <a:pt x="2" y="76"/>
                </a:lnTo>
                <a:lnTo>
                  <a:pt x="2" y="76"/>
                </a:lnTo>
                <a:lnTo>
                  <a:pt x="2" y="66"/>
                </a:lnTo>
                <a:lnTo>
                  <a:pt x="2" y="66"/>
                </a:lnTo>
                <a:lnTo>
                  <a:pt x="2" y="65"/>
                </a:lnTo>
                <a:lnTo>
                  <a:pt x="2" y="65"/>
                </a:lnTo>
                <a:lnTo>
                  <a:pt x="5" y="63"/>
                </a:lnTo>
                <a:lnTo>
                  <a:pt x="9" y="62"/>
                </a:lnTo>
                <a:lnTo>
                  <a:pt x="9" y="62"/>
                </a:lnTo>
                <a:lnTo>
                  <a:pt x="11" y="62"/>
                </a:lnTo>
                <a:lnTo>
                  <a:pt x="11" y="62"/>
                </a:lnTo>
                <a:lnTo>
                  <a:pt x="9" y="60"/>
                </a:lnTo>
                <a:lnTo>
                  <a:pt x="9" y="60"/>
                </a:lnTo>
                <a:lnTo>
                  <a:pt x="9" y="51"/>
                </a:lnTo>
                <a:lnTo>
                  <a:pt x="9" y="51"/>
                </a:lnTo>
                <a:lnTo>
                  <a:pt x="11" y="48"/>
                </a:lnTo>
                <a:lnTo>
                  <a:pt x="11" y="48"/>
                </a:lnTo>
                <a:lnTo>
                  <a:pt x="8" y="48"/>
                </a:lnTo>
                <a:lnTo>
                  <a:pt x="8" y="48"/>
                </a:lnTo>
                <a:lnTo>
                  <a:pt x="2" y="46"/>
                </a:lnTo>
                <a:lnTo>
                  <a:pt x="2" y="46"/>
                </a:lnTo>
                <a:lnTo>
                  <a:pt x="0" y="43"/>
                </a:lnTo>
                <a:lnTo>
                  <a:pt x="0" y="43"/>
                </a:lnTo>
                <a:lnTo>
                  <a:pt x="0" y="34"/>
                </a:lnTo>
                <a:lnTo>
                  <a:pt x="0" y="34"/>
                </a:lnTo>
                <a:lnTo>
                  <a:pt x="2" y="32"/>
                </a:lnTo>
                <a:lnTo>
                  <a:pt x="2" y="32"/>
                </a:lnTo>
                <a:lnTo>
                  <a:pt x="3" y="31"/>
                </a:lnTo>
                <a:lnTo>
                  <a:pt x="8" y="29"/>
                </a:lnTo>
                <a:lnTo>
                  <a:pt x="8" y="29"/>
                </a:lnTo>
                <a:lnTo>
                  <a:pt x="22" y="29"/>
                </a:lnTo>
                <a:lnTo>
                  <a:pt x="22" y="29"/>
                </a:lnTo>
                <a:lnTo>
                  <a:pt x="37" y="29"/>
                </a:lnTo>
                <a:lnTo>
                  <a:pt x="37" y="29"/>
                </a:lnTo>
                <a:lnTo>
                  <a:pt x="40" y="31"/>
                </a:lnTo>
                <a:lnTo>
                  <a:pt x="43" y="32"/>
                </a:lnTo>
                <a:lnTo>
                  <a:pt x="43" y="32"/>
                </a:lnTo>
                <a:lnTo>
                  <a:pt x="43" y="34"/>
                </a:lnTo>
                <a:lnTo>
                  <a:pt x="43" y="34"/>
                </a:lnTo>
                <a:lnTo>
                  <a:pt x="43" y="43"/>
                </a:lnTo>
                <a:lnTo>
                  <a:pt x="43" y="43"/>
                </a:lnTo>
                <a:lnTo>
                  <a:pt x="43" y="46"/>
                </a:lnTo>
                <a:lnTo>
                  <a:pt x="43" y="46"/>
                </a:lnTo>
                <a:lnTo>
                  <a:pt x="46" y="46"/>
                </a:lnTo>
                <a:lnTo>
                  <a:pt x="46" y="46"/>
                </a:lnTo>
                <a:lnTo>
                  <a:pt x="50" y="46"/>
                </a:lnTo>
                <a:lnTo>
                  <a:pt x="53" y="48"/>
                </a:lnTo>
                <a:lnTo>
                  <a:pt x="53" y="48"/>
                </a:lnTo>
                <a:lnTo>
                  <a:pt x="54" y="51"/>
                </a:lnTo>
                <a:lnTo>
                  <a:pt x="54" y="51"/>
                </a:lnTo>
                <a:lnTo>
                  <a:pt x="54" y="60"/>
                </a:lnTo>
                <a:lnTo>
                  <a:pt x="54" y="60"/>
                </a:lnTo>
                <a:lnTo>
                  <a:pt x="53" y="62"/>
                </a:lnTo>
                <a:lnTo>
                  <a:pt x="53" y="62"/>
                </a:lnTo>
                <a:lnTo>
                  <a:pt x="46" y="65"/>
                </a:lnTo>
                <a:lnTo>
                  <a:pt x="46" y="65"/>
                </a:lnTo>
                <a:lnTo>
                  <a:pt x="45" y="65"/>
                </a:lnTo>
                <a:lnTo>
                  <a:pt x="45" y="65"/>
                </a:lnTo>
                <a:close/>
                <a:moveTo>
                  <a:pt x="82" y="0"/>
                </a:moveTo>
                <a:lnTo>
                  <a:pt x="82" y="0"/>
                </a:lnTo>
                <a:lnTo>
                  <a:pt x="68" y="1"/>
                </a:lnTo>
                <a:lnTo>
                  <a:pt x="68" y="1"/>
                </a:lnTo>
                <a:lnTo>
                  <a:pt x="64" y="3"/>
                </a:lnTo>
                <a:lnTo>
                  <a:pt x="60" y="4"/>
                </a:lnTo>
                <a:lnTo>
                  <a:pt x="60" y="4"/>
                </a:lnTo>
                <a:lnTo>
                  <a:pt x="60" y="6"/>
                </a:lnTo>
                <a:lnTo>
                  <a:pt x="60" y="6"/>
                </a:lnTo>
                <a:lnTo>
                  <a:pt x="60" y="15"/>
                </a:lnTo>
                <a:lnTo>
                  <a:pt x="60" y="15"/>
                </a:lnTo>
                <a:lnTo>
                  <a:pt x="60" y="17"/>
                </a:lnTo>
                <a:lnTo>
                  <a:pt x="60" y="17"/>
                </a:lnTo>
                <a:lnTo>
                  <a:pt x="62" y="17"/>
                </a:lnTo>
                <a:lnTo>
                  <a:pt x="62" y="17"/>
                </a:lnTo>
                <a:lnTo>
                  <a:pt x="60" y="18"/>
                </a:lnTo>
                <a:lnTo>
                  <a:pt x="60" y="18"/>
                </a:lnTo>
                <a:lnTo>
                  <a:pt x="56" y="18"/>
                </a:lnTo>
                <a:lnTo>
                  <a:pt x="54" y="20"/>
                </a:lnTo>
                <a:lnTo>
                  <a:pt x="54" y="20"/>
                </a:lnTo>
                <a:lnTo>
                  <a:pt x="53" y="21"/>
                </a:lnTo>
                <a:lnTo>
                  <a:pt x="53" y="21"/>
                </a:lnTo>
                <a:lnTo>
                  <a:pt x="53" y="32"/>
                </a:lnTo>
                <a:lnTo>
                  <a:pt x="53" y="32"/>
                </a:lnTo>
                <a:lnTo>
                  <a:pt x="54" y="34"/>
                </a:lnTo>
                <a:lnTo>
                  <a:pt x="54" y="34"/>
                </a:lnTo>
                <a:lnTo>
                  <a:pt x="60" y="35"/>
                </a:lnTo>
                <a:lnTo>
                  <a:pt x="60" y="35"/>
                </a:lnTo>
                <a:lnTo>
                  <a:pt x="60" y="35"/>
                </a:lnTo>
                <a:lnTo>
                  <a:pt x="60" y="35"/>
                </a:lnTo>
                <a:lnTo>
                  <a:pt x="60" y="37"/>
                </a:lnTo>
                <a:lnTo>
                  <a:pt x="60" y="37"/>
                </a:lnTo>
                <a:lnTo>
                  <a:pt x="59" y="38"/>
                </a:lnTo>
                <a:lnTo>
                  <a:pt x="59" y="38"/>
                </a:lnTo>
                <a:lnTo>
                  <a:pt x="59" y="48"/>
                </a:lnTo>
                <a:lnTo>
                  <a:pt x="59" y="48"/>
                </a:lnTo>
                <a:lnTo>
                  <a:pt x="60" y="49"/>
                </a:lnTo>
                <a:lnTo>
                  <a:pt x="60" y="49"/>
                </a:lnTo>
                <a:lnTo>
                  <a:pt x="64" y="52"/>
                </a:lnTo>
                <a:lnTo>
                  <a:pt x="64" y="52"/>
                </a:lnTo>
                <a:lnTo>
                  <a:pt x="62" y="54"/>
                </a:lnTo>
                <a:lnTo>
                  <a:pt x="62" y="54"/>
                </a:lnTo>
                <a:lnTo>
                  <a:pt x="60" y="55"/>
                </a:lnTo>
                <a:lnTo>
                  <a:pt x="60" y="55"/>
                </a:lnTo>
                <a:lnTo>
                  <a:pt x="60" y="65"/>
                </a:lnTo>
                <a:lnTo>
                  <a:pt x="60" y="65"/>
                </a:lnTo>
                <a:lnTo>
                  <a:pt x="62" y="66"/>
                </a:lnTo>
                <a:lnTo>
                  <a:pt x="62" y="66"/>
                </a:lnTo>
                <a:lnTo>
                  <a:pt x="67" y="68"/>
                </a:lnTo>
                <a:lnTo>
                  <a:pt x="67" y="68"/>
                </a:lnTo>
                <a:lnTo>
                  <a:pt x="64" y="69"/>
                </a:lnTo>
                <a:lnTo>
                  <a:pt x="64" y="69"/>
                </a:lnTo>
                <a:lnTo>
                  <a:pt x="64" y="71"/>
                </a:lnTo>
                <a:lnTo>
                  <a:pt x="64" y="71"/>
                </a:lnTo>
                <a:lnTo>
                  <a:pt x="64" y="82"/>
                </a:lnTo>
                <a:lnTo>
                  <a:pt x="64" y="82"/>
                </a:lnTo>
                <a:lnTo>
                  <a:pt x="64" y="83"/>
                </a:lnTo>
                <a:lnTo>
                  <a:pt x="64" y="83"/>
                </a:lnTo>
                <a:lnTo>
                  <a:pt x="65" y="83"/>
                </a:lnTo>
                <a:lnTo>
                  <a:pt x="65" y="83"/>
                </a:lnTo>
                <a:lnTo>
                  <a:pt x="62" y="86"/>
                </a:lnTo>
                <a:lnTo>
                  <a:pt x="62" y="86"/>
                </a:lnTo>
                <a:lnTo>
                  <a:pt x="60" y="88"/>
                </a:lnTo>
                <a:lnTo>
                  <a:pt x="60" y="88"/>
                </a:lnTo>
                <a:lnTo>
                  <a:pt x="60" y="97"/>
                </a:lnTo>
                <a:lnTo>
                  <a:pt x="60" y="97"/>
                </a:lnTo>
                <a:lnTo>
                  <a:pt x="62" y="99"/>
                </a:lnTo>
                <a:lnTo>
                  <a:pt x="62" y="99"/>
                </a:lnTo>
                <a:lnTo>
                  <a:pt x="68" y="102"/>
                </a:lnTo>
                <a:lnTo>
                  <a:pt x="68" y="102"/>
                </a:lnTo>
                <a:lnTo>
                  <a:pt x="82" y="103"/>
                </a:lnTo>
                <a:lnTo>
                  <a:pt x="82" y="103"/>
                </a:lnTo>
                <a:lnTo>
                  <a:pt x="98" y="102"/>
                </a:lnTo>
                <a:lnTo>
                  <a:pt x="98" y="102"/>
                </a:lnTo>
                <a:lnTo>
                  <a:pt x="104" y="99"/>
                </a:lnTo>
                <a:lnTo>
                  <a:pt x="104" y="99"/>
                </a:lnTo>
                <a:lnTo>
                  <a:pt x="105" y="97"/>
                </a:lnTo>
                <a:lnTo>
                  <a:pt x="105" y="97"/>
                </a:lnTo>
                <a:lnTo>
                  <a:pt x="105" y="88"/>
                </a:lnTo>
                <a:lnTo>
                  <a:pt x="105" y="88"/>
                </a:lnTo>
                <a:lnTo>
                  <a:pt x="104" y="86"/>
                </a:lnTo>
                <a:lnTo>
                  <a:pt x="104" y="86"/>
                </a:lnTo>
                <a:lnTo>
                  <a:pt x="102" y="85"/>
                </a:lnTo>
                <a:lnTo>
                  <a:pt x="102" y="85"/>
                </a:lnTo>
                <a:lnTo>
                  <a:pt x="107" y="83"/>
                </a:lnTo>
                <a:lnTo>
                  <a:pt x="107" y="83"/>
                </a:lnTo>
                <a:lnTo>
                  <a:pt x="107" y="82"/>
                </a:lnTo>
                <a:lnTo>
                  <a:pt x="107" y="82"/>
                </a:lnTo>
                <a:lnTo>
                  <a:pt x="107" y="71"/>
                </a:lnTo>
                <a:lnTo>
                  <a:pt x="107" y="71"/>
                </a:lnTo>
                <a:lnTo>
                  <a:pt x="107" y="69"/>
                </a:lnTo>
                <a:lnTo>
                  <a:pt x="107" y="69"/>
                </a:lnTo>
                <a:lnTo>
                  <a:pt x="102" y="68"/>
                </a:lnTo>
                <a:lnTo>
                  <a:pt x="102" y="68"/>
                </a:lnTo>
                <a:lnTo>
                  <a:pt x="104" y="66"/>
                </a:lnTo>
                <a:lnTo>
                  <a:pt x="104" y="66"/>
                </a:lnTo>
                <a:lnTo>
                  <a:pt x="105" y="65"/>
                </a:lnTo>
                <a:lnTo>
                  <a:pt x="105" y="65"/>
                </a:lnTo>
                <a:lnTo>
                  <a:pt x="105" y="55"/>
                </a:lnTo>
                <a:lnTo>
                  <a:pt x="105" y="55"/>
                </a:lnTo>
                <a:lnTo>
                  <a:pt x="104" y="54"/>
                </a:lnTo>
                <a:lnTo>
                  <a:pt x="104" y="54"/>
                </a:lnTo>
                <a:lnTo>
                  <a:pt x="99" y="51"/>
                </a:lnTo>
                <a:lnTo>
                  <a:pt x="99" y="51"/>
                </a:lnTo>
                <a:lnTo>
                  <a:pt x="102" y="49"/>
                </a:lnTo>
                <a:lnTo>
                  <a:pt x="102" y="49"/>
                </a:lnTo>
                <a:lnTo>
                  <a:pt x="104" y="48"/>
                </a:lnTo>
                <a:lnTo>
                  <a:pt x="104" y="48"/>
                </a:lnTo>
                <a:lnTo>
                  <a:pt x="104" y="38"/>
                </a:lnTo>
                <a:lnTo>
                  <a:pt x="104" y="38"/>
                </a:lnTo>
                <a:lnTo>
                  <a:pt x="102" y="37"/>
                </a:lnTo>
                <a:lnTo>
                  <a:pt x="102" y="37"/>
                </a:lnTo>
                <a:lnTo>
                  <a:pt x="96" y="34"/>
                </a:lnTo>
                <a:lnTo>
                  <a:pt x="96" y="34"/>
                </a:lnTo>
                <a:lnTo>
                  <a:pt x="94" y="34"/>
                </a:lnTo>
                <a:lnTo>
                  <a:pt x="94" y="34"/>
                </a:lnTo>
                <a:lnTo>
                  <a:pt x="96" y="34"/>
                </a:lnTo>
                <a:lnTo>
                  <a:pt x="96" y="34"/>
                </a:lnTo>
                <a:lnTo>
                  <a:pt x="98" y="32"/>
                </a:lnTo>
                <a:lnTo>
                  <a:pt x="98" y="32"/>
                </a:lnTo>
                <a:lnTo>
                  <a:pt x="98" y="21"/>
                </a:lnTo>
                <a:lnTo>
                  <a:pt x="98" y="21"/>
                </a:lnTo>
                <a:lnTo>
                  <a:pt x="96" y="20"/>
                </a:lnTo>
                <a:lnTo>
                  <a:pt x="96" y="20"/>
                </a:lnTo>
                <a:lnTo>
                  <a:pt x="94" y="20"/>
                </a:lnTo>
                <a:lnTo>
                  <a:pt x="94" y="20"/>
                </a:lnTo>
                <a:lnTo>
                  <a:pt x="96" y="20"/>
                </a:lnTo>
                <a:lnTo>
                  <a:pt x="96" y="20"/>
                </a:lnTo>
                <a:lnTo>
                  <a:pt x="102" y="17"/>
                </a:lnTo>
                <a:lnTo>
                  <a:pt x="102" y="17"/>
                </a:lnTo>
                <a:lnTo>
                  <a:pt x="104" y="15"/>
                </a:lnTo>
                <a:lnTo>
                  <a:pt x="104" y="15"/>
                </a:lnTo>
                <a:lnTo>
                  <a:pt x="104" y="6"/>
                </a:lnTo>
                <a:lnTo>
                  <a:pt x="104" y="6"/>
                </a:lnTo>
                <a:lnTo>
                  <a:pt x="102" y="4"/>
                </a:lnTo>
                <a:lnTo>
                  <a:pt x="102" y="4"/>
                </a:lnTo>
                <a:lnTo>
                  <a:pt x="101" y="3"/>
                </a:lnTo>
                <a:lnTo>
                  <a:pt x="96" y="1"/>
                </a:lnTo>
                <a:lnTo>
                  <a:pt x="96" y="1"/>
                </a:lnTo>
                <a:lnTo>
                  <a:pt x="82" y="0"/>
                </a:lnTo>
                <a:lnTo>
                  <a:pt x="82" y="0"/>
                </a:lnTo>
                <a:close/>
                <a:moveTo>
                  <a:pt x="87" y="20"/>
                </a:moveTo>
                <a:lnTo>
                  <a:pt x="87" y="20"/>
                </a:lnTo>
                <a:lnTo>
                  <a:pt x="88" y="20"/>
                </a:lnTo>
                <a:lnTo>
                  <a:pt x="88" y="20"/>
                </a:lnTo>
                <a:lnTo>
                  <a:pt x="91" y="21"/>
                </a:lnTo>
                <a:lnTo>
                  <a:pt x="91" y="21"/>
                </a:lnTo>
                <a:lnTo>
                  <a:pt x="88" y="23"/>
                </a:lnTo>
                <a:lnTo>
                  <a:pt x="88" y="23"/>
                </a:lnTo>
                <a:lnTo>
                  <a:pt x="74" y="23"/>
                </a:lnTo>
                <a:lnTo>
                  <a:pt x="74" y="23"/>
                </a:lnTo>
                <a:lnTo>
                  <a:pt x="62" y="23"/>
                </a:lnTo>
                <a:lnTo>
                  <a:pt x="62" y="23"/>
                </a:lnTo>
                <a:lnTo>
                  <a:pt x="57" y="21"/>
                </a:lnTo>
                <a:lnTo>
                  <a:pt x="57" y="21"/>
                </a:lnTo>
                <a:lnTo>
                  <a:pt x="62" y="20"/>
                </a:lnTo>
                <a:lnTo>
                  <a:pt x="62" y="20"/>
                </a:lnTo>
                <a:lnTo>
                  <a:pt x="70" y="20"/>
                </a:lnTo>
                <a:lnTo>
                  <a:pt x="70" y="20"/>
                </a:lnTo>
                <a:lnTo>
                  <a:pt x="82" y="20"/>
                </a:lnTo>
                <a:lnTo>
                  <a:pt x="82" y="20"/>
                </a:lnTo>
                <a:lnTo>
                  <a:pt x="87" y="20"/>
                </a:lnTo>
                <a:lnTo>
                  <a:pt x="87" y="20"/>
                </a:lnTo>
                <a:close/>
                <a:moveTo>
                  <a:pt x="94" y="4"/>
                </a:moveTo>
                <a:lnTo>
                  <a:pt x="94" y="4"/>
                </a:lnTo>
                <a:lnTo>
                  <a:pt x="99" y="4"/>
                </a:lnTo>
                <a:lnTo>
                  <a:pt x="99" y="4"/>
                </a:lnTo>
                <a:lnTo>
                  <a:pt x="94" y="6"/>
                </a:lnTo>
                <a:lnTo>
                  <a:pt x="94" y="6"/>
                </a:lnTo>
                <a:lnTo>
                  <a:pt x="82" y="7"/>
                </a:lnTo>
                <a:lnTo>
                  <a:pt x="82" y="7"/>
                </a:lnTo>
                <a:lnTo>
                  <a:pt x="68" y="6"/>
                </a:lnTo>
                <a:lnTo>
                  <a:pt x="68" y="6"/>
                </a:lnTo>
                <a:lnTo>
                  <a:pt x="65" y="4"/>
                </a:lnTo>
                <a:lnTo>
                  <a:pt x="65" y="4"/>
                </a:lnTo>
                <a:lnTo>
                  <a:pt x="68" y="4"/>
                </a:lnTo>
                <a:lnTo>
                  <a:pt x="68" y="4"/>
                </a:lnTo>
                <a:lnTo>
                  <a:pt x="82" y="3"/>
                </a:lnTo>
                <a:lnTo>
                  <a:pt x="82" y="3"/>
                </a:lnTo>
                <a:lnTo>
                  <a:pt x="94" y="4"/>
                </a:lnTo>
                <a:lnTo>
                  <a:pt x="94" y="4"/>
                </a:lnTo>
                <a:close/>
                <a:moveTo>
                  <a:pt x="87" y="37"/>
                </a:moveTo>
                <a:lnTo>
                  <a:pt x="87" y="37"/>
                </a:lnTo>
                <a:lnTo>
                  <a:pt x="94" y="37"/>
                </a:lnTo>
                <a:lnTo>
                  <a:pt x="94" y="37"/>
                </a:lnTo>
                <a:lnTo>
                  <a:pt x="98" y="38"/>
                </a:lnTo>
                <a:lnTo>
                  <a:pt x="98" y="38"/>
                </a:lnTo>
                <a:lnTo>
                  <a:pt x="94" y="38"/>
                </a:lnTo>
                <a:lnTo>
                  <a:pt x="94" y="38"/>
                </a:lnTo>
                <a:lnTo>
                  <a:pt x="81" y="40"/>
                </a:lnTo>
                <a:lnTo>
                  <a:pt x="81" y="40"/>
                </a:lnTo>
                <a:lnTo>
                  <a:pt x="68" y="38"/>
                </a:lnTo>
                <a:lnTo>
                  <a:pt x="68" y="38"/>
                </a:lnTo>
                <a:lnTo>
                  <a:pt x="65" y="38"/>
                </a:lnTo>
                <a:lnTo>
                  <a:pt x="65" y="38"/>
                </a:lnTo>
                <a:lnTo>
                  <a:pt x="68" y="37"/>
                </a:lnTo>
                <a:lnTo>
                  <a:pt x="68" y="37"/>
                </a:lnTo>
                <a:lnTo>
                  <a:pt x="70" y="37"/>
                </a:lnTo>
                <a:lnTo>
                  <a:pt x="70" y="37"/>
                </a:lnTo>
                <a:lnTo>
                  <a:pt x="74" y="37"/>
                </a:lnTo>
                <a:lnTo>
                  <a:pt x="74" y="37"/>
                </a:lnTo>
                <a:lnTo>
                  <a:pt x="87" y="37"/>
                </a:lnTo>
                <a:lnTo>
                  <a:pt x="87" y="37"/>
                </a:lnTo>
                <a:close/>
                <a:moveTo>
                  <a:pt x="91" y="52"/>
                </a:moveTo>
                <a:lnTo>
                  <a:pt x="91" y="52"/>
                </a:lnTo>
                <a:lnTo>
                  <a:pt x="96" y="54"/>
                </a:lnTo>
                <a:lnTo>
                  <a:pt x="96" y="54"/>
                </a:lnTo>
                <a:lnTo>
                  <a:pt x="99" y="54"/>
                </a:lnTo>
                <a:lnTo>
                  <a:pt x="99" y="54"/>
                </a:lnTo>
                <a:lnTo>
                  <a:pt x="96" y="55"/>
                </a:lnTo>
                <a:lnTo>
                  <a:pt x="96" y="55"/>
                </a:lnTo>
                <a:lnTo>
                  <a:pt x="82" y="57"/>
                </a:lnTo>
                <a:lnTo>
                  <a:pt x="82" y="57"/>
                </a:lnTo>
                <a:lnTo>
                  <a:pt x="70" y="55"/>
                </a:lnTo>
                <a:lnTo>
                  <a:pt x="70" y="55"/>
                </a:lnTo>
                <a:lnTo>
                  <a:pt x="65" y="54"/>
                </a:lnTo>
                <a:lnTo>
                  <a:pt x="65" y="54"/>
                </a:lnTo>
                <a:lnTo>
                  <a:pt x="70" y="54"/>
                </a:lnTo>
                <a:lnTo>
                  <a:pt x="70" y="54"/>
                </a:lnTo>
                <a:lnTo>
                  <a:pt x="73" y="52"/>
                </a:lnTo>
                <a:lnTo>
                  <a:pt x="73" y="52"/>
                </a:lnTo>
                <a:lnTo>
                  <a:pt x="81" y="54"/>
                </a:lnTo>
                <a:lnTo>
                  <a:pt x="81" y="54"/>
                </a:lnTo>
                <a:lnTo>
                  <a:pt x="91" y="52"/>
                </a:lnTo>
                <a:lnTo>
                  <a:pt x="91" y="52"/>
                </a:lnTo>
                <a:close/>
                <a:moveTo>
                  <a:pt x="93" y="69"/>
                </a:moveTo>
                <a:lnTo>
                  <a:pt x="93" y="69"/>
                </a:lnTo>
                <a:lnTo>
                  <a:pt x="99" y="69"/>
                </a:lnTo>
                <a:lnTo>
                  <a:pt x="99" y="69"/>
                </a:lnTo>
                <a:lnTo>
                  <a:pt x="102" y="71"/>
                </a:lnTo>
                <a:lnTo>
                  <a:pt x="102" y="71"/>
                </a:lnTo>
                <a:lnTo>
                  <a:pt x="99" y="73"/>
                </a:lnTo>
                <a:lnTo>
                  <a:pt x="99" y="73"/>
                </a:lnTo>
                <a:lnTo>
                  <a:pt x="85" y="73"/>
                </a:lnTo>
                <a:lnTo>
                  <a:pt x="85" y="73"/>
                </a:lnTo>
                <a:lnTo>
                  <a:pt x="71" y="73"/>
                </a:lnTo>
                <a:lnTo>
                  <a:pt x="71" y="73"/>
                </a:lnTo>
                <a:lnTo>
                  <a:pt x="68" y="71"/>
                </a:lnTo>
                <a:lnTo>
                  <a:pt x="68" y="71"/>
                </a:lnTo>
                <a:lnTo>
                  <a:pt x="71" y="69"/>
                </a:lnTo>
                <a:lnTo>
                  <a:pt x="71" y="69"/>
                </a:lnTo>
                <a:lnTo>
                  <a:pt x="74" y="69"/>
                </a:lnTo>
                <a:lnTo>
                  <a:pt x="74" y="69"/>
                </a:lnTo>
                <a:lnTo>
                  <a:pt x="82" y="69"/>
                </a:lnTo>
                <a:lnTo>
                  <a:pt x="82" y="69"/>
                </a:lnTo>
                <a:lnTo>
                  <a:pt x="93" y="69"/>
                </a:lnTo>
                <a:lnTo>
                  <a:pt x="93" y="69"/>
                </a:lnTo>
                <a:close/>
                <a:moveTo>
                  <a:pt x="94" y="86"/>
                </a:moveTo>
                <a:lnTo>
                  <a:pt x="94" y="86"/>
                </a:lnTo>
                <a:lnTo>
                  <a:pt x="96" y="86"/>
                </a:lnTo>
                <a:lnTo>
                  <a:pt x="96" y="86"/>
                </a:lnTo>
                <a:lnTo>
                  <a:pt x="99" y="88"/>
                </a:lnTo>
                <a:lnTo>
                  <a:pt x="99" y="88"/>
                </a:lnTo>
                <a:lnTo>
                  <a:pt x="96" y="88"/>
                </a:lnTo>
                <a:lnTo>
                  <a:pt x="96" y="88"/>
                </a:lnTo>
                <a:lnTo>
                  <a:pt x="82" y="90"/>
                </a:lnTo>
                <a:lnTo>
                  <a:pt x="82" y="90"/>
                </a:lnTo>
                <a:lnTo>
                  <a:pt x="70" y="88"/>
                </a:lnTo>
                <a:lnTo>
                  <a:pt x="70" y="88"/>
                </a:lnTo>
                <a:lnTo>
                  <a:pt x="65" y="88"/>
                </a:lnTo>
                <a:lnTo>
                  <a:pt x="65" y="88"/>
                </a:lnTo>
                <a:lnTo>
                  <a:pt x="70" y="86"/>
                </a:lnTo>
                <a:lnTo>
                  <a:pt x="70" y="86"/>
                </a:lnTo>
                <a:lnTo>
                  <a:pt x="74" y="86"/>
                </a:lnTo>
                <a:lnTo>
                  <a:pt x="74" y="86"/>
                </a:lnTo>
                <a:lnTo>
                  <a:pt x="85" y="86"/>
                </a:lnTo>
                <a:lnTo>
                  <a:pt x="85" y="86"/>
                </a:lnTo>
                <a:lnTo>
                  <a:pt x="94" y="86"/>
                </a:lnTo>
                <a:lnTo>
                  <a:pt x="94" y="86"/>
                </a:lnTo>
                <a:close/>
                <a:moveTo>
                  <a:pt x="11" y="90"/>
                </a:moveTo>
                <a:lnTo>
                  <a:pt x="11" y="90"/>
                </a:lnTo>
                <a:lnTo>
                  <a:pt x="11" y="90"/>
                </a:lnTo>
                <a:lnTo>
                  <a:pt x="11" y="90"/>
                </a:lnTo>
                <a:lnTo>
                  <a:pt x="11" y="90"/>
                </a:lnTo>
                <a:lnTo>
                  <a:pt x="11" y="90"/>
                </a:lnTo>
                <a:lnTo>
                  <a:pt x="11" y="90"/>
                </a:lnTo>
                <a:lnTo>
                  <a:pt x="11" y="90"/>
                </a:lnTo>
                <a:close/>
                <a:moveTo>
                  <a:pt x="45" y="77"/>
                </a:moveTo>
                <a:lnTo>
                  <a:pt x="45" y="77"/>
                </a:lnTo>
                <a:lnTo>
                  <a:pt x="45" y="77"/>
                </a:lnTo>
                <a:lnTo>
                  <a:pt x="37" y="80"/>
                </a:lnTo>
                <a:lnTo>
                  <a:pt x="37" y="80"/>
                </a:lnTo>
                <a:lnTo>
                  <a:pt x="37" y="80"/>
                </a:lnTo>
                <a:lnTo>
                  <a:pt x="37" y="80"/>
                </a:lnTo>
                <a:lnTo>
                  <a:pt x="45" y="79"/>
                </a:lnTo>
                <a:lnTo>
                  <a:pt x="45" y="79"/>
                </a:lnTo>
                <a:lnTo>
                  <a:pt x="50" y="79"/>
                </a:lnTo>
                <a:lnTo>
                  <a:pt x="50" y="79"/>
                </a:lnTo>
                <a:lnTo>
                  <a:pt x="45" y="77"/>
                </a:lnTo>
                <a:lnTo>
                  <a:pt x="45" y="77"/>
                </a:lnTo>
                <a:lnTo>
                  <a:pt x="45" y="77"/>
                </a:lnTo>
                <a:lnTo>
                  <a:pt x="45" y="77"/>
                </a:lnTo>
                <a:close/>
                <a:moveTo>
                  <a:pt x="37" y="48"/>
                </a:moveTo>
                <a:lnTo>
                  <a:pt x="37" y="48"/>
                </a:lnTo>
                <a:lnTo>
                  <a:pt x="37" y="48"/>
                </a:lnTo>
                <a:lnTo>
                  <a:pt x="37" y="48"/>
                </a:lnTo>
                <a:lnTo>
                  <a:pt x="22" y="49"/>
                </a:lnTo>
                <a:lnTo>
                  <a:pt x="22" y="49"/>
                </a:lnTo>
                <a:lnTo>
                  <a:pt x="17" y="49"/>
                </a:lnTo>
                <a:lnTo>
                  <a:pt x="17" y="49"/>
                </a:lnTo>
                <a:lnTo>
                  <a:pt x="14" y="49"/>
                </a:lnTo>
                <a:lnTo>
                  <a:pt x="14" y="49"/>
                </a:lnTo>
                <a:lnTo>
                  <a:pt x="19" y="51"/>
                </a:lnTo>
                <a:lnTo>
                  <a:pt x="19" y="51"/>
                </a:lnTo>
                <a:lnTo>
                  <a:pt x="31" y="51"/>
                </a:lnTo>
                <a:lnTo>
                  <a:pt x="31" y="51"/>
                </a:lnTo>
                <a:lnTo>
                  <a:pt x="45" y="51"/>
                </a:lnTo>
                <a:lnTo>
                  <a:pt x="45" y="51"/>
                </a:lnTo>
                <a:lnTo>
                  <a:pt x="48" y="49"/>
                </a:lnTo>
                <a:lnTo>
                  <a:pt x="48" y="49"/>
                </a:lnTo>
                <a:lnTo>
                  <a:pt x="45" y="49"/>
                </a:lnTo>
                <a:lnTo>
                  <a:pt x="45" y="49"/>
                </a:lnTo>
                <a:lnTo>
                  <a:pt x="37" y="48"/>
                </a:lnTo>
                <a:lnTo>
                  <a:pt x="37" y="48"/>
                </a:lnTo>
                <a:close/>
                <a:moveTo>
                  <a:pt x="36" y="32"/>
                </a:moveTo>
                <a:lnTo>
                  <a:pt x="36" y="32"/>
                </a:lnTo>
                <a:lnTo>
                  <a:pt x="22" y="32"/>
                </a:lnTo>
                <a:lnTo>
                  <a:pt x="22" y="32"/>
                </a:lnTo>
                <a:lnTo>
                  <a:pt x="9" y="32"/>
                </a:lnTo>
                <a:lnTo>
                  <a:pt x="9" y="32"/>
                </a:lnTo>
                <a:lnTo>
                  <a:pt x="5" y="34"/>
                </a:lnTo>
                <a:lnTo>
                  <a:pt x="5" y="34"/>
                </a:lnTo>
                <a:lnTo>
                  <a:pt x="9" y="34"/>
                </a:lnTo>
                <a:lnTo>
                  <a:pt x="9" y="34"/>
                </a:lnTo>
                <a:lnTo>
                  <a:pt x="22" y="35"/>
                </a:lnTo>
                <a:lnTo>
                  <a:pt x="22" y="35"/>
                </a:lnTo>
                <a:lnTo>
                  <a:pt x="36" y="34"/>
                </a:lnTo>
                <a:lnTo>
                  <a:pt x="36" y="34"/>
                </a:lnTo>
                <a:lnTo>
                  <a:pt x="39" y="34"/>
                </a:lnTo>
                <a:lnTo>
                  <a:pt x="39" y="34"/>
                </a:lnTo>
                <a:lnTo>
                  <a:pt x="36" y="32"/>
                </a:lnTo>
                <a:lnTo>
                  <a:pt x="36" y="32"/>
                </a:lnTo>
                <a:close/>
                <a:moveTo>
                  <a:pt x="37" y="65"/>
                </a:moveTo>
                <a:lnTo>
                  <a:pt x="37" y="65"/>
                </a:lnTo>
                <a:lnTo>
                  <a:pt x="31" y="65"/>
                </a:lnTo>
                <a:lnTo>
                  <a:pt x="31" y="65"/>
                </a:lnTo>
                <a:lnTo>
                  <a:pt x="17" y="65"/>
                </a:lnTo>
                <a:lnTo>
                  <a:pt x="17" y="65"/>
                </a:lnTo>
                <a:lnTo>
                  <a:pt x="17" y="65"/>
                </a:lnTo>
                <a:lnTo>
                  <a:pt x="9" y="65"/>
                </a:lnTo>
                <a:lnTo>
                  <a:pt x="9" y="65"/>
                </a:lnTo>
                <a:lnTo>
                  <a:pt x="6" y="66"/>
                </a:lnTo>
                <a:lnTo>
                  <a:pt x="6" y="66"/>
                </a:lnTo>
                <a:lnTo>
                  <a:pt x="9" y="66"/>
                </a:lnTo>
                <a:lnTo>
                  <a:pt x="9" y="66"/>
                </a:lnTo>
                <a:lnTo>
                  <a:pt x="23" y="68"/>
                </a:lnTo>
                <a:lnTo>
                  <a:pt x="23" y="68"/>
                </a:lnTo>
                <a:lnTo>
                  <a:pt x="37" y="66"/>
                </a:lnTo>
                <a:lnTo>
                  <a:pt x="37" y="66"/>
                </a:lnTo>
                <a:lnTo>
                  <a:pt x="40" y="66"/>
                </a:lnTo>
                <a:lnTo>
                  <a:pt x="40" y="66"/>
                </a:lnTo>
                <a:lnTo>
                  <a:pt x="37" y="65"/>
                </a:lnTo>
                <a:lnTo>
                  <a:pt x="37" y="65"/>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74" name="Freeform 136"/>
          <p:cNvSpPr>
            <a:spLocks noChangeAspect="1" noEditPoints="1"/>
          </p:cNvSpPr>
          <p:nvPr/>
        </p:nvSpPr>
        <p:spPr bwMode="auto">
          <a:xfrm>
            <a:off x="2745653" y="3203850"/>
            <a:ext cx="425121" cy="384175"/>
          </a:xfrm>
          <a:custGeom>
            <a:avLst/>
            <a:gdLst>
              <a:gd name="T0" fmla="*/ 107 w 116"/>
              <a:gd name="T1" fmla="*/ 98 h 105"/>
              <a:gd name="T2" fmla="*/ 107 w 116"/>
              <a:gd name="T3" fmla="*/ 101 h 105"/>
              <a:gd name="T4" fmla="*/ 104 w 116"/>
              <a:gd name="T5" fmla="*/ 105 h 105"/>
              <a:gd name="T6" fmla="*/ 19 w 116"/>
              <a:gd name="T7" fmla="*/ 105 h 105"/>
              <a:gd name="T8" fmla="*/ 16 w 116"/>
              <a:gd name="T9" fmla="*/ 105 h 105"/>
              <a:gd name="T10" fmla="*/ 11 w 116"/>
              <a:gd name="T11" fmla="*/ 101 h 105"/>
              <a:gd name="T12" fmla="*/ 11 w 116"/>
              <a:gd name="T13" fmla="*/ 64 h 105"/>
              <a:gd name="T14" fmla="*/ 48 w 116"/>
              <a:gd name="T15" fmla="*/ 68 h 105"/>
              <a:gd name="T16" fmla="*/ 54 w 116"/>
              <a:gd name="T17" fmla="*/ 78 h 105"/>
              <a:gd name="T18" fmla="*/ 65 w 116"/>
              <a:gd name="T19" fmla="*/ 68 h 105"/>
              <a:gd name="T20" fmla="*/ 71 w 116"/>
              <a:gd name="T21" fmla="*/ 64 h 105"/>
              <a:gd name="T22" fmla="*/ 107 w 116"/>
              <a:gd name="T23" fmla="*/ 64 h 105"/>
              <a:gd name="T24" fmla="*/ 33 w 116"/>
              <a:gd name="T25" fmla="*/ 11 h 105"/>
              <a:gd name="T26" fmla="*/ 36 w 116"/>
              <a:gd name="T27" fmla="*/ 8 h 105"/>
              <a:gd name="T28" fmla="*/ 40 w 116"/>
              <a:gd name="T29" fmla="*/ 5 h 105"/>
              <a:gd name="T30" fmla="*/ 51 w 116"/>
              <a:gd name="T31" fmla="*/ 0 h 105"/>
              <a:gd name="T32" fmla="*/ 57 w 116"/>
              <a:gd name="T33" fmla="*/ 0 h 105"/>
              <a:gd name="T34" fmla="*/ 70 w 116"/>
              <a:gd name="T35" fmla="*/ 2 h 105"/>
              <a:gd name="T36" fmla="*/ 81 w 116"/>
              <a:gd name="T37" fmla="*/ 8 h 105"/>
              <a:gd name="T38" fmla="*/ 85 w 116"/>
              <a:gd name="T39" fmla="*/ 11 h 105"/>
              <a:gd name="T40" fmla="*/ 74 w 116"/>
              <a:gd name="T41" fmla="*/ 14 h 105"/>
              <a:gd name="T42" fmla="*/ 67 w 116"/>
              <a:gd name="T43" fmla="*/ 11 h 105"/>
              <a:gd name="T44" fmla="*/ 57 w 116"/>
              <a:gd name="T45" fmla="*/ 9 h 105"/>
              <a:gd name="T46" fmla="*/ 43 w 116"/>
              <a:gd name="T47" fmla="*/ 14 h 105"/>
              <a:gd name="T48" fmla="*/ 33 w 116"/>
              <a:gd name="T49" fmla="*/ 11 h 105"/>
              <a:gd name="T50" fmla="*/ 9 w 116"/>
              <a:gd name="T51" fmla="*/ 17 h 105"/>
              <a:gd name="T52" fmla="*/ 107 w 116"/>
              <a:gd name="T53" fmla="*/ 17 h 105"/>
              <a:gd name="T54" fmla="*/ 113 w 116"/>
              <a:gd name="T55" fmla="*/ 20 h 105"/>
              <a:gd name="T56" fmla="*/ 116 w 116"/>
              <a:gd name="T57" fmla="*/ 27 h 105"/>
              <a:gd name="T58" fmla="*/ 116 w 116"/>
              <a:gd name="T59" fmla="*/ 47 h 105"/>
              <a:gd name="T60" fmla="*/ 113 w 116"/>
              <a:gd name="T61" fmla="*/ 53 h 105"/>
              <a:gd name="T62" fmla="*/ 107 w 116"/>
              <a:gd name="T63" fmla="*/ 56 h 105"/>
              <a:gd name="T64" fmla="*/ 9 w 116"/>
              <a:gd name="T65" fmla="*/ 56 h 105"/>
              <a:gd name="T66" fmla="*/ 3 w 116"/>
              <a:gd name="T67" fmla="*/ 53 h 105"/>
              <a:gd name="T68" fmla="*/ 0 w 116"/>
              <a:gd name="T69" fmla="*/ 47 h 105"/>
              <a:gd name="T70" fmla="*/ 0 w 116"/>
              <a:gd name="T71" fmla="*/ 27 h 105"/>
              <a:gd name="T72" fmla="*/ 3 w 116"/>
              <a:gd name="T73" fmla="*/ 20 h 105"/>
              <a:gd name="T74" fmla="*/ 9 w 116"/>
              <a:gd name="T75" fmla="*/ 1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05">
                <a:moveTo>
                  <a:pt x="107" y="64"/>
                </a:moveTo>
                <a:lnTo>
                  <a:pt x="107" y="98"/>
                </a:lnTo>
                <a:lnTo>
                  <a:pt x="107" y="98"/>
                </a:lnTo>
                <a:lnTo>
                  <a:pt x="107" y="101"/>
                </a:lnTo>
                <a:lnTo>
                  <a:pt x="105" y="104"/>
                </a:lnTo>
                <a:lnTo>
                  <a:pt x="104" y="105"/>
                </a:lnTo>
                <a:lnTo>
                  <a:pt x="101" y="105"/>
                </a:lnTo>
                <a:lnTo>
                  <a:pt x="19" y="105"/>
                </a:lnTo>
                <a:lnTo>
                  <a:pt x="19" y="105"/>
                </a:lnTo>
                <a:lnTo>
                  <a:pt x="16" y="105"/>
                </a:lnTo>
                <a:lnTo>
                  <a:pt x="12" y="104"/>
                </a:lnTo>
                <a:lnTo>
                  <a:pt x="11" y="101"/>
                </a:lnTo>
                <a:lnTo>
                  <a:pt x="11" y="98"/>
                </a:lnTo>
                <a:lnTo>
                  <a:pt x="11" y="64"/>
                </a:lnTo>
                <a:lnTo>
                  <a:pt x="48" y="64"/>
                </a:lnTo>
                <a:lnTo>
                  <a:pt x="48" y="68"/>
                </a:lnTo>
                <a:lnTo>
                  <a:pt x="54" y="68"/>
                </a:lnTo>
                <a:lnTo>
                  <a:pt x="54" y="78"/>
                </a:lnTo>
                <a:lnTo>
                  <a:pt x="65" y="78"/>
                </a:lnTo>
                <a:lnTo>
                  <a:pt x="65" y="68"/>
                </a:lnTo>
                <a:lnTo>
                  <a:pt x="71" y="68"/>
                </a:lnTo>
                <a:lnTo>
                  <a:pt x="71" y="64"/>
                </a:lnTo>
                <a:lnTo>
                  <a:pt x="107" y="64"/>
                </a:lnTo>
                <a:lnTo>
                  <a:pt x="107" y="64"/>
                </a:lnTo>
                <a:lnTo>
                  <a:pt x="107" y="64"/>
                </a:lnTo>
                <a:close/>
                <a:moveTo>
                  <a:pt x="33" y="11"/>
                </a:moveTo>
                <a:lnTo>
                  <a:pt x="33" y="11"/>
                </a:lnTo>
                <a:lnTo>
                  <a:pt x="36" y="8"/>
                </a:lnTo>
                <a:lnTo>
                  <a:pt x="36" y="8"/>
                </a:lnTo>
                <a:lnTo>
                  <a:pt x="40" y="5"/>
                </a:lnTo>
                <a:lnTo>
                  <a:pt x="45" y="2"/>
                </a:lnTo>
                <a:lnTo>
                  <a:pt x="51" y="0"/>
                </a:lnTo>
                <a:lnTo>
                  <a:pt x="57" y="0"/>
                </a:lnTo>
                <a:lnTo>
                  <a:pt x="57" y="0"/>
                </a:lnTo>
                <a:lnTo>
                  <a:pt x="64" y="0"/>
                </a:lnTo>
                <a:lnTo>
                  <a:pt x="70" y="2"/>
                </a:lnTo>
                <a:lnTo>
                  <a:pt x="76" y="3"/>
                </a:lnTo>
                <a:lnTo>
                  <a:pt x="81" y="8"/>
                </a:lnTo>
                <a:lnTo>
                  <a:pt x="81" y="8"/>
                </a:lnTo>
                <a:lnTo>
                  <a:pt x="85" y="11"/>
                </a:lnTo>
                <a:lnTo>
                  <a:pt x="82" y="14"/>
                </a:lnTo>
                <a:lnTo>
                  <a:pt x="74" y="14"/>
                </a:lnTo>
                <a:lnTo>
                  <a:pt x="74" y="14"/>
                </a:lnTo>
                <a:lnTo>
                  <a:pt x="67" y="11"/>
                </a:lnTo>
                <a:lnTo>
                  <a:pt x="57" y="9"/>
                </a:lnTo>
                <a:lnTo>
                  <a:pt x="57" y="9"/>
                </a:lnTo>
                <a:lnTo>
                  <a:pt x="50" y="11"/>
                </a:lnTo>
                <a:lnTo>
                  <a:pt x="43" y="14"/>
                </a:lnTo>
                <a:lnTo>
                  <a:pt x="36" y="14"/>
                </a:lnTo>
                <a:lnTo>
                  <a:pt x="33" y="11"/>
                </a:lnTo>
                <a:lnTo>
                  <a:pt x="33" y="11"/>
                </a:lnTo>
                <a:close/>
                <a:moveTo>
                  <a:pt x="9" y="17"/>
                </a:moveTo>
                <a:lnTo>
                  <a:pt x="107" y="17"/>
                </a:lnTo>
                <a:lnTo>
                  <a:pt x="107" y="17"/>
                </a:lnTo>
                <a:lnTo>
                  <a:pt x="112" y="19"/>
                </a:lnTo>
                <a:lnTo>
                  <a:pt x="113" y="20"/>
                </a:lnTo>
                <a:lnTo>
                  <a:pt x="116" y="23"/>
                </a:lnTo>
                <a:lnTo>
                  <a:pt x="116" y="27"/>
                </a:lnTo>
                <a:lnTo>
                  <a:pt x="116" y="47"/>
                </a:lnTo>
                <a:lnTo>
                  <a:pt x="116" y="47"/>
                </a:lnTo>
                <a:lnTo>
                  <a:pt x="116" y="51"/>
                </a:lnTo>
                <a:lnTo>
                  <a:pt x="113" y="53"/>
                </a:lnTo>
                <a:lnTo>
                  <a:pt x="112" y="56"/>
                </a:lnTo>
                <a:lnTo>
                  <a:pt x="107" y="56"/>
                </a:lnTo>
                <a:lnTo>
                  <a:pt x="9" y="56"/>
                </a:lnTo>
                <a:lnTo>
                  <a:pt x="9" y="56"/>
                </a:lnTo>
                <a:lnTo>
                  <a:pt x="6" y="56"/>
                </a:lnTo>
                <a:lnTo>
                  <a:pt x="3" y="53"/>
                </a:lnTo>
                <a:lnTo>
                  <a:pt x="2" y="51"/>
                </a:lnTo>
                <a:lnTo>
                  <a:pt x="0" y="47"/>
                </a:lnTo>
                <a:lnTo>
                  <a:pt x="0" y="27"/>
                </a:lnTo>
                <a:lnTo>
                  <a:pt x="0" y="27"/>
                </a:lnTo>
                <a:lnTo>
                  <a:pt x="2" y="23"/>
                </a:lnTo>
                <a:lnTo>
                  <a:pt x="3" y="20"/>
                </a:lnTo>
                <a:lnTo>
                  <a:pt x="6" y="19"/>
                </a:lnTo>
                <a:lnTo>
                  <a:pt x="9" y="17"/>
                </a:lnTo>
                <a:lnTo>
                  <a:pt x="9" y="17"/>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sng"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78" name="Freeform 117"/>
          <p:cNvSpPr>
            <a:spLocks noChangeAspect="1" noEditPoints="1"/>
          </p:cNvSpPr>
          <p:nvPr/>
        </p:nvSpPr>
        <p:spPr bwMode="auto">
          <a:xfrm flipH="1">
            <a:off x="2713391" y="4305470"/>
            <a:ext cx="489645" cy="405130"/>
          </a:xfrm>
          <a:custGeom>
            <a:avLst/>
            <a:gdLst>
              <a:gd name="T0" fmla="*/ 19 w 109"/>
              <a:gd name="T1" fmla="*/ 34 h 90"/>
              <a:gd name="T2" fmla="*/ 11 w 109"/>
              <a:gd name="T3" fmla="*/ 32 h 90"/>
              <a:gd name="T4" fmla="*/ 11 w 109"/>
              <a:gd name="T5" fmla="*/ 34 h 90"/>
              <a:gd name="T6" fmla="*/ 19 w 109"/>
              <a:gd name="T7" fmla="*/ 37 h 90"/>
              <a:gd name="T8" fmla="*/ 30 w 109"/>
              <a:gd name="T9" fmla="*/ 39 h 90"/>
              <a:gd name="T10" fmla="*/ 28 w 109"/>
              <a:gd name="T11" fmla="*/ 37 h 90"/>
              <a:gd name="T12" fmla="*/ 109 w 109"/>
              <a:gd name="T13" fmla="*/ 48 h 90"/>
              <a:gd name="T14" fmla="*/ 93 w 109"/>
              <a:gd name="T15" fmla="*/ 83 h 90"/>
              <a:gd name="T16" fmla="*/ 2 w 109"/>
              <a:gd name="T17" fmla="*/ 68 h 90"/>
              <a:gd name="T18" fmla="*/ 0 w 109"/>
              <a:gd name="T19" fmla="*/ 56 h 90"/>
              <a:gd name="T20" fmla="*/ 33 w 109"/>
              <a:gd name="T21" fmla="*/ 56 h 90"/>
              <a:gd name="T22" fmla="*/ 37 w 109"/>
              <a:gd name="T23" fmla="*/ 46 h 90"/>
              <a:gd name="T24" fmla="*/ 92 w 109"/>
              <a:gd name="T25" fmla="*/ 52 h 90"/>
              <a:gd name="T26" fmla="*/ 20 w 109"/>
              <a:gd name="T27" fmla="*/ 32 h 90"/>
              <a:gd name="T28" fmla="*/ 28 w 109"/>
              <a:gd name="T29" fmla="*/ 35 h 90"/>
              <a:gd name="T30" fmla="*/ 33 w 109"/>
              <a:gd name="T31" fmla="*/ 39 h 90"/>
              <a:gd name="T32" fmla="*/ 31 w 109"/>
              <a:gd name="T33" fmla="*/ 45 h 90"/>
              <a:gd name="T34" fmla="*/ 25 w 109"/>
              <a:gd name="T35" fmla="*/ 46 h 90"/>
              <a:gd name="T36" fmla="*/ 5 w 109"/>
              <a:gd name="T37" fmla="*/ 39 h 90"/>
              <a:gd name="T38" fmla="*/ 3 w 109"/>
              <a:gd name="T39" fmla="*/ 39 h 90"/>
              <a:gd name="T40" fmla="*/ 7 w 109"/>
              <a:gd name="T41" fmla="*/ 31 h 90"/>
              <a:gd name="T42" fmla="*/ 11 w 109"/>
              <a:gd name="T43" fmla="*/ 31 h 90"/>
              <a:gd name="T44" fmla="*/ 41 w 109"/>
              <a:gd name="T45" fmla="*/ 28 h 90"/>
              <a:gd name="T46" fmla="*/ 36 w 109"/>
              <a:gd name="T47" fmla="*/ 20 h 90"/>
              <a:gd name="T48" fmla="*/ 31 w 109"/>
              <a:gd name="T49" fmla="*/ 11 h 90"/>
              <a:gd name="T50" fmla="*/ 31 w 109"/>
              <a:gd name="T51" fmla="*/ 14 h 90"/>
              <a:gd name="T52" fmla="*/ 39 w 109"/>
              <a:gd name="T53" fmla="*/ 28 h 90"/>
              <a:gd name="T54" fmla="*/ 41 w 109"/>
              <a:gd name="T55" fmla="*/ 29 h 90"/>
              <a:gd name="T56" fmla="*/ 39 w 109"/>
              <a:gd name="T57" fmla="*/ 18 h 90"/>
              <a:gd name="T58" fmla="*/ 42 w 109"/>
              <a:gd name="T59" fmla="*/ 28 h 90"/>
              <a:gd name="T60" fmla="*/ 42 w 109"/>
              <a:gd name="T61" fmla="*/ 32 h 90"/>
              <a:gd name="T62" fmla="*/ 36 w 109"/>
              <a:gd name="T63" fmla="*/ 35 h 90"/>
              <a:gd name="T64" fmla="*/ 31 w 109"/>
              <a:gd name="T65" fmla="*/ 32 h 90"/>
              <a:gd name="T66" fmla="*/ 22 w 109"/>
              <a:gd name="T67" fmla="*/ 12 h 90"/>
              <a:gd name="T68" fmla="*/ 24 w 109"/>
              <a:gd name="T69" fmla="*/ 11 h 90"/>
              <a:gd name="T70" fmla="*/ 30 w 109"/>
              <a:gd name="T71" fmla="*/ 8 h 90"/>
              <a:gd name="T72" fmla="*/ 33 w 109"/>
              <a:gd name="T73" fmla="*/ 11 h 90"/>
              <a:gd name="T74" fmla="*/ 50 w 109"/>
              <a:gd name="T75" fmla="*/ 3 h 90"/>
              <a:gd name="T76" fmla="*/ 47 w 109"/>
              <a:gd name="T77" fmla="*/ 11 h 90"/>
              <a:gd name="T78" fmla="*/ 45 w 109"/>
              <a:gd name="T79" fmla="*/ 20 h 90"/>
              <a:gd name="T80" fmla="*/ 45 w 109"/>
              <a:gd name="T81" fmla="*/ 18 h 90"/>
              <a:gd name="T82" fmla="*/ 51 w 109"/>
              <a:gd name="T83" fmla="*/ 4 h 90"/>
              <a:gd name="T84" fmla="*/ 51 w 109"/>
              <a:gd name="T85" fmla="*/ 1 h 90"/>
              <a:gd name="T86" fmla="*/ 45 w 109"/>
              <a:gd name="T87" fmla="*/ 9 h 90"/>
              <a:gd name="T88" fmla="*/ 44 w 109"/>
              <a:gd name="T89" fmla="*/ 17 h 90"/>
              <a:gd name="T90" fmla="*/ 44 w 109"/>
              <a:gd name="T91" fmla="*/ 22 h 90"/>
              <a:gd name="T92" fmla="*/ 48 w 109"/>
              <a:gd name="T93" fmla="*/ 25 h 90"/>
              <a:gd name="T94" fmla="*/ 53 w 109"/>
              <a:gd name="T95" fmla="*/ 20 h 90"/>
              <a:gd name="T96" fmla="*/ 59 w 109"/>
              <a:gd name="T97" fmla="*/ 1 h 90"/>
              <a:gd name="T98" fmla="*/ 58 w 109"/>
              <a:gd name="T99" fmla="*/ 1 h 90"/>
              <a:gd name="T100" fmla="*/ 51 w 109"/>
              <a:gd name="T101" fmla="*/ 0 h 90"/>
              <a:gd name="T102" fmla="*/ 50 w 109"/>
              <a:gd name="T103"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90">
                <a:moveTo>
                  <a:pt x="28" y="37"/>
                </a:moveTo>
                <a:lnTo>
                  <a:pt x="28" y="37"/>
                </a:lnTo>
                <a:lnTo>
                  <a:pt x="19" y="34"/>
                </a:lnTo>
                <a:lnTo>
                  <a:pt x="19" y="34"/>
                </a:lnTo>
                <a:lnTo>
                  <a:pt x="11" y="32"/>
                </a:lnTo>
                <a:lnTo>
                  <a:pt x="11" y="32"/>
                </a:lnTo>
                <a:lnTo>
                  <a:pt x="10" y="32"/>
                </a:lnTo>
                <a:lnTo>
                  <a:pt x="10" y="32"/>
                </a:lnTo>
                <a:lnTo>
                  <a:pt x="11" y="34"/>
                </a:lnTo>
                <a:lnTo>
                  <a:pt x="11" y="34"/>
                </a:lnTo>
                <a:lnTo>
                  <a:pt x="19" y="37"/>
                </a:lnTo>
                <a:lnTo>
                  <a:pt x="19" y="37"/>
                </a:lnTo>
                <a:lnTo>
                  <a:pt x="27" y="39"/>
                </a:lnTo>
                <a:lnTo>
                  <a:pt x="27" y="39"/>
                </a:lnTo>
                <a:lnTo>
                  <a:pt x="30" y="39"/>
                </a:lnTo>
                <a:lnTo>
                  <a:pt x="30" y="39"/>
                </a:lnTo>
                <a:lnTo>
                  <a:pt x="28" y="37"/>
                </a:lnTo>
                <a:lnTo>
                  <a:pt x="28" y="37"/>
                </a:lnTo>
                <a:close/>
                <a:moveTo>
                  <a:pt x="93" y="52"/>
                </a:moveTo>
                <a:lnTo>
                  <a:pt x="93" y="48"/>
                </a:lnTo>
                <a:lnTo>
                  <a:pt x="109" y="48"/>
                </a:lnTo>
                <a:lnTo>
                  <a:pt x="109" y="90"/>
                </a:lnTo>
                <a:lnTo>
                  <a:pt x="93" y="90"/>
                </a:lnTo>
                <a:lnTo>
                  <a:pt x="93" y="83"/>
                </a:lnTo>
                <a:lnTo>
                  <a:pt x="73" y="76"/>
                </a:lnTo>
                <a:lnTo>
                  <a:pt x="28" y="80"/>
                </a:lnTo>
                <a:lnTo>
                  <a:pt x="2" y="68"/>
                </a:lnTo>
                <a:lnTo>
                  <a:pt x="3" y="63"/>
                </a:lnTo>
                <a:lnTo>
                  <a:pt x="0" y="60"/>
                </a:lnTo>
                <a:lnTo>
                  <a:pt x="0" y="56"/>
                </a:lnTo>
                <a:lnTo>
                  <a:pt x="0" y="52"/>
                </a:lnTo>
                <a:lnTo>
                  <a:pt x="2" y="45"/>
                </a:lnTo>
                <a:lnTo>
                  <a:pt x="33" y="56"/>
                </a:lnTo>
                <a:lnTo>
                  <a:pt x="58" y="49"/>
                </a:lnTo>
                <a:lnTo>
                  <a:pt x="58" y="46"/>
                </a:lnTo>
                <a:lnTo>
                  <a:pt x="37" y="46"/>
                </a:lnTo>
                <a:lnTo>
                  <a:pt x="42" y="37"/>
                </a:lnTo>
                <a:lnTo>
                  <a:pt x="76" y="32"/>
                </a:lnTo>
                <a:lnTo>
                  <a:pt x="92" y="52"/>
                </a:lnTo>
                <a:lnTo>
                  <a:pt x="93" y="52"/>
                </a:lnTo>
                <a:lnTo>
                  <a:pt x="93" y="52"/>
                </a:lnTo>
                <a:close/>
                <a:moveTo>
                  <a:pt x="20" y="32"/>
                </a:moveTo>
                <a:lnTo>
                  <a:pt x="20" y="32"/>
                </a:lnTo>
                <a:lnTo>
                  <a:pt x="28" y="35"/>
                </a:lnTo>
                <a:lnTo>
                  <a:pt x="28" y="35"/>
                </a:lnTo>
                <a:lnTo>
                  <a:pt x="33" y="39"/>
                </a:lnTo>
                <a:lnTo>
                  <a:pt x="33" y="39"/>
                </a:lnTo>
                <a:lnTo>
                  <a:pt x="33" y="39"/>
                </a:lnTo>
                <a:lnTo>
                  <a:pt x="33" y="39"/>
                </a:lnTo>
                <a:lnTo>
                  <a:pt x="31" y="45"/>
                </a:lnTo>
                <a:lnTo>
                  <a:pt x="31" y="45"/>
                </a:lnTo>
                <a:lnTo>
                  <a:pt x="30" y="46"/>
                </a:lnTo>
                <a:lnTo>
                  <a:pt x="30" y="46"/>
                </a:lnTo>
                <a:lnTo>
                  <a:pt x="25" y="46"/>
                </a:lnTo>
                <a:lnTo>
                  <a:pt x="17" y="45"/>
                </a:lnTo>
                <a:lnTo>
                  <a:pt x="10" y="42"/>
                </a:lnTo>
                <a:lnTo>
                  <a:pt x="5" y="39"/>
                </a:lnTo>
                <a:lnTo>
                  <a:pt x="5" y="39"/>
                </a:lnTo>
                <a:lnTo>
                  <a:pt x="3" y="39"/>
                </a:lnTo>
                <a:lnTo>
                  <a:pt x="3" y="39"/>
                </a:lnTo>
                <a:lnTo>
                  <a:pt x="5" y="32"/>
                </a:lnTo>
                <a:lnTo>
                  <a:pt x="5" y="32"/>
                </a:lnTo>
                <a:lnTo>
                  <a:pt x="7" y="31"/>
                </a:lnTo>
                <a:lnTo>
                  <a:pt x="7" y="31"/>
                </a:lnTo>
                <a:lnTo>
                  <a:pt x="11" y="31"/>
                </a:lnTo>
                <a:lnTo>
                  <a:pt x="11" y="31"/>
                </a:lnTo>
                <a:lnTo>
                  <a:pt x="20" y="32"/>
                </a:lnTo>
                <a:lnTo>
                  <a:pt x="20" y="32"/>
                </a:lnTo>
                <a:close/>
                <a:moveTo>
                  <a:pt x="41" y="28"/>
                </a:moveTo>
                <a:lnTo>
                  <a:pt x="41" y="28"/>
                </a:lnTo>
                <a:lnTo>
                  <a:pt x="36" y="20"/>
                </a:lnTo>
                <a:lnTo>
                  <a:pt x="36" y="20"/>
                </a:lnTo>
                <a:lnTo>
                  <a:pt x="33" y="12"/>
                </a:lnTo>
                <a:lnTo>
                  <a:pt x="33" y="12"/>
                </a:lnTo>
                <a:lnTo>
                  <a:pt x="31" y="11"/>
                </a:lnTo>
                <a:lnTo>
                  <a:pt x="31" y="11"/>
                </a:lnTo>
                <a:lnTo>
                  <a:pt x="31" y="14"/>
                </a:lnTo>
                <a:lnTo>
                  <a:pt x="31" y="14"/>
                </a:lnTo>
                <a:lnTo>
                  <a:pt x="34" y="22"/>
                </a:lnTo>
                <a:lnTo>
                  <a:pt x="34" y="22"/>
                </a:lnTo>
                <a:lnTo>
                  <a:pt x="39" y="28"/>
                </a:lnTo>
                <a:lnTo>
                  <a:pt x="39" y="28"/>
                </a:lnTo>
                <a:lnTo>
                  <a:pt x="41" y="29"/>
                </a:lnTo>
                <a:lnTo>
                  <a:pt x="41" y="29"/>
                </a:lnTo>
                <a:lnTo>
                  <a:pt x="41" y="28"/>
                </a:lnTo>
                <a:lnTo>
                  <a:pt x="41" y="28"/>
                </a:lnTo>
                <a:close/>
                <a:moveTo>
                  <a:pt x="39" y="18"/>
                </a:moveTo>
                <a:lnTo>
                  <a:pt x="39" y="18"/>
                </a:lnTo>
                <a:lnTo>
                  <a:pt x="42" y="28"/>
                </a:lnTo>
                <a:lnTo>
                  <a:pt x="42" y="28"/>
                </a:lnTo>
                <a:lnTo>
                  <a:pt x="42" y="32"/>
                </a:lnTo>
                <a:lnTo>
                  <a:pt x="42" y="32"/>
                </a:lnTo>
                <a:lnTo>
                  <a:pt x="42" y="32"/>
                </a:lnTo>
                <a:lnTo>
                  <a:pt x="42" y="32"/>
                </a:lnTo>
                <a:lnTo>
                  <a:pt x="36" y="35"/>
                </a:lnTo>
                <a:lnTo>
                  <a:pt x="36" y="35"/>
                </a:lnTo>
                <a:lnTo>
                  <a:pt x="36" y="35"/>
                </a:lnTo>
                <a:lnTo>
                  <a:pt x="36" y="35"/>
                </a:lnTo>
                <a:lnTo>
                  <a:pt x="31" y="32"/>
                </a:lnTo>
                <a:lnTo>
                  <a:pt x="27" y="25"/>
                </a:lnTo>
                <a:lnTo>
                  <a:pt x="24" y="17"/>
                </a:lnTo>
                <a:lnTo>
                  <a:pt x="22" y="12"/>
                </a:lnTo>
                <a:lnTo>
                  <a:pt x="22" y="12"/>
                </a:lnTo>
                <a:lnTo>
                  <a:pt x="24" y="11"/>
                </a:lnTo>
                <a:lnTo>
                  <a:pt x="24" y="11"/>
                </a:lnTo>
                <a:lnTo>
                  <a:pt x="28" y="8"/>
                </a:lnTo>
                <a:lnTo>
                  <a:pt x="28" y="8"/>
                </a:lnTo>
                <a:lnTo>
                  <a:pt x="30" y="8"/>
                </a:lnTo>
                <a:lnTo>
                  <a:pt x="30" y="8"/>
                </a:lnTo>
                <a:lnTo>
                  <a:pt x="33" y="11"/>
                </a:lnTo>
                <a:lnTo>
                  <a:pt x="33" y="11"/>
                </a:lnTo>
                <a:lnTo>
                  <a:pt x="39" y="18"/>
                </a:lnTo>
                <a:lnTo>
                  <a:pt x="39" y="18"/>
                </a:lnTo>
                <a:close/>
                <a:moveTo>
                  <a:pt x="50" y="3"/>
                </a:moveTo>
                <a:lnTo>
                  <a:pt x="50" y="3"/>
                </a:lnTo>
                <a:lnTo>
                  <a:pt x="47" y="11"/>
                </a:lnTo>
                <a:lnTo>
                  <a:pt x="47" y="11"/>
                </a:lnTo>
                <a:lnTo>
                  <a:pt x="45" y="17"/>
                </a:lnTo>
                <a:lnTo>
                  <a:pt x="45" y="17"/>
                </a:lnTo>
                <a:lnTo>
                  <a:pt x="45" y="20"/>
                </a:lnTo>
                <a:lnTo>
                  <a:pt x="45" y="20"/>
                </a:lnTo>
                <a:lnTo>
                  <a:pt x="45" y="18"/>
                </a:lnTo>
                <a:lnTo>
                  <a:pt x="45" y="18"/>
                </a:lnTo>
                <a:lnTo>
                  <a:pt x="50" y="11"/>
                </a:lnTo>
                <a:lnTo>
                  <a:pt x="50" y="11"/>
                </a:lnTo>
                <a:lnTo>
                  <a:pt x="51" y="4"/>
                </a:lnTo>
                <a:lnTo>
                  <a:pt x="51" y="4"/>
                </a:lnTo>
                <a:lnTo>
                  <a:pt x="51" y="1"/>
                </a:lnTo>
                <a:lnTo>
                  <a:pt x="51" y="1"/>
                </a:lnTo>
                <a:lnTo>
                  <a:pt x="50" y="3"/>
                </a:lnTo>
                <a:lnTo>
                  <a:pt x="50" y="3"/>
                </a:lnTo>
                <a:close/>
                <a:moveTo>
                  <a:pt x="45" y="9"/>
                </a:moveTo>
                <a:lnTo>
                  <a:pt x="45" y="9"/>
                </a:lnTo>
                <a:lnTo>
                  <a:pt x="44" y="17"/>
                </a:lnTo>
                <a:lnTo>
                  <a:pt x="44" y="17"/>
                </a:lnTo>
                <a:lnTo>
                  <a:pt x="44" y="22"/>
                </a:lnTo>
                <a:lnTo>
                  <a:pt x="44" y="22"/>
                </a:lnTo>
                <a:lnTo>
                  <a:pt x="44" y="22"/>
                </a:lnTo>
                <a:lnTo>
                  <a:pt x="44" y="22"/>
                </a:lnTo>
                <a:lnTo>
                  <a:pt x="48" y="25"/>
                </a:lnTo>
                <a:lnTo>
                  <a:pt x="48" y="25"/>
                </a:lnTo>
                <a:lnTo>
                  <a:pt x="50" y="25"/>
                </a:lnTo>
                <a:lnTo>
                  <a:pt x="50" y="25"/>
                </a:lnTo>
                <a:lnTo>
                  <a:pt x="53" y="20"/>
                </a:lnTo>
                <a:lnTo>
                  <a:pt x="56" y="14"/>
                </a:lnTo>
                <a:lnTo>
                  <a:pt x="59" y="8"/>
                </a:lnTo>
                <a:lnTo>
                  <a:pt x="59" y="1"/>
                </a:lnTo>
                <a:lnTo>
                  <a:pt x="59" y="1"/>
                </a:lnTo>
                <a:lnTo>
                  <a:pt x="58" y="1"/>
                </a:lnTo>
                <a:lnTo>
                  <a:pt x="58" y="1"/>
                </a:lnTo>
                <a:lnTo>
                  <a:pt x="53" y="0"/>
                </a:lnTo>
                <a:lnTo>
                  <a:pt x="53" y="0"/>
                </a:lnTo>
                <a:lnTo>
                  <a:pt x="51" y="0"/>
                </a:lnTo>
                <a:lnTo>
                  <a:pt x="51" y="0"/>
                </a:lnTo>
                <a:lnTo>
                  <a:pt x="50" y="3"/>
                </a:lnTo>
                <a:lnTo>
                  <a:pt x="50" y="3"/>
                </a:lnTo>
                <a:lnTo>
                  <a:pt x="45" y="9"/>
                </a:lnTo>
                <a:lnTo>
                  <a:pt x="45" y="9"/>
                </a:lnTo>
                <a:close/>
              </a:path>
            </a:pathLst>
          </a:custGeom>
          <a:solidFill>
            <a:srgbClr val="0076A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sng"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96" name="TextBox 95"/>
          <p:cNvSpPr txBox="1"/>
          <p:nvPr>
            <p:custDataLst>
              <p:tags r:id="rId4"/>
            </p:custDataLst>
          </p:nvPr>
        </p:nvSpPr>
        <p:spPr>
          <a:xfrm>
            <a:off x="775220" y="1444414"/>
            <a:ext cx="2480157" cy="369332"/>
          </a:xfrm>
          <a:prstGeom prst="rect">
            <a:avLst/>
          </a:prstGeom>
          <a:noFill/>
        </p:spPr>
        <p:txBody>
          <a:bodyPr wrap="square" lIns="0" rtlCol="0">
            <a:spAutoFit/>
          </a:bodyPr>
          <a:lstStyle/>
          <a:p>
            <a:pPr>
              <a:spcAft>
                <a:spcPts val="150"/>
              </a:spcAft>
            </a:pPr>
            <a:r>
              <a:rPr lang="it-IT" b="1" dirty="0">
                <a:latin typeface="Calibri" panose="020F0502020204030204" pitchFamily="34" charset="0"/>
                <a:cs typeface="Calibri" panose="020F0502020204030204" pitchFamily="34" charset="0"/>
              </a:rPr>
              <a:t>Principali Benefici</a:t>
            </a:r>
            <a:endParaRPr lang="it-IT" b="1" baseline="30000" dirty="0">
              <a:latin typeface="Calibri" panose="020F0502020204030204" pitchFamily="34" charset="0"/>
              <a:cs typeface="Calibri" panose="020F0502020204030204" pitchFamily="34" charset="0"/>
            </a:endParaRPr>
          </a:p>
        </p:txBody>
      </p:sp>
      <p:sp>
        <p:nvSpPr>
          <p:cNvPr id="97" name="Line 16"/>
          <p:cNvSpPr>
            <a:spLocks noChangeShapeType="1"/>
          </p:cNvSpPr>
          <p:nvPr>
            <p:custDataLst>
              <p:tags r:id="rId5"/>
            </p:custDataLst>
          </p:nvPr>
        </p:nvSpPr>
        <p:spPr bwMode="auto">
          <a:xfrm>
            <a:off x="775220" y="1788300"/>
            <a:ext cx="2480157" cy="0"/>
          </a:xfrm>
          <a:prstGeom prst="line">
            <a:avLst/>
          </a:prstGeom>
          <a:noFill/>
          <a:ln w="19050">
            <a:solidFill>
              <a:srgbClr val="0076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Calibri" panose="020F0502020204030204" pitchFamily="34" charset="0"/>
              <a:cs typeface="Calibri" panose="020F0502020204030204" pitchFamily="34" charset="0"/>
            </a:endParaRPr>
          </a:p>
        </p:txBody>
      </p:sp>
      <p:sp>
        <p:nvSpPr>
          <p:cNvPr id="99" name="TextBox 98"/>
          <p:cNvSpPr txBox="1"/>
          <p:nvPr>
            <p:custDataLst>
              <p:tags r:id="rId6"/>
            </p:custDataLst>
          </p:nvPr>
        </p:nvSpPr>
        <p:spPr>
          <a:xfrm>
            <a:off x="3721835" y="1444414"/>
            <a:ext cx="4240465" cy="369332"/>
          </a:xfrm>
          <a:prstGeom prst="rect">
            <a:avLst/>
          </a:prstGeom>
          <a:noFill/>
        </p:spPr>
        <p:txBody>
          <a:bodyPr wrap="square" lIns="0" rtlCol="0">
            <a:spAutoFit/>
          </a:bodyPr>
          <a:lstStyle/>
          <a:p>
            <a:pPr>
              <a:spcAft>
                <a:spcPts val="150"/>
              </a:spcAft>
            </a:pPr>
            <a:r>
              <a:rPr lang="it-IT" b="1" dirty="0">
                <a:latin typeface="Calibri" panose="020F0502020204030204" pitchFamily="34" charset="0"/>
                <a:cs typeface="Calibri" panose="020F0502020204030204" pitchFamily="34" charset="0"/>
              </a:rPr>
              <a:t>Descrizione benefici</a:t>
            </a:r>
            <a:endParaRPr lang="it-IT" b="1" baseline="30000" dirty="0">
              <a:latin typeface="Calibri" panose="020F0502020204030204" pitchFamily="34" charset="0"/>
              <a:cs typeface="Calibri" panose="020F0502020204030204" pitchFamily="34" charset="0"/>
            </a:endParaRPr>
          </a:p>
        </p:txBody>
      </p:sp>
      <p:sp>
        <p:nvSpPr>
          <p:cNvPr id="58" name="Rectangle 57"/>
          <p:cNvSpPr/>
          <p:nvPr/>
        </p:nvSpPr>
        <p:spPr bwMode="gray">
          <a:xfrm>
            <a:off x="3728224" y="1874523"/>
            <a:ext cx="5426805" cy="1046966"/>
          </a:xfrm>
          <a:prstGeom prst="rect">
            <a:avLst/>
          </a:prstGeom>
          <a:noFill/>
          <a:ln w="19050" algn="ctr">
            <a:noFill/>
            <a:miter lim="800000"/>
            <a:headEnd/>
            <a:tailEnd/>
          </a:ln>
        </p:spPr>
        <p:txBody>
          <a:bodyPr wrap="square" lIns="0" tIns="72000" rIns="72000" bIns="72000" rtlCol="0" anchor="ctr"/>
          <a:lstStyle/>
          <a:p>
            <a:pPr marL="285750" indent="-285750">
              <a:lnSpc>
                <a:spcPct val="106000"/>
              </a:lnSpc>
              <a:buFont typeface="Wingdings" panose="05000000000000000000" pitchFamily="2" charset="2"/>
              <a:buChar char="§"/>
            </a:pPr>
            <a:r>
              <a:rPr lang="it-IT" b="1" dirty="0">
                <a:latin typeface="Calibri" panose="020F0502020204030204" pitchFamily="34" charset="0"/>
                <a:cs typeface="Calibri" panose="020F0502020204030204" pitchFamily="34" charset="0"/>
              </a:rPr>
              <a:t>Generato un indotto complessivo di oltre 12 € </a:t>
            </a:r>
            <a:r>
              <a:rPr lang="it-IT" b="1" dirty="0" err="1">
                <a:latin typeface="Calibri" panose="020F0502020204030204" pitchFamily="34" charset="0"/>
                <a:cs typeface="Calibri" panose="020F0502020204030204" pitchFamily="34" charset="0"/>
              </a:rPr>
              <a:t>Mld</a:t>
            </a:r>
            <a:endParaRPr lang="it-IT" b="1" dirty="0">
              <a:latin typeface="Calibri" panose="020F0502020204030204" pitchFamily="34" charset="0"/>
              <a:cs typeface="Calibri" panose="020F0502020204030204" pitchFamily="34" charset="0"/>
            </a:endParaRPr>
          </a:p>
        </p:txBody>
      </p:sp>
      <p:sp>
        <p:nvSpPr>
          <p:cNvPr id="59" name="Rectangle 58"/>
          <p:cNvSpPr/>
          <p:nvPr/>
        </p:nvSpPr>
        <p:spPr bwMode="gray">
          <a:xfrm>
            <a:off x="3728224" y="3041296"/>
            <a:ext cx="5426805" cy="1046966"/>
          </a:xfrm>
          <a:prstGeom prst="rect">
            <a:avLst/>
          </a:prstGeom>
          <a:noFill/>
          <a:ln w="19050" algn="ctr">
            <a:noFill/>
            <a:miter lim="800000"/>
            <a:headEnd/>
            <a:tailEnd/>
          </a:ln>
        </p:spPr>
        <p:txBody>
          <a:bodyPr wrap="square" lIns="0" tIns="72000" rIns="72000" bIns="72000" rtlCol="0" anchor="ctr"/>
          <a:lstStyle/>
          <a:p>
            <a:pPr marL="285750" indent="-285750">
              <a:lnSpc>
                <a:spcPct val="106000"/>
              </a:lnSpc>
              <a:buFont typeface="Wingdings" panose="05000000000000000000" pitchFamily="2" charset="2"/>
              <a:buChar char="§"/>
            </a:pPr>
            <a:r>
              <a:rPr lang="it-IT" b="1" dirty="0">
                <a:latin typeface="Calibri" panose="020F0502020204030204" pitchFamily="34" charset="0"/>
                <a:cs typeface="Calibri" panose="020F0502020204030204" pitchFamily="34" charset="0"/>
              </a:rPr>
              <a:t>Creati oltre 20.000 nuovi posti di lavoro</a:t>
            </a:r>
            <a:endParaRPr lang="en-US" b="1" dirty="0">
              <a:latin typeface="Calibri" panose="020F0502020204030204" pitchFamily="34" charset="0"/>
              <a:cs typeface="Calibri" panose="020F0502020204030204" pitchFamily="34" charset="0"/>
            </a:endParaRPr>
          </a:p>
        </p:txBody>
      </p:sp>
      <p:sp>
        <p:nvSpPr>
          <p:cNvPr id="60" name="Rectangle 59"/>
          <p:cNvSpPr/>
          <p:nvPr/>
        </p:nvSpPr>
        <p:spPr bwMode="gray">
          <a:xfrm>
            <a:off x="3728224" y="4208068"/>
            <a:ext cx="5426805" cy="1046966"/>
          </a:xfrm>
          <a:prstGeom prst="rect">
            <a:avLst/>
          </a:prstGeom>
          <a:noFill/>
          <a:ln w="19050" algn="ctr">
            <a:noFill/>
            <a:miter lim="800000"/>
            <a:headEnd/>
            <a:tailEnd/>
          </a:ln>
        </p:spPr>
        <p:txBody>
          <a:bodyPr wrap="square" lIns="0" tIns="72000" rIns="72000" bIns="72000" rtlCol="0" anchor="ctr"/>
          <a:lstStyle/>
          <a:p>
            <a:pPr marL="285750" indent="-285750">
              <a:lnSpc>
                <a:spcPct val="106000"/>
              </a:lnSpc>
              <a:buFont typeface="Wingdings" panose="05000000000000000000" pitchFamily="2" charset="2"/>
              <a:buChar char="§"/>
            </a:pPr>
            <a:r>
              <a:rPr lang="it-IT" b="1" dirty="0">
                <a:latin typeface="Calibri" panose="020F0502020204030204" pitchFamily="34" charset="0"/>
                <a:cs typeface="Calibri" panose="020F0502020204030204" pitchFamily="34" charset="0"/>
              </a:rPr>
              <a:t>Determinate entrate fiscali extra per più di 1 € </a:t>
            </a:r>
            <a:r>
              <a:rPr lang="it-IT" b="1" dirty="0" err="1">
                <a:latin typeface="Calibri" panose="020F0502020204030204" pitchFamily="34" charset="0"/>
                <a:cs typeface="Calibri" panose="020F0502020204030204" pitchFamily="34" charset="0"/>
              </a:rPr>
              <a:t>Mld</a:t>
            </a:r>
            <a:endParaRPr lang="it-IT" b="1" dirty="0">
              <a:latin typeface="Calibri" panose="020F0502020204030204" pitchFamily="34" charset="0"/>
              <a:cs typeface="Calibri" panose="020F0502020204030204" pitchFamily="34" charset="0"/>
            </a:endParaRPr>
          </a:p>
        </p:txBody>
      </p:sp>
      <p:sp>
        <p:nvSpPr>
          <p:cNvPr id="61" name="Rectangle 60"/>
          <p:cNvSpPr/>
          <p:nvPr/>
        </p:nvSpPr>
        <p:spPr bwMode="gray">
          <a:xfrm>
            <a:off x="3728224" y="5374841"/>
            <a:ext cx="5426805" cy="1046966"/>
          </a:xfrm>
          <a:prstGeom prst="rect">
            <a:avLst/>
          </a:prstGeom>
          <a:noFill/>
          <a:ln w="19050" algn="ctr">
            <a:noFill/>
            <a:miter lim="800000"/>
            <a:headEnd/>
            <a:tailEnd/>
          </a:ln>
        </p:spPr>
        <p:txBody>
          <a:bodyPr wrap="square" lIns="0" tIns="72000" rIns="72000" bIns="72000" rtlCol="0" anchor="ctr"/>
          <a:lstStyle/>
          <a:p>
            <a:pPr marL="285750" indent="-285750">
              <a:lnSpc>
                <a:spcPct val="106000"/>
              </a:lnSpc>
              <a:buFont typeface="Wingdings" panose="05000000000000000000" pitchFamily="2" charset="2"/>
              <a:buChar char="§"/>
            </a:pPr>
            <a:r>
              <a:rPr lang="it-IT" b="1" dirty="0">
                <a:latin typeface="Calibri" panose="020F0502020204030204" pitchFamily="34" charset="0"/>
                <a:cs typeface="Calibri" panose="020F0502020204030204" pitchFamily="34" charset="0"/>
              </a:rPr>
              <a:t>Ridotti dell’80% gli atti di violenza allo Stadio</a:t>
            </a:r>
            <a:endParaRPr lang="en-US" b="1" dirty="0">
              <a:latin typeface="Calibri" panose="020F0502020204030204" pitchFamily="34" charset="0"/>
              <a:cs typeface="Calibri" panose="020F0502020204030204" pitchFamily="34" charset="0"/>
            </a:endParaRPr>
          </a:p>
        </p:txBody>
      </p:sp>
      <p:sp>
        <p:nvSpPr>
          <p:cNvPr id="100" name="Line 16"/>
          <p:cNvSpPr>
            <a:spLocks noChangeShapeType="1"/>
          </p:cNvSpPr>
          <p:nvPr>
            <p:custDataLst>
              <p:tags r:id="rId7"/>
            </p:custDataLst>
          </p:nvPr>
        </p:nvSpPr>
        <p:spPr bwMode="auto">
          <a:xfrm>
            <a:off x="3721835" y="1788300"/>
            <a:ext cx="5183581" cy="0"/>
          </a:xfrm>
          <a:prstGeom prst="line">
            <a:avLst/>
          </a:prstGeom>
          <a:noFill/>
          <a:ln w="19050">
            <a:solidFill>
              <a:srgbClr val="0076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Calibri" panose="020F0502020204030204" pitchFamily="34" charset="0"/>
              <a:cs typeface="Calibri" panose="020F0502020204030204" pitchFamily="34" charset="0"/>
            </a:endParaRPr>
          </a:p>
        </p:txBody>
      </p:sp>
      <p:cxnSp>
        <p:nvCxnSpPr>
          <p:cNvPr id="63" name="Straight Connector 62"/>
          <p:cNvCxnSpPr/>
          <p:nvPr/>
        </p:nvCxnSpPr>
        <p:spPr>
          <a:xfrm>
            <a:off x="3721835" y="2981392"/>
            <a:ext cx="5183581" cy="0"/>
          </a:xfrm>
          <a:prstGeom prst="line">
            <a:avLst/>
          </a:prstGeom>
          <a:ln>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21835" y="4148165"/>
            <a:ext cx="5183581" cy="0"/>
          </a:xfrm>
          <a:prstGeom prst="line">
            <a:avLst/>
          </a:prstGeom>
          <a:ln>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21835" y="5314937"/>
            <a:ext cx="5183581" cy="0"/>
          </a:xfrm>
          <a:prstGeom prst="line">
            <a:avLst/>
          </a:prstGeom>
          <a:ln>
            <a:solidFill>
              <a:srgbClr val="0076A8"/>
            </a:solidFill>
            <a:prstDash val="sysDash"/>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268635" y="190739"/>
            <a:ext cx="466027" cy="475311"/>
            <a:chOff x="263530" y="241842"/>
            <a:chExt cx="466027" cy="475311"/>
          </a:xfrm>
        </p:grpSpPr>
        <p:grpSp>
          <p:nvGrpSpPr>
            <p:cNvPr id="79" name="Group 78"/>
            <p:cNvGrpSpPr/>
            <p:nvPr/>
          </p:nvGrpSpPr>
          <p:grpSpPr>
            <a:xfrm>
              <a:off x="273742" y="241842"/>
              <a:ext cx="455815" cy="475311"/>
              <a:chOff x="134601" y="96751"/>
              <a:chExt cx="734096" cy="765493"/>
            </a:xfrm>
          </p:grpSpPr>
          <p:sp>
            <p:nvSpPr>
              <p:cNvPr id="102" name="Teardrop 101"/>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103" name="Oval 102"/>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101" name="Rectangle 100"/>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3</a:t>
              </a:r>
            </a:p>
          </p:txBody>
        </p:sp>
      </p:grpSp>
      <p:sp>
        <p:nvSpPr>
          <p:cNvPr id="104" name="Rectangle 103"/>
          <p:cNvSpPr/>
          <p:nvPr/>
        </p:nvSpPr>
        <p:spPr>
          <a:xfrm>
            <a:off x="501649" y="893319"/>
            <a:ext cx="11188701" cy="5534859"/>
          </a:xfrm>
          <a:prstGeom prst="rect">
            <a:avLst/>
          </a:prstGeom>
          <a:noFill/>
          <a:ln w="12700">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libri" panose="020F0502020204030204" pitchFamily="34" charset="0"/>
              <a:cs typeface="Calibri" panose="020F0502020204030204" pitchFamily="34" charset="0"/>
            </a:endParaRPr>
          </a:p>
        </p:txBody>
      </p:sp>
      <p:sp>
        <p:nvSpPr>
          <p:cNvPr id="105" name="TextBox 104"/>
          <p:cNvSpPr txBox="1"/>
          <p:nvPr>
            <p:custDataLst>
              <p:tags r:id="rId8"/>
            </p:custDataLst>
          </p:nvPr>
        </p:nvSpPr>
        <p:spPr>
          <a:xfrm>
            <a:off x="550340" y="950325"/>
            <a:ext cx="11082379" cy="431800"/>
          </a:xfrm>
          <a:prstGeom prst="rect">
            <a:avLst/>
          </a:prstGeom>
          <a:solidFill>
            <a:srgbClr val="0076A8"/>
          </a:solidFill>
          <a:ln>
            <a:noFill/>
          </a:ln>
        </p:spPr>
        <p:txBody>
          <a:bodyPr wrap="square" lIns="72000" tIns="0" rIns="72000" bIns="0" rtlCol="0" anchor="ctr">
            <a:noAutofit/>
          </a:bodyPr>
          <a:lstStyle/>
          <a:p>
            <a:pPr defTabSz="914378">
              <a:spcAft>
                <a:spcPts val="450"/>
              </a:spcAft>
              <a:defRPr/>
            </a:pPr>
            <a:r>
              <a:rPr lang="it-IT" b="1" dirty="0">
                <a:solidFill>
                  <a:schemeClr val="bg1"/>
                </a:solidFill>
                <a:latin typeface="Calibri" panose="020F0502020204030204" pitchFamily="34" charset="0"/>
                <a:cs typeface="Calibri" panose="020F0502020204030204" pitchFamily="34" charset="0"/>
                <a:sym typeface="Verdana" panose="020B0604030504040204" pitchFamily="34" charset="0"/>
              </a:rPr>
              <a:t>Benefici generati per il Sistema Paese da operazioni di rinnovamento Stadi in 3 anni</a:t>
            </a:r>
          </a:p>
        </p:txBody>
      </p:sp>
      <p:grpSp>
        <p:nvGrpSpPr>
          <p:cNvPr id="106" name="Group 105"/>
          <p:cNvGrpSpPr/>
          <p:nvPr/>
        </p:nvGrpSpPr>
        <p:grpSpPr>
          <a:xfrm rot="16200000">
            <a:off x="9302916" y="2258509"/>
            <a:ext cx="534659" cy="278995"/>
            <a:chOff x="5586464" y="4247131"/>
            <a:chExt cx="947180" cy="278995"/>
          </a:xfrm>
        </p:grpSpPr>
        <p:sp>
          <p:nvSpPr>
            <p:cNvPr id="107" name="Chevron 106"/>
            <p:cNvSpPr/>
            <p:nvPr/>
          </p:nvSpPr>
          <p:spPr bwMode="gray">
            <a:xfrm rot="5400000">
              <a:off x="5977792" y="3970275"/>
              <a:ext cx="164523" cy="947180"/>
            </a:xfrm>
            <a:prstGeom prst="chevron">
              <a:avLst/>
            </a:prstGeom>
            <a:solidFill>
              <a:srgbClr val="0076A8"/>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108" name="Chevron 107"/>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grpSp>
        <p:nvGrpSpPr>
          <p:cNvPr id="109" name="Group 108"/>
          <p:cNvGrpSpPr/>
          <p:nvPr/>
        </p:nvGrpSpPr>
        <p:grpSpPr>
          <a:xfrm rot="16200000">
            <a:off x="9302916" y="3425281"/>
            <a:ext cx="534659" cy="278995"/>
            <a:chOff x="5586464" y="4247131"/>
            <a:chExt cx="947180" cy="278995"/>
          </a:xfrm>
        </p:grpSpPr>
        <p:sp>
          <p:nvSpPr>
            <p:cNvPr id="110" name="Chevron 109"/>
            <p:cNvSpPr/>
            <p:nvPr/>
          </p:nvSpPr>
          <p:spPr bwMode="gray">
            <a:xfrm rot="5400000">
              <a:off x="5977792" y="3970275"/>
              <a:ext cx="164523" cy="947180"/>
            </a:xfrm>
            <a:prstGeom prst="chevron">
              <a:avLst/>
            </a:prstGeom>
            <a:solidFill>
              <a:srgbClr val="0076A8"/>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111" name="Chevron 110"/>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grpSp>
        <p:nvGrpSpPr>
          <p:cNvPr id="112" name="Group 111"/>
          <p:cNvGrpSpPr/>
          <p:nvPr/>
        </p:nvGrpSpPr>
        <p:grpSpPr>
          <a:xfrm rot="16200000">
            <a:off x="9302916" y="4592053"/>
            <a:ext cx="534659" cy="278995"/>
            <a:chOff x="5586464" y="4247131"/>
            <a:chExt cx="947180" cy="278995"/>
          </a:xfrm>
        </p:grpSpPr>
        <p:sp>
          <p:nvSpPr>
            <p:cNvPr id="113" name="Chevron 112"/>
            <p:cNvSpPr/>
            <p:nvPr/>
          </p:nvSpPr>
          <p:spPr bwMode="gray">
            <a:xfrm rot="5400000">
              <a:off x="5977792" y="3970275"/>
              <a:ext cx="164523" cy="947180"/>
            </a:xfrm>
            <a:prstGeom prst="chevron">
              <a:avLst/>
            </a:prstGeom>
            <a:solidFill>
              <a:srgbClr val="0076A8"/>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114" name="Chevron 113"/>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grpSp>
        <p:nvGrpSpPr>
          <p:cNvPr id="115" name="Group 114"/>
          <p:cNvGrpSpPr/>
          <p:nvPr/>
        </p:nvGrpSpPr>
        <p:grpSpPr>
          <a:xfrm rot="16200000">
            <a:off x="9302916" y="5758826"/>
            <a:ext cx="534659" cy="278995"/>
            <a:chOff x="5586464" y="4247131"/>
            <a:chExt cx="947180" cy="278995"/>
          </a:xfrm>
        </p:grpSpPr>
        <p:sp>
          <p:nvSpPr>
            <p:cNvPr id="116" name="Chevron 115"/>
            <p:cNvSpPr/>
            <p:nvPr/>
          </p:nvSpPr>
          <p:spPr bwMode="gray">
            <a:xfrm rot="5400000">
              <a:off x="5977792" y="3970275"/>
              <a:ext cx="164523" cy="947180"/>
            </a:xfrm>
            <a:prstGeom prst="chevron">
              <a:avLst/>
            </a:prstGeom>
            <a:solidFill>
              <a:srgbClr val="0076A8"/>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117" name="Chevron 116"/>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sp>
        <p:nvSpPr>
          <p:cNvPr id="119" name="TextBox 118"/>
          <p:cNvSpPr txBox="1"/>
          <p:nvPr>
            <p:custDataLst>
              <p:tags r:id="rId9"/>
            </p:custDataLst>
          </p:nvPr>
        </p:nvSpPr>
        <p:spPr>
          <a:xfrm>
            <a:off x="9625408" y="1444414"/>
            <a:ext cx="2264400" cy="369332"/>
          </a:xfrm>
          <a:prstGeom prst="rect">
            <a:avLst/>
          </a:prstGeom>
          <a:noFill/>
        </p:spPr>
        <p:txBody>
          <a:bodyPr wrap="square" lIns="0" rtlCol="0">
            <a:spAutoFit/>
          </a:bodyPr>
          <a:lstStyle/>
          <a:p>
            <a:pPr algn="ctr">
              <a:spcAft>
                <a:spcPts val="150"/>
              </a:spcAft>
            </a:pPr>
            <a:r>
              <a:rPr lang="it-IT" b="1" dirty="0">
                <a:latin typeface="Calibri" panose="020F0502020204030204" pitchFamily="34" charset="0"/>
                <a:cs typeface="Calibri" panose="020F0502020204030204" pitchFamily="34" charset="0"/>
              </a:rPr>
              <a:t>Case </a:t>
            </a:r>
            <a:r>
              <a:rPr lang="it-IT" b="1" dirty="0" err="1">
                <a:latin typeface="Calibri" panose="020F0502020204030204" pitchFamily="34" charset="0"/>
                <a:cs typeface="Calibri" panose="020F0502020204030204" pitchFamily="34" charset="0"/>
              </a:rPr>
              <a:t>Study</a:t>
            </a:r>
            <a:endParaRPr lang="it-IT" b="1" baseline="30000" dirty="0">
              <a:latin typeface="Calibri" panose="020F0502020204030204" pitchFamily="34" charset="0"/>
              <a:cs typeface="Calibri" panose="020F0502020204030204" pitchFamily="34" charset="0"/>
            </a:endParaRPr>
          </a:p>
        </p:txBody>
      </p:sp>
      <p:sp>
        <p:nvSpPr>
          <p:cNvPr id="120" name="Line 16"/>
          <p:cNvSpPr>
            <a:spLocks noChangeShapeType="1"/>
          </p:cNvSpPr>
          <p:nvPr>
            <p:custDataLst>
              <p:tags r:id="rId10"/>
            </p:custDataLst>
          </p:nvPr>
        </p:nvSpPr>
        <p:spPr bwMode="auto">
          <a:xfrm>
            <a:off x="10118511" y="1788300"/>
            <a:ext cx="1278195" cy="0"/>
          </a:xfrm>
          <a:prstGeom prst="line">
            <a:avLst/>
          </a:prstGeom>
          <a:noFill/>
          <a:ln w="19050">
            <a:solidFill>
              <a:srgbClr val="0076A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it-IT">
              <a:latin typeface="Calibri" panose="020F0502020204030204" pitchFamily="34" charset="0"/>
              <a:cs typeface="Calibri" panose="020F0502020204030204" pitchFamily="34" charset="0"/>
            </a:endParaRPr>
          </a:p>
        </p:txBody>
      </p:sp>
      <p:pic>
        <p:nvPicPr>
          <p:cNvPr id="80" name="Picture 156" descr="Free rounded France flag icon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84066" y="3287378"/>
            <a:ext cx="552143" cy="55224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4" descr="Free rounded Spain flag icon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84066" y="4455429"/>
            <a:ext cx="552143" cy="55224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06" descr="Free rounded United Kingdom flag icon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482787" y="5619644"/>
            <a:ext cx="554701" cy="554802"/>
          </a:xfrm>
          <a:prstGeom prst="rect">
            <a:avLst/>
          </a:prstGeom>
          <a:noFill/>
          <a:extLst>
            <a:ext uri="{909E8E84-426E-40DD-AFC4-6F175D3DCCD1}">
              <a14:hiddenFill xmlns:a14="http://schemas.microsoft.com/office/drawing/2010/main">
                <a:solidFill>
                  <a:srgbClr val="FFFFFF"/>
                </a:solidFill>
              </a14:hiddenFill>
            </a:ext>
          </a:extLst>
        </p:spPr>
      </p:pic>
      <p:sp>
        <p:nvSpPr>
          <p:cNvPr id="62" name="Oval 61"/>
          <p:cNvSpPr/>
          <p:nvPr/>
        </p:nvSpPr>
        <p:spPr bwMode="gray">
          <a:xfrm>
            <a:off x="3725416" y="2334466"/>
            <a:ext cx="144000" cy="144000"/>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4" name="Oval 63"/>
          <p:cNvSpPr/>
          <p:nvPr/>
        </p:nvSpPr>
        <p:spPr bwMode="gray">
          <a:xfrm>
            <a:off x="3725416" y="3499691"/>
            <a:ext cx="144000" cy="144000"/>
          </a:xfrm>
          <a:prstGeom prst="ellipse">
            <a:avLst/>
          </a:prstGeom>
          <a:solidFill>
            <a:srgbClr val="0076A8"/>
          </a:solidFill>
          <a:ln w="19050" algn="ctr">
            <a:solidFill>
              <a:srgbClr val="0076A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5" name="Oval 64"/>
          <p:cNvSpPr/>
          <p:nvPr/>
        </p:nvSpPr>
        <p:spPr bwMode="gray">
          <a:xfrm>
            <a:off x="3725416" y="4664916"/>
            <a:ext cx="144000" cy="144000"/>
          </a:xfrm>
          <a:prstGeom prst="ellipse">
            <a:avLst/>
          </a:prstGeom>
          <a:solidFill>
            <a:srgbClr val="0076A8"/>
          </a:solidFill>
          <a:ln w="19050" algn="ctr">
            <a:solidFill>
              <a:srgbClr val="0076A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8" name="Oval 67"/>
          <p:cNvSpPr/>
          <p:nvPr/>
        </p:nvSpPr>
        <p:spPr bwMode="gray">
          <a:xfrm>
            <a:off x="3725416" y="5830141"/>
            <a:ext cx="144000" cy="144000"/>
          </a:xfrm>
          <a:prstGeom prst="ellipse">
            <a:avLst/>
          </a:prstGeom>
          <a:solidFill>
            <a:srgbClr val="0076A8"/>
          </a:solidFill>
          <a:ln w="19050" algn="ctr">
            <a:solidFill>
              <a:srgbClr val="0076A8"/>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9" name="TextBox 68"/>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12687054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ext uri="{D42A27DB-BD31-4B8C-83A1-F6EECF244321}">
                <p14:modId xmlns:p14="http://schemas.microsoft.com/office/powerpoint/2010/main" val="2179690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2" name="think-cell Slide" r:id="rId24" imgW="395" imgH="396" progId="TCLayout.ActiveDocument.1">
                  <p:embed/>
                </p:oleObj>
              </mc:Choice>
              <mc:Fallback>
                <p:oleObj name="think-cell Slide" r:id="rId24" imgW="395" imgH="396" progId="TCLayout.ActiveDocument.1">
                  <p:embed/>
                  <p:pic>
                    <p:nvPicPr>
                      <p:cNvPr id="32" name="Object 31"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30" name="Rectangle 29"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lIns="360000"/>
          <a:lstStyle/>
          <a:p>
            <a:r>
              <a:rPr lang="it-IT" sz="2400" dirty="0">
                <a:solidFill>
                  <a:srgbClr val="000000"/>
                </a:solidFill>
              </a:rPr>
              <a:t>Il rinnovamento degli Stadi in Italia può determinare </a:t>
            </a:r>
            <a:r>
              <a:rPr lang="it-IT" sz="2400" b="1" dirty="0">
                <a:solidFill>
                  <a:srgbClr val="000000"/>
                </a:solidFill>
                <a:latin typeface="Calibri" panose="020F0502020204030204" pitchFamily="34" charset="0"/>
                <a:cs typeface="Calibri" panose="020F0502020204030204" pitchFamily="34" charset="0"/>
              </a:rPr>
              <a:t>investimenti fino a 4,5 € </a:t>
            </a:r>
            <a:r>
              <a:rPr lang="it-IT" sz="2400" b="1" dirty="0" err="1">
                <a:solidFill>
                  <a:srgbClr val="000000"/>
                </a:solidFill>
                <a:latin typeface="Calibri" panose="020F0502020204030204" pitchFamily="34" charset="0"/>
                <a:cs typeface="Calibri" panose="020F0502020204030204" pitchFamily="34" charset="0"/>
              </a:rPr>
              <a:t>Mld</a:t>
            </a:r>
            <a:r>
              <a:rPr lang="it-IT" sz="2400" b="1" dirty="0">
                <a:solidFill>
                  <a:srgbClr val="000000"/>
                </a:solidFill>
                <a:latin typeface="Calibri" panose="020F0502020204030204" pitchFamily="34" charset="0"/>
                <a:cs typeface="Calibri" panose="020F0502020204030204" pitchFamily="34" charset="0"/>
              </a:rPr>
              <a:t> (10Y)</a:t>
            </a:r>
            <a:r>
              <a:rPr lang="it-IT" sz="2400" dirty="0">
                <a:solidFill>
                  <a:srgbClr val="000000"/>
                </a:solidFill>
              </a:rPr>
              <a:t> </a:t>
            </a:r>
            <a:endParaRPr lang="en-US" sz="2400" dirty="0">
              <a:solidFill>
                <a:srgbClr val="000000"/>
              </a:solidFill>
            </a:endParaRPr>
          </a:p>
        </p:txBody>
      </p:sp>
      <p:pic>
        <p:nvPicPr>
          <p:cNvPr id="64" name="Picture 6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428842" y="5810791"/>
            <a:ext cx="365103" cy="525245"/>
          </a:xfrm>
          <a:prstGeom prst="rect">
            <a:avLst/>
          </a:prstGeom>
        </p:spPr>
      </p:pic>
      <p:pic>
        <p:nvPicPr>
          <p:cNvPr id="46" name="Picture 34" descr="Serie C - Wikipedia"/>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74041" y="5824960"/>
            <a:ext cx="303377" cy="487426"/>
          </a:xfrm>
          <a:prstGeom prst="rect">
            <a:avLst/>
          </a:prstGeom>
          <a:noFill/>
          <a:extLst>
            <a:ext uri="{909E8E84-426E-40DD-AFC4-6F175D3DCCD1}">
              <a14:hiddenFill xmlns:a14="http://schemas.microsoft.com/office/drawing/2010/main">
                <a:solidFill>
                  <a:srgbClr val="FFFFFF"/>
                </a:solidFill>
              </a14:hiddenFill>
            </a:ext>
          </a:extLst>
        </p:spPr>
      </p:pic>
      <p:cxnSp>
        <p:nvCxnSpPr>
          <p:cNvPr id="163" name="Straight Connector 162"/>
          <p:cNvCxnSpPr/>
          <p:nvPr>
            <p:custDataLst>
              <p:tags r:id="rId4"/>
            </p:custDataLst>
          </p:nvPr>
        </p:nvCxnSpPr>
        <p:spPr bwMode="auto">
          <a:xfrm>
            <a:off x="7705725" y="2818684"/>
            <a:ext cx="6032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custDataLst>
              <p:tags r:id="rId5"/>
            </p:custDataLst>
          </p:nvPr>
        </p:nvCxnSpPr>
        <p:spPr bwMode="auto">
          <a:xfrm>
            <a:off x="8912225" y="2650409"/>
            <a:ext cx="6032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6"/>
            </p:custDataLst>
          </p:nvPr>
        </p:nvCxnSpPr>
        <p:spPr bwMode="auto">
          <a:xfrm>
            <a:off x="10118725" y="2594847"/>
            <a:ext cx="6032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9" name="Chart 68"/>
          <p:cNvGraphicFramePr/>
          <p:nvPr>
            <p:custDataLst>
              <p:tags r:id="rId7"/>
            </p:custDataLst>
            <p:extLst>
              <p:ext uri="{D42A27DB-BD31-4B8C-83A1-F6EECF244321}">
                <p14:modId xmlns:p14="http://schemas.microsoft.com/office/powerpoint/2010/main" val="1966165742"/>
              </p:ext>
            </p:extLst>
          </p:nvPr>
        </p:nvGraphicFramePr>
        <p:xfrm>
          <a:off x="6718300" y="2302747"/>
          <a:ext cx="4991100" cy="2830512"/>
        </p:xfrm>
        <a:graphic>
          <a:graphicData uri="http://schemas.openxmlformats.org/drawingml/2006/chart">
            <c:chart xmlns:c="http://schemas.openxmlformats.org/drawingml/2006/chart" xmlns:r="http://schemas.openxmlformats.org/officeDocument/2006/relationships" r:id="rId28"/>
          </a:graphicData>
        </a:graphic>
      </p:graphicFrame>
      <p:sp>
        <p:nvSpPr>
          <p:cNvPr id="247" name="Text Placeholder 18"/>
          <p:cNvSpPr>
            <a:spLocks noGrp="1"/>
          </p:cNvSpPr>
          <p:nvPr>
            <p:custDataLst>
              <p:tags r:id="rId8"/>
            </p:custDataLst>
          </p:nvPr>
        </p:nvSpPr>
        <p:spPr bwMode="auto">
          <a:xfrm>
            <a:off x="8269288" y="5118971"/>
            <a:ext cx="6842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C84B0E49-0413-4324-91B3-CAD002119A41}" type="datetime'N''''''''''uo''''vi'''' ''''''''&#10;p''ro''ge''tt''''i'">
              <a:rPr lang="en-US" altLang="en-US" sz="1600" b="1" smtClean="0"/>
              <a:pPr algn="ctr">
                <a:spcAft>
                  <a:spcPct val="0"/>
                </a:spcAft>
              </a:pPr>
              <a:t>Nuovi 
progetti</a:t>
            </a:fld>
            <a:endParaRPr lang="en-US" altLang="it-IT" sz="1600" b="1" dirty="0">
              <a:sym typeface="Calibri" panose="020F0502020204030204" pitchFamily="34" charset="0"/>
            </a:endParaRPr>
          </a:p>
        </p:txBody>
      </p:sp>
      <p:sp>
        <p:nvSpPr>
          <p:cNvPr id="248" name="Text Placeholder 18"/>
          <p:cNvSpPr>
            <a:spLocks noGrp="1"/>
          </p:cNvSpPr>
          <p:nvPr>
            <p:custDataLst>
              <p:tags r:id="rId9"/>
            </p:custDataLst>
          </p:nvPr>
        </p:nvSpPr>
        <p:spPr bwMode="auto">
          <a:xfrm>
            <a:off x="9475788" y="5118971"/>
            <a:ext cx="6842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85A768F8-6B54-4D33-824E-5731247F36E3}" type="datetime'Nuo''''''vi'''''''' ''&#10;p''''rog''''''e''''''t''ti'">
              <a:rPr lang="en-US" altLang="en-US" sz="1600" b="1" smtClean="0"/>
              <a:pPr algn="ctr">
                <a:spcAft>
                  <a:spcPct val="0"/>
                </a:spcAft>
              </a:pPr>
              <a:t>Nuovi 
progetti</a:t>
            </a:fld>
            <a:endParaRPr lang="en-US" altLang="it-IT" sz="1600" b="1" dirty="0">
              <a:sym typeface="Calibri" panose="020F0502020204030204" pitchFamily="34" charset="0"/>
            </a:endParaRPr>
          </a:p>
        </p:txBody>
      </p:sp>
      <p:sp>
        <p:nvSpPr>
          <p:cNvPr id="215" name="Text Placeholder 18"/>
          <p:cNvSpPr>
            <a:spLocks noGrp="1"/>
          </p:cNvSpPr>
          <p:nvPr>
            <p:custDataLst>
              <p:tags r:id="rId10"/>
            </p:custDataLst>
          </p:nvPr>
        </p:nvSpPr>
        <p:spPr bwMode="gray">
          <a:xfrm>
            <a:off x="10861674" y="232497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33338" tIns="0" rIns="33338" bIns="0" numCol="1" spcCol="0" anchor="b"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r>
              <a:rPr lang="en-US" altLang="en-US" sz="1600" b="1" dirty="0">
                <a:sym typeface="Calibri" panose="020F0502020204030204" pitchFamily="34" charset="0"/>
              </a:rPr>
              <a:t>4,5</a:t>
            </a:r>
            <a:endParaRPr lang="en-US" altLang="it-IT" sz="1600" b="1" dirty="0">
              <a:sym typeface="Calibri" panose="020F0502020204030204" pitchFamily="34" charset="0"/>
            </a:endParaRPr>
          </a:p>
        </p:txBody>
      </p:sp>
      <p:sp>
        <p:nvSpPr>
          <p:cNvPr id="249" name="Text Placeholder 18"/>
          <p:cNvSpPr>
            <a:spLocks noGrp="1"/>
          </p:cNvSpPr>
          <p:nvPr>
            <p:custDataLst>
              <p:tags r:id="rId11"/>
            </p:custDataLst>
          </p:nvPr>
        </p:nvSpPr>
        <p:spPr bwMode="auto">
          <a:xfrm>
            <a:off x="10499725" y="5118972"/>
            <a:ext cx="1047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786C9817-1745-4A87-AAAB-A3F83782324A}" type="datetime'''''T''o''''t''ale'' ''co''m''ple''''''''ss''''i''''v''''o'''">
              <a:rPr lang="it-IT" altLang="en-US" sz="1600" b="1" smtClean="0"/>
              <a:pPr algn="ctr">
                <a:spcAft>
                  <a:spcPct val="0"/>
                </a:spcAft>
              </a:pPr>
              <a:t>Totale complessivo</a:t>
            </a:fld>
            <a:endParaRPr lang="en-US" altLang="it-IT" sz="1600" b="1" dirty="0">
              <a:sym typeface="Calibri" panose="020F0502020204030204" pitchFamily="34" charset="0"/>
            </a:endParaRPr>
          </a:p>
        </p:txBody>
      </p:sp>
      <p:cxnSp>
        <p:nvCxnSpPr>
          <p:cNvPr id="8" name="Straight Connector 7"/>
          <p:cNvCxnSpPr/>
          <p:nvPr>
            <p:custDataLst>
              <p:tags r:id="rId12"/>
            </p:custDataLst>
          </p:nvPr>
        </p:nvCxnSpPr>
        <p:spPr bwMode="auto">
          <a:xfrm>
            <a:off x="5235575" y="3128247"/>
            <a:ext cx="62706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3"/>
            </p:custDataLst>
          </p:nvPr>
        </p:nvCxnSpPr>
        <p:spPr bwMode="auto">
          <a:xfrm>
            <a:off x="6491288" y="2837734"/>
            <a:ext cx="62706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14" name="Chart 213"/>
          <p:cNvGraphicFramePr/>
          <p:nvPr>
            <p:custDataLst>
              <p:tags r:id="rId14"/>
            </p:custDataLst>
            <p:extLst>
              <p:ext uri="{D42A27DB-BD31-4B8C-83A1-F6EECF244321}">
                <p14:modId xmlns:p14="http://schemas.microsoft.com/office/powerpoint/2010/main" val="297174981"/>
              </p:ext>
            </p:extLst>
          </p:nvPr>
        </p:nvGraphicFramePr>
        <p:xfrm>
          <a:off x="4213225" y="2755184"/>
          <a:ext cx="3929063" cy="2378075"/>
        </p:xfrm>
        <a:graphic>
          <a:graphicData uri="http://schemas.openxmlformats.org/drawingml/2006/chart">
            <c:chart xmlns:c="http://schemas.openxmlformats.org/drawingml/2006/chart" xmlns:r="http://schemas.openxmlformats.org/officeDocument/2006/relationships" r:id="rId29"/>
          </a:graphicData>
        </a:graphic>
      </p:graphicFrame>
      <p:sp useBgFill="1">
        <p:nvSpPr>
          <p:cNvPr id="17" name="Freeform 16"/>
          <p:cNvSpPr/>
          <p:nvPr>
            <p:custDataLst>
              <p:tags r:id="rId15"/>
            </p:custDataLst>
          </p:nvPr>
        </p:nvSpPr>
        <p:spPr bwMode="auto">
          <a:xfrm>
            <a:off x="5838825" y="2863134"/>
            <a:ext cx="676275" cy="239713"/>
          </a:xfrm>
          <a:custGeom>
            <a:avLst/>
            <a:gdLst/>
            <a:ahLst/>
            <a:cxnLst/>
            <a:rect l="0" t="0" r="0" b="0"/>
            <a:pathLst>
              <a:path w="676276" h="239713">
                <a:moveTo>
                  <a:pt x="0" y="182562"/>
                </a:moveTo>
                <a:lnTo>
                  <a:pt x="676275" y="0"/>
                </a:lnTo>
                <a:lnTo>
                  <a:pt x="676275" y="57150"/>
                </a:lnTo>
                <a:lnTo>
                  <a:pt x="0" y="239712"/>
                </a:lnTo>
                <a:close/>
              </a:path>
            </a:pathLst>
          </a:custGeom>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useBgFill="1">
        <p:nvSpPr>
          <p:cNvPr id="18" name="Freeform 17"/>
          <p:cNvSpPr/>
          <p:nvPr>
            <p:custDataLst>
              <p:tags r:id="rId16"/>
            </p:custDataLst>
          </p:nvPr>
        </p:nvSpPr>
        <p:spPr bwMode="auto">
          <a:xfrm>
            <a:off x="7094538" y="2863135"/>
            <a:ext cx="674688" cy="238125"/>
          </a:xfrm>
          <a:custGeom>
            <a:avLst/>
            <a:gdLst/>
            <a:ahLst/>
            <a:cxnLst/>
            <a:rect l="0" t="0" r="0" b="0"/>
            <a:pathLst>
              <a:path w="674688" h="238126">
                <a:moveTo>
                  <a:pt x="0" y="180975"/>
                </a:moveTo>
                <a:lnTo>
                  <a:pt x="674687" y="0"/>
                </a:lnTo>
                <a:lnTo>
                  <a:pt x="674687" y="57150"/>
                </a:lnTo>
                <a:lnTo>
                  <a:pt x="0" y="238125"/>
                </a:lnTo>
                <a:close/>
              </a:path>
            </a:pathLst>
          </a:custGeom>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36" name="Text Placeholder 18"/>
          <p:cNvSpPr>
            <a:spLocks noGrp="1"/>
          </p:cNvSpPr>
          <p:nvPr>
            <p:custDataLst>
              <p:tags r:id="rId17"/>
            </p:custDataLst>
          </p:nvPr>
        </p:nvSpPr>
        <p:spPr bwMode="auto">
          <a:xfrm>
            <a:off x="4576763" y="5118972"/>
            <a:ext cx="6905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88D70F51-C784-448F-88AF-360776169C8D}" type="datetime'P''ipel''''''''''''i''''''''''n''e'''''''' p''''''r''ogetti'">
              <a:rPr lang="en-US" altLang="en-US" sz="1600" b="1" smtClean="0"/>
              <a:pPr algn="ctr">
                <a:spcAft>
                  <a:spcPct val="0"/>
                </a:spcAft>
              </a:pPr>
              <a:t>Pipeline progetti</a:t>
            </a:fld>
            <a:endParaRPr lang="en-US" altLang="it-IT" sz="1600" b="1" dirty="0">
              <a:sym typeface="Calibri" panose="020F0502020204030204" pitchFamily="34" charset="0"/>
            </a:endParaRPr>
          </a:p>
        </p:txBody>
      </p:sp>
      <p:sp>
        <p:nvSpPr>
          <p:cNvPr id="237" name="Text Placeholder 18"/>
          <p:cNvSpPr>
            <a:spLocks noGrp="1"/>
          </p:cNvSpPr>
          <p:nvPr>
            <p:custDataLst>
              <p:tags r:id="rId18"/>
            </p:custDataLst>
          </p:nvPr>
        </p:nvSpPr>
        <p:spPr bwMode="auto">
          <a:xfrm>
            <a:off x="5811838" y="5118972"/>
            <a:ext cx="730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F3D30595-C44D-4DC4-B61E-902B900FBF60}" type="datetime'Nu''o''''vi'' ''p''''''''ro''''''''''''g''''''e''tti'''' '''">
              <a:rPr lang="en-US" altLang="en-US" sz="1600" b="1" smtClean="0"/>
              <a:pPr algn="ctr">
                <a:spcAft>
                  <a:spcPct val="0"/>
                </a:spcAft>
              </a:pPr>
              <a:t>Nuovi progetti </a:t>
            </a:fld>
            <a:endParaRPr lang="en-US" altLang="it-IT" sz="1600" b="1" dirty="0">
              <a:sym typeface="Calibri" panose="020F0502020204030204" pitchFamily="34" charset="0"/>
            </a:endParaRPr>
          </a:p>
        </p:txBody>
      </p:sp>
      <p:sp>
        <p:nvSpPr>
          <p:cNvPr id="58" name="Text Placeholder 18"/>
          <p:cNvSpPr>
            <a:spLocks noGrp="1"/>
          </p:cNvSpPr>
          <p:nvPr>
            <p:custDataLst>
              <p:tags r:id="rId19"/>
            </p:custDataLst>
          </p:nvPr>
        </p:nvSpPr>
        <p:spPr bwMode="gray">
          <a:xfrm>
            <a:off x="6015038" y="2567859"/>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33338" tIns="0" rIns="33338" bIns="0" numCol="1" spcCol="0" anchor="b"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6D508AE6-7FC0-42CE-B5DB-F3148210507B}" type="datetime'''''''''''''''''''''''1'''''''''',''''''3'''''''''''''''">
              <a:rPr lang="en-US" altLang="en-US" sz="1600" smtClean="0"/>
              <a:pPr algn="ctr">
                <a:spcAft>
                  <a:spcPct val="0"/>
                </a:spcAft>
              </a:pPr>
              <a:t>1,3</a:t>
            </a:fld>
            <a:endParaRPr lang="en-US" altLang="it-IT" sz="1600" dirty="0">
              <a:sym typeface="Calibri" panose="020F0502020204030204" pitchFamily="34" charset="0"/>
            </a:endParaRPr>
          </a:p>
        </p:txBody>
      </p:sp>
      <p:sp>
        <p:nvSpPr>
          <p:cNvPr id="257" name="Text Placeholder 18"/>
          <p:cNvSpPr>
            <a:spLocks noGrp="1"/>
          </p:cNvSpPr>
          <p:nvPr>
            <p:custDataLst>
              <p:tags r:id="rId20"/>
            </p:custDataLst>
          </p:nvPr>
        </p:nvSpPr>
        <p:spPr bwMode="auto">
          <a:xfrm>
            <a:off x="7129463" y="5118971"/>
            <a:ext cx="6048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071A4AAC-BC5E-401C-AD11-4F83D5B652C6}" type="datetime'''T''ota''''l''''''''''e'' ''&#10;Se''''''''r''''''''''ie'''' ''A'">
              <a:rPr lang="en-US" altLang="en-US" sz="1600" b="1" smtClean="0"/>
              <a:pPr algn="ctr">
                <a:spcAft>
                  <a:spcPct val="0"/>
                </a:spcAft>
              </a:pPr>
              <a:t>Totale 
Serie A</a:t>
            </a:fld>
            <a:endParaRPr lang="en-US" altLang="it-IT" sz="1600" b="1" dirty="0">
              <a:sym typeface="Calibri" panose="020F0502020204030204" pitchFamily="34" charset="0"/>
            </a:endParaRPr>
          </a:p>
        </p:txBody>
      </p:sp>
      <p:sp>
        <p:nvSpPr>
          <p:cNvPr id="59" name="Text Placeholder 18"/>
          <p:cNvSpPr>
            <a:spLocks noGrp="1"/>
          </p:cNvSpPr>
          <p:nvPr>
            <p:custDataLst>
              <p:tags r:id="rId21"/>
            </p:custDataLst>
          </p:nvPr>
        </p:nvSpPr>
        <p:spPr bwMode="gray">
          <a:xfrm>
            <a:off x="7269163" y="2567859"/>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33338" tIns="0" rIns="33338" bIns="0" numCol="1" spcCol="0" anchor="b"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1B163D79-C8E8-489A-9906-4D54FA38CD76}" type="datetime'''''''''''''4'''''''''',''''''''''''''''''''''''''''''1'''''">
              <a:rPr lang="en-US" altLang="en-US" sz="1600" b="1" smtClean="0"/>
              <a:pPr algn="ctr">
                <a:spcAft>
                  <a:spcPct val="0"/>
                </a:spcAft>
              </a:pPr>
              <a:t>4,1</a:t>
            </a:fld>
            <a:endParaRPr lang="en-US" altLang="it-IT" sz="1600" b="1" dirty="0">
              <a:sym typeface="Calibri" panose="020F0502020204030204" pitchFamily="34" charset="0"/>
            </a:endParaRPr>
          </a:p>
        </p:txBody>
      </p:sp>
      <p:cxnSp>
        <p:nvCxnSpPr>
          <p:cNvPr id="267" name="Straight Connector 266"/>
          <p:cNvCxnSpPr/>
          <p:nvPr/>
        </p:nvCxnSpPr>
        <p:spPr>
          <a:xfrm>
            <a:off x="4295774" y="5686519"/>
            <a:ext cx="3636000" cy="0"/>
          </a:xfrm>
          <a:prstGeom prst="line">
            <a:avLst/>
          </a:prstGeom>
          <a:ln>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925655" y="5768796"/>
            <a:ext cx="376239" cy="563564"/>
          </a:xfrm>
          <a:prstGeom prst="rect">
            <a:avLst/>
          </a:prstGeom>
        </p:spPr>
      </p:pic>
      <p:grpSp>
        <p:nvGrpSpPr>
          <p:cNvPr id="50" name="Group 49"/>
          <p:cNvGrpSpPr/>
          <p:nvPr/>
        </p:nvGrpSpPr>
        <p:grpSpPr>
          <a:xfrm>
            <a:off x="268635" y="190739"/>
            <a:ext cx="466027" cy="475311"/>
            <a:chOff x="263530" y="241842"/>
            <a:chExt cx="466027" cy="475311"/>
          </a:xfrm>
        </p:grpSpPr>
        <p:grpSp>
          <p:nvGrpSpPr>
            <p:cNvPr id="51" name="Group 50"/>
            <p:cNvGrpSpPr/>
            <p:nvPr/>
          </p:nvGrpSpPr>
          <p:grpSpPr>
            <a:xfrm>
              <a:off x="273742" y="241842"/>
              <a:ext cx="455815" cy="475311"/>
              <a:chOff x="134601" y="96751"/>
              <a:chExt cx="734096" cy="765493"/>
            </a:xfrm>
          </p:grpSpPr>
          <p:sp>
            <p:nvSpPr>
              <p:cNvPr id="53" name="Teardrop 52"/>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54" name="Oval 53"/>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52" name="Rectangle 51"/>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3</a:t>
              </a:r>
            </a:p>
          </p:txBody>
        </p:sp>
      </p:grpSp>
      <p:sp>
        <p:nvSpPr>
          <p:cNvPr id="55" name="Rectangle 54"/>
          <p:cNvSpPr/>
          <p:nvPr/>
        </p:nvSpPr>
        <p:spPr>
          <a:xfrm>
            <a:off x="7134011" y="1697988"/>
            <a:ext cx="571714" cy="3937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it-IT" sz="1600" b="1" dirty="0">
                <a:solidFill>
                  <a:schemeClr val="tx1"/>
                </a:solidFill>
                <a:latin typeface="Calibri" panose="020F0502020204030204" pitchFamily="34" charset="0"/>
                <a:cs typeface="Calibri" panose="020F0502020204030204" pitchFamily="34" charset="0"/>
              </a:rPr>
              <a:t>250</a:t>
            </a:r>
            <a:endParaRPr lang="en-US" sz="1600" b="1" dirty="0">
              <a:solidFill>
                <a:schemeClr val="tx1"/>
              </a:solidFill>
              <a:latin typeface="Calibri" panose="020F0502020204030204" pitchFamily="34" charset="0"/>
              <a:cs typeface="Calibri" panose="020F0502020204030204" pitchFamily="34" charset="0"/>
            </a:endParaRPr>
          </a:p>
        </p:txBody>
      </p:sp>
      <p:sp>
        <p:nvSpPr>
          <p:cNvPr id="65" name="Rectangle 64"/>
          <p:cNvSpPr/>
          <p:nvPr/>
        </p:nvSpPr>
        <p:spPr>
          <a:xfrm>
            <a:off x="501649" y="976035"/>
            <a:ext cx="11188701" cy="5372380"/>
          </a:xfrm>
          <a:prstGeom prst="rect">
            <a:avLst/>
          </a:prstGeom>
          <a:noFill/>
          <a:ln w="12700">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libri" panose="020F0502020204030204" pitchFamily="34" charset="0"/>
              <a:cs typeface="Calibri" panose="020F0502020204030204" pitchFamily="34" charset="0"/>
            </a:endParaRPr>
          </a:p>
        </p:txBody>
      </p:sp>
      <p:sp>
        <p:nvSpPr>
          <p:cNvPr id="66" name="TextBox 65"/>
          <p:cNvSpPr txBox="1"/>
          <p:nvPr>
            <p:custDataLst>
              <p:tags r:id="rId22"/>
            </p:custDataLst>
          </p:nvPr>
        </p:nvSpPr>
        <p:spPr>
          <a:xfrm>
            <a:off x="550340" y="1033040"/>
            <a:ext cx="11082379" cy="431800"/>
          </a:xfrm>
          <a:prstGeom prst="rect">
            <a:avLst/>
          </a:prstGeom>
          <a:solidFill>
            <a:srgbClr val="0076A8"/>
          </a:solidFill>
          <a:ln>
            <a:noFill/>
          </a:ln>
        </p:spPr>
        <p:txBody>
          <a:bodyPr wrap="square" lIns="72000" tIns="0" rIns="72000" bIns="0" rtlCol="0" anchor="ctr">
            <a:noAutofit/>
          </a:bodyPr>
          <a:lstStyle/>
          <a:p>
            <a:pPr defTabSz="914378">
              <a:spcAft>
                <a:spcPts val="450"/>
              </a:spcAft>
              <a:defRPr/>
            </a:pPr>
            <a:r>
              <a:rPr lang="it-IT" b="1" dirty="0">
                <a:solidFill>
                  <a:schemeClr val="bg1"/>
                </a:solidFill>
                <a:latin typeface="Calibri" panose="020F0502020204030204" pitchFamily="34" charset="0"/>
                <a:cs typeface="Calibri" panose="020F0502020204030204" pitchFamily="34" charset="0"/>
                <a:sym typeface="Verdana" panose="020B0604030504040204" pitchFamily="34" charset="0"/>
              </a:rPr>
              <a:t>Magnitudo investimenti in rinnovamento infrastrutture in 10 anni</a:t>
            </a:r>
          </a:p>
        </p:txBody>
      </p:sp>
      <p:grpSp>
        <p:nvGrpSpPr>
          <p:cNvPr id="99" name="Group 353"/>
          <p:cNvGrpSpPr>
            <a:grpSpLocks/>
          </p:cNvGrpSpPr>
          <p:nvPr/>
        </p:nvGrpSpPr>
        <p:grpSpPr bwMode="gray">
          <a:xfrm>
            <a:off x="650778" y="1655429"/>
            <a:ext cx="3382491" cy="4575783"/>
            <a:chOff x="1692" y="370"/>
            <a:chExt cx="2820" cy="3666"/>
          </a:xfrm>
          <a:solidFill>
            <a:schemeClr val="bg1">
              <a:lumMod val="85000"/>
            </a:schemeClr>
          </a:solidFill>
        </p:grpSpPr>
        <p:sp>
          <p:nvSpPr>
            <p:cNvPr id="100" name="Freeform 324"/>
            <p:cNvSpPr>
              <a:spLocks/>
            </p:cNvSpPr>
            <p:nvPr/>
          </p:nvSpPr>
          <p:spPr bwMode="gray">
            <a:xfrm>
              <a:off x="1747" y="711"/>
              <a:ext cx="262" cy="179"/>
            </a:xfrm>
            <a:custGeom>
              <a:avLst/>
              <a:gdLst/>
              <a:ahLst/>
              <a:cxnLst>
                <a:cxn ang="0">
                  <a:pos x="64" y="4"/>
                </a:cxn>
                <a:cxn ang="0">
                  <a:pos x="64" y="21"/>
                </a:cxn>
                <a:cxn ang="0">
                  <a:pos x="64" y="21"/>
                </a:cxn>
                <a:cxn ang="0">
                  <a:pos x="67" y="23"/>
                </a:cxn>
                <a:cxn ang="0">
                  <a:pos x="65" y="28"/>
                </a:cxn>
                <a:cxn ang="0">
                  <a:pos x="67" y="33"/>
                </a:cxn>
                <a:cxn ang="0">
                  <a:pos x="55" y="39"/>
                </a:cxn>
                <a:cxn ang="0">
                  <a:pos x="44" y="36"/>
                </a:cxn>
                <a:cxn ang="0">
                  <a:pos x="24" y="43"/>
                </a:cxn>
                <a:cxn ang="0">
                  <a:pos x="21" y="41"/>
                </a:cxn>
                <a:cxn ang="0">
                  <a:pos x="21" y="41"/>
                </a:cxn>
                <a:cxn ang="0">
                  <a:pos x="16" y="46"/>
                </a:cxn>
                <a:cxn ang="0">
                  <a:pos x="16" y="46"/>
                </a:cxn>
                <a:cxn ang="0">
                  <a:pos x="9" y="35"/>
                </a:cxn>
                <a:cxn ang="0">
                  <a:pos x="10" y="30"/>
                </a:cxn>
                <a:cxn ang="0">
                  <a:pos x="0" y="15"/>
                </a:cxn>
                <a:cxn ang="0">
                  <a:pos x="9" y="11"/>
                </a:cxn>
                <a:cxn ang="0">
                  <a:pos x="15" y="2"/>
                </a:cxn>
                <a:cxn ang="0">
                  <a:pos x="20" y="10"/>
                </a:cxn>
                <a:cxn ang="0">
                  <a:pos x="28" y="7"/>
                </a:cxn>
                <a:cxn ang="0">
                  <a:pos x="28" y="7"/>
                </a:cxn>
                <a:cxn ang="0">
                  <a:pos x="37" y="7"/>
                </a:cxn>
                <a:cxn ang="0">
                  <a:pos x="36" y="7"/>
                </a:cxn>
                <a:cxn ang="0">
                  <a:pos x="36" y="7"/>
                </a:cxn>
                <a:cxn ang="0">
                  <a:pos x="45" y="0"/>
                </a:cxn>
                <a:cxn ang="0">
                  <a:pos x="53" y="4"/>
                </a:cxn>
                <a:cxn ang="0">
                  <a:pos x="55" y="7"/>
                </a:cxn>
                <a:cxn ang="0">
                  <a:pos x="60" y="7"/>
                </a:cxn>
                <a:cxn ang="0">
                  <a:pos x="64" y="4"/>
                </a:cxn>
                <a:cxn ang="0">
                  <a:pos x="64" y="4"/>
                </a:cxn>
                <a:cxn ang="0">
                  <a:pos x="64" y="4"/>
                </a:cxn>
              </a:cxnLst>
              <a:rect l="0" t="0" r="r" b="b"/>
              <a:pathLst>
                <a:path w="67" h="46">
                  <a:moveTo>
                    <a:pt x="64" y="4"/>
                  </a:moveTo>
                  <a:lnTo>
                    <a:pt x="64" y="21"/>
                  </a:lnTo>
                  <a:lnTo>
                    <a:pt x="64" y="21"/>
                  </a:lnTo>
                  <a:cubicBezTo>
                    <a:pt x="65" y="22"/>
                    <a:pt x="66" y="22"/>
                    <a:pt x="67" y="23"/>
                  </a:cubicBezTo>
                  <a:cubicBezTo>
                    <a:pt x="66" y="25"/>
                    <a:pt x="65" y="26"/>
                    <a:pt x="65" y="28"/>
                  </a:cubicBezTo>
                  <a:cubicBezTo>
                    <a:pt x="65" y="30"/>
                    <a:pt x="67" y="29"/>
                    <a:pt x="67" y="33"/>
                  </a:cubicBezTo>
                  <a:cubicBezTo>
                    <a:pt x="67" y="36"/>
                    <a:pt x="57" y="39"/>
                    <a:pt x="55" y="39"/>
                  </a:cubicBezTo>
                  <a:cubicBezTo>
                    <a:pt x="50" y="39"/>
                    <a:pt x="49" y="36"/>
                    <a:pt x="44" y="36"/>
                  </a:cubicBezTo>
                  <a:cubicBezTo>
                    <a:pt x="37" y="36"/>
                    <a:pt x="32" y="43"/>
                    <a:pt x="24" y="43"/>
                  </a:cubicBezTo>
                  <a:cubicBezTo>
                    <a:pt x="23" y="43"/>
                    <a:pt x="22" y="42"/>
                    <a:pt x="21" y="41"/>
                  </a:cubicBezTo>
                  <a:lnTo>
                    <a:pt x="21" y="41"/>
                  </a:lnTo>
                  <a:lnTo>
                    <a:pt x="16" y="46"/>
                  </a:lnTo>
                  <a:lnTo>
                    <a:pt x="16" y="46"/>
                  </a:lnTo>
                  <a:cubicBezTo>
                    <a:pt x="13" y="42"/>
                    <a:pt x="9" y="39"/>
                    <a:pt x="9" y="35"/>
                  </a:cubicBezTo>
                  <a:cubicBezTo>
                    <a:pt x="9" y="32"/>
                    <a:pt x="10" y="31"/>
                    <a:pt x="10" y="30"/>
                  </a:cubicBezTo>
                  <a:cubicBezTo>
                    <a:pt x="10" y="25"/>
                    <a:pt x="0" y="24"/>
                    <a:pt x="0" y="15"/>
                  </a:cubicBezTo>
                  <a:cubicBezTo>
                    <a:pt x="0" y="8"/>
                    <a:pt x="5" y="12"/>
                    <a:pt x="9" y="11"/>
                  </a:cubicBezTo>
                  <a:cubicBezTo>
                    <a:pt x="13" y="10"/>
                    <a:pt x="12" y="4"/>
                    <a:pt x="15" y="2"/>
                  </a:cubicBezTo>
                  <a:cubicBezTo>
                    <a:pt x="15" y="5"/>
                    <a:pt x="18" y="10"/>
                    <a:pt x="20" y="10"/>
                  </a:cubicBezTo>
                  <a:cubicBezTo>
                    <a:pt x="24" y="10"/>
                    <a:pt x="26" y="8"/>
                    <a:pt x="28" y="7"/>
                  </a:cubicBezTo>
                  <a:lnTo>
                    <a:pt x="28" y="7"/>
                  </a:lnTo>
                  <a:lnTo>
                    <a:pt x="37" y="7"/>
                  </a:lnTo>
                  <a:lnTo>
                    <a:pt x="36" y="7"/>
                  </a:lnTo>
                  <a:lnTo>
                    <a:pt x="36" y="7"/>
                  </a:lnTo>
                  <a:cubicBezTo>
                    <a:pt x="40" y="5"/>
                    <a:pt x="42" y="0"/>
                    <a:pt x="45" y="0"/>
                  </a:cubicBezTo>
                  <a:cubicBezTo>
                    <a:pt x="47" y="0"/>
                    <a:pt x="53" y="3"/>
                    <a:pt x="53" y="4"/>
                  </a:cubicBezTo>
                  <a:cubicBezTo>
                    <a:pt x="54" y="4"/>
                    <a:pt x="54" y="7"/>
                    <a:pt x="55" y="7"/>
                  </a:cubicBezTo>
                  <a:cubicBezTo>
                    <a:pt x="58" y="7"/>
                    <a:pt x="58" y="7"/>
                    <a:pt x="60" y="7"/>
                  </a:cubicBezTo>
                  <a:cubicBezTo>
                    <a:pt x="63" y="7"/>
                    <a:pt x="62" y="5"/>
                    <a:pt x="64" y="4"/>
                  </a:cubicBezTo>
                  <a:lnTo>
                    <a:pt x="64" y="4"/>
                  </a:lnTo>
                  <a:lnTo>
                    <a:pt x="64" y="4"/>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1" name="Freeform 325"/>
            <p:cNvSpPr>
              <a:spLocks/>
            </p:cNvSpPr>
            <p:nvPr/>
          </p:nvSpPr>
          <p:spPr bwMode="gray">
            <a:xfrm>
              <a:off x="1950" y="2393"/>
              <a:ext cx="410" cy="837"/>
            </a:xfrm>
            <a:custGeom>
              <a:avLst/>
              <a:gdLst/>
              <a:ahLst/>
              <a:cxnLst>
                <a:cxn ang="0">
                  <a:pos x="26" y="37"/>
                </a:cxn>
                <a:cxn ang="0">
                  <a:pos x="29" y="34"/>
                </a:cxn>
                <a:cxn ang="0">
                  <a:pos x="46" y="27"/>
                </a:cxn>
                <a:cxn ang="0">
                  <a:pos x="56" y="12"/>
                </a:cxn>
                <a:cxn ang="0">
                  <a:pos x="67" y="2"/>
                </a:cxn>
                <a:cxn ang="0">
                  <a:pos x="72" y="1"/>
                </a:cxn>
                <a:cxn ang="0">
                  <a:pos x="80" y="7"/>
                </a:cxn>
                <a:cxn ang="0">
                  <a:pos x="82" y="14"/>
                </a:cxn>
                <a:cxn ang="0">
                  <a:pos x="90" y="15"/>
                </a:cxn>
                <a:cxn ang="0">
                  <a:pos x="87" y="20"/>
                </a:cxn>
                <a:cxn ang="0">
                  <a:pos x="96" y="24"/>
                </a:cxn>
                <a:cxn ang="0">
                  <a:pos x="92" y="27"/>
                </a:cxn>
                <a:cxn ang="0">
                  <a:pos x="99" y="37"/>
                </a:cxn>
                <a:cxn ang="0">
                  <a:pos x="99" y="43"/>
                </a:cxn>
                <a:cxn ang="0">
                  <a:pos x="105" y="69"/>
                </a:cxn>
                <a:cxn ang="0">
                  <a:pos x="92" y="97"/>
                </a:cxn>
                <a:cxn ang="0">
                  <a:pos x="99" y="110"/>
                </a:cxn>
                <a:cxn ang="0">
                  <a:pos x="94" y="130"/>
                </a:cxn>
                <a:cxn ang="0">
                  <a:pos x="93" y="145"/>
                </a:cxn>
                <a:cxn ang="0">
                  <a:pos x="85" y="194"/>
                </a:cxn>
                <a:cxn ang="0">
                  <a:pos x="85" y="194"/>
                </a:cxn>
                <a:cxn ang="0">
                  <a:pos x="77" y="194"/>
                </a:cxn>
                <a:cxn ang="0">
                  <a:pos x="77" y="194"/>
                </a:cxn>
                <a:cxn ang="0">
                  <a:pos x="63" y="186"/>
                </a:cxn>
                <a:cxn ang="0">
                  <a:pos x="51" y="188"/>
                </a:cxn>
                <a:cxn ang="0">
                  <a:pos x="50" y="202"/>
                </a:cxn>
                <a:cxn ang="0">
                  <a:pos x="36" y="214"/>
                </a:cxn>
                <a:cxn ang="0">
                  <a:pos x="28" y="210"/>
                </a:cxn>
                <a:cxn ang="0">
                  <a:pos x="24" y="214"/>
                </a:cxn>
                <a:cxn ang="0">
                  <a:pos x="19" y="199"/>
                </a:cxn>
                <a:cxn ang="0">
                  <a:pos x="7" y="182"/>
                </a:cxn>
                <a:cxn ang="0">
                  <a:pos x="11" y="175"/>
                </a:cxn>
                <a:cxn ang="0">
                  <a:pos x="9" y="166"/>
                </a:cxn>
                <a:cxn ang="0">
                  <a:pos x="15" y="155"/>
                </a:cxn>
                <a:cxn ang="0">
                  <a:pos x="15" y="155"/>
                </a:cxn>
                <a:cxn ang="0">
                  <a:pos x="15" y="134"/>
                </a:cxn>
                <a:cxn ang="0">
                  <a:pos x="15" y="134"/>
                </a:cxn>
                <a:cxn ang="0">
                  <a:pos x="20" y="138"/>
                </a:cxn>
                <a:cxn ang="0">
                  <a:pos x="23" y="128"/>
                </a:cxn>
                <a:cxn ang="0">
                  <a:pos x="19" y="119"/>
                </a:cxn>
                <a:cxn ang="0">
                  <a:pos x="14" y="123"/>
                </a:cxn>
                <a:cxn ang="0">
                  <a:pos x="13" y="108"/>
                </a:cxn>
                <a:cxn ang="0">
                  <a:pos x="19" y="104"/>
                </a:cxn>
                <a:cxn ang="0">
                  <a:pos x="19" y="86"/>
                </a:cxn>
                <a:cxn ang="0">
                  <a:pos x="15" y="80"/>
                </a:cxn>
                <a:cxn ang="0">
                  <a:pos x="13" y="68"/>
                </a:cxn>
                <a:cxn ang="0">
                  <a:pos x="11" y="59"/>
                </a:cxn>
                <a:cxn ang="0">
                  <a:pos x="0" y="58"/>
                </a:cxn>
                <a:cxn ang="0">
                  <a:pos x="2" y="51"/>
                </a:cxn>
                <a:cxn ang="0">
                  <a:pos x="1" y="43"/>
                </a:cxn>
                <a:cxn ang="0">
                  <a:pos x="5" y="34"/>
                </a:cxn>
                <a:cxn ang="0">
                  <a:pos x="5" y="23"/>
                </a:cxn>
                <a:cxn ang="0">
                  <a:pos x="12" y="35"/>
                </a:cxn>
                <a:cxn ang="0">
                  <a:pos x="26" y="37"/>
                </a:cxn>
                <a:cxn ang="0">
                  <a:pos x="26" y="37"/>
                </a:cxn>
                <a:cxn ang="0">
                  <a:pos x="26" y="37"/>
                </a:cxn>
              </a:cxnLst>
              <a:rect l="0" t="0" r="r" b="b"/>
              <a:pathLst>
                <a:path w="105" h="214">
                  <a:moveTo>
                    <a:pt x="26" y="37"/>
                  </a:moveTo>
                  <a:cubicBezTo>
                    <a:pt x="28" y="37"/>
                    <a:pt x="28" y="35"/>
                    <a:pt x="29" y="34"/>
                  </a:cubicBezTo>
                  <a:cubicBezTo>
                    <a:pt x="33" y="30"/>
                    <a:pt x="43" y="30"/>
                    <a:pt x="46" y="27"/>
                  </a:cubicBezTo>
                  <a:cubicBezTo>
                    <a:pt x="49" y="22"/>
                    <a:pt x="52" y="14"/>
                    <a:pt x="56" y="12"/>
                  </a:cubicBezTo>
                  <a:cubicBezTo>
                    <a:pt x="65" y="10"/>
                    <a:pt x="65" y="11"/>
                    <a:pt x="67" y="2"/>
                  </a:cubicBezTo>
                  <a:cubicBezTo>
                    <a:pt x="69" y="2"/>
                    <a:pt x="69" y="0"/>
                    <a:pt x="72" y="1"/>
                  </a:cubicBezTo>
                  <a:cubicBezTo>
                    <a:pt x="72" y="5"/>
                    <a:pt x="78" y="6"/>
                    <a:pt x="80" y="7"/>
                  </a:cubicBezTo>
                  <a:cubicBezTo>
                    <a:pt x="82" y="9"/>
                    <a:pt x="82" y="11"/>
                    <a:pt x="82" y="14"/>
                  </a:cubicBezTo>
                  <a:cubicBezTo>
                    <a:pt x="85" y="13"/>
                    <a:pt x="88" y="10"/>
                    <a:pt x="90" y="15"/>
                  </a:cubicBezTo>
                  <a:cubicBezTo>
                    <a:pt x="89" y="17"/>
                    <a:pt x="88" y="18"/>
                    <a:pt x="87" y="20"/>
                  </a:cubicBezTo>
                  <a:cubicBezTo>
                    <a:pt x="90" y="21"/>
                    <a:pt x="94" y="24"/>
                    <a:pt x="96" y="24"/>
                  </a:cubicBezTo>
                  <a:cubicBezTo>
                    <a:pt x="95" y="27"/>
                    <a:pt x="92" y="25"/>
                    <a:pt x="92" y="27"/>
                  </a:cubicBezTo>
                  <a:cubicBezTo>
                    <a:pt x="92" y="32"/>
                    <a:pt x="95" y="35"/>
                    <a:pt x="99" y="37"/>
                  </a:cubicBezTo>
                  <a:cubicBezTo>
                    <a:pt x="98" y="40"/>
                    <a:pt x="99" y="41"/>
                    <a:pt x="99" y="43"/>
                  </a:cubicBezTo>
                  <a:cubicBezTo>
                    <a:pt x="99" y="51"/>
                    <a:pt x="105" y="61"/>
                    <a:pt x="105" y="69"/>
                  </a:cubicBezTo>
                  <a:cubicBezTo>
                    <a:pt x="105" y="81"/>
                    <a:pt x="92" y="84"/>
                    <a:pt x="92" y="97"/>
                  </a:cubicBezTo>
                  <a:cubicBezTo>
                    <a:pt x="92" y="104"/>
                    <a:pt x="99" y="106"/>
                    <a:pt x="99" y="110"/>
                  </a:cubicBezTo>
                  <a:cubicBezTo>
                    <a:pt x="99" y="114"/>
                    <a:pt x="95" y="127"/>
                    <a:pt x="94" y="130"/>
                  </a:cubicBezTo>
                  <a:cubicBezTo>
                    <a:pt x="92" y="138"/>
                    <a:pt x="94" y="136"/>
                    <a:pt x="93" y="145"/>
                  </a:cubicBezTo>
                  <a:cubicBezTo>
                    <a:pt x="91" y="160"/>
                    <a:pt x="88" y="178"/>
                    <a:pt x="85" y="194"/>
                  </a:cubicBezTo>
                  <a:lnTo>
                    <a:pt x="85" y="194"/>
                  </a:lnTo>
                  <a:lnTo>
                    <a:pt x="77" y="194"/>
                  </a:lnTo>
                  <a:lnTo>
                    <a:pt x="77" y="194"/>
                  </a:lnTo>
                  <a:cubicBezTo>
                    <a:pt x="72" y="191"/>
                    <a:pt x="69" y="186"/>
                    <a:pt x="63" y="186"/>
                  </a:cubicBezTo>
                  <a:cubicBezTo>
                    <a:pt x="58" y="186"/>
                    <a:pt x="53" y="184"/>
                    <a:pt x="51" y="188"/>
                  </a:cubicBezTo>
                  <a:cubicBezTo>
                    <a:pt x="49" y="192"/>
                    <a:pt x="48" y="195"/>
                    <a:pt x="50" y="202"/>
                  </a:cubicBezTo>
                  <a:cubicBezTo>
                    <a:pt x="48" y="208"/>
                    <a:pt x="43" y="214"/>
                    <a:pt x="36" y="214"/>
                  </a:cubicBezTo>
                  <a:cubicBezTo>
                    <a:pt x="31" y="214"/>
                    <a:pt x="33" y="210"/>
                    <a:pt x="28" y="210"/>
                  </a:cubicBezTo>
                  <a:cubicBezTo>
                    <a:pt x="26" y="210"/>
                    <a:pt x="26" y="213"/>
                    <a:pt x="24" y="214"/>
                  </a:cubicBezTo>
                  <a:cubicBezTo>
                    <a:pt x="22" y="209"/>
                    <a:pt x="20" y="206"/>
                    <a:pt x="19" y="199"/>
                  </a:cubicBezTo>
                  <a:cubicBezTo>
                    <a:pt x="19" y="194"/>
                    <a:pt x="7" y="186"/>
                    <a:pt x="7" y="182"/>
                  </a:cubicBezTo>
                  <a:cubicBezTo>
                    <a:pt x="7" y="178"/>
                    <a:pt x="11" y="179"/>
                    <a:pt x="11" y="175"/>
                  </a:cubicBezTo>
                  <a:cubicBezTo>
                    <a:pt x="11" y="171"/>
                    <a:pt x="9" y="168"/>
                    <a:pt x="9" y="166"/>
                  </a:cubicBezTo>
                  <a:cubicBezTo>
                    <a:pt x="9" y="163"/>
                    <a:pt x="11" y="158"/>
                    <a:pt x="15" y="155"/>
                  </a:cubicBezTo>
                  <a:lnTo>
                    <a:pt x="15" y="155"/>
                  </a:lnTo>
                  <a:lnTo>
                    <a:pt x="15" y="134"/>
                  </a:lnTo>
                  <a:lnTo>
                    <a:pt x="15" y="134"/>
                  </a:lnTo>
                  <a:cubicBezTo>
                    <a:pt x="17" y="136"/>
                    <a:pt x="18" y="137"/>
                    <a:pt x="20" y="138"/>
                  </a:cubicBezTo>
                  <a:cubicBezTo>
                    <a:pt x="21" y="134"/>
                    <a:pt x="23" y="132"/>
                    <a:pt x="23" y="128"/>
                  </a:cubicBezTo>
                  <a:cubicBezTo>
                    <a:pt x="23" y="124"/>
                    <a:pt x="20" y="121"/>
                    <a:pt x="19" y="119"/>
                  </a:cubicBezTo>
                  <a:cubicBezTo>
                    <a:pt x="18" y="121"/>
                    <a:pt x="16" y="122"/>
                    <a:pt x="14" y="123"/>
                  </a:cubicBezTo>
                  <a:cubicBezTo>
                    <a:pt x="13" y="118"/>
                    <a:pt x="13" y="111"/>
                    <a:pt x="13" y="108"/>
                  </a:cubicBezTo>
                  <a:cubicBezTo>
                    <a:pt x="13" y="104"/>
                    <a:pt x="18" y="109"/>
                    <a:pt x="19" y="104"/>
                  </a:cubicBezTo>
                  <a:cubicBezTo>
                    <a:pt x="17" y="95"/>
                    <a:pt x="19" y="92"/>
                    <a:pt x="19" y="86"/>
                  </a:cubicBezTo>
                  <a:cubicBezTo>
                    <a:pt x="19" y="82"/>
                    <a:pt x="16" y="82"/>
                    <a:pt x="15" y="80"/>
                  </a:cubicBezTo>
                  <a:cubicBezTo>
                    <a:pt x="14" y="76"/>
                    <a:pt x="14" y="70"/>
                    <a:pt x="13" y="68"/>
                  </a:cubicBezTo>
                  <a:cubicBezTo>
                    <a:pt x="12" y="64"/>
                    <a:pt x="12" y="65"/>
                    <a:pt x="11" y="59"/>
                  </a:cubicBezTo>
                  <a:cubicBezTo>
                    <a:pt x="7" y="56"/>
                    <a:pt x="3" y="62"/>
                    <a:pt x="0" y="58"/>
                  </a:cubicBezTo>
                  <a:cubicBezTo>
                    <a:pt x="1" y="54"/>
                    <a:pt x="2" y="55"/>
                    <a:pt x="2" y="51"/>
                  </a:cubicBezTo>
                  <a:cubicBezTo>
                    <a:pt x="2" y="49"/>
                    <a:pt x="0" y="47"/>
                    <a:pt x="1" y="43"/>
                  </a:cubicBezTo>
                  <a:cubicBezTo>
                    <a:pt x="1" y="40"/>
                    <a:pt x="4" y="37"/>
                    <a:pt x="5" y="34"/>
                  </a:cubicBezTo>
                  <a:cubicBezTo>
                    <a:pt x="6" y="30"/>
                    <a:pt x="5" y="25"/>
                    <a:pt x="5" y="23"/>
                  </a:cubicBezTo>
                  <a:cubicBezTo>
                    <a:pt x="7" y="27"/>
                    <a:pt x="8" y="33"/>
                    <a:pt x="12" y="35"/>
                  </a:cubicBezTo>
                  <a:cubicBezTo>
                    <a:pt x="15" y="38"/>
                    <a:pt x="21" y="37"/>
                    <a:pt x="26" y="37"/>
                  </a:cubicBezTo>
                  <a:lnTo>
                    <a:pt x="26" y="37"/>
                  </a:lnTo>
                  <a:lnTo>
                    <a:pt x="26" y="37"/>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2" name="Freeform 326"/>
            <p:cNvSpPr>
              <a:spLocks/>
            </p:cNvSpPr>
            <p:nvPr/>
          </p:nvSpPr>
          <p:spPr bwMode="gray">
            <a:xfrm>
              <a:off x="2998" y="3434"/>
              <a:ext cx="826" cy="602"/>
            </a:xfrm>
            <a:custGeom>
              <a:avLst/>
              <a:gdLst/>
              <a:ahLst/>
              <a:cxnLst>
                <a:cxn ang="0">
                  <a:pos x="11" y="68"/>
                </a:cxn>
                <a:cxn ang="0">
                  <a:pos x="4" y="64"/>
                </a:cxn>
                <a:cxn ang="0">
                  <a:pos x="1" y="53"/>
                </a:cxn>
                <a:cxn ang="0">
                  <a:pos x="4" y="35"/>
                </a:cxn>
                <a:cxn ang="0">
                  <a:pos x="19" y="25"/>
                </a:cxn>
                <a:cxn ang="0">
                  <a:pos x="23" y="19"/>
                </a:cxn>
                <a:cxn ang="0">
                  <a:pos x="34" y="32"/>
                </a:cxn>
                <a:cxn ang="0">
                  <a:pos x="43" y="20"/>
                </a:cxn>
                <a:cxn ang="0">
                  <a:pos x="57" y="15"/>
                </a:cxn>
                <a:cxn ang="0">
                  <a:pos x="64" y="23"/>
                </a:cxn>
                <a:cxn ang="0">
                  <a:pos x="71" y="24"/>
                </a:cxn>
                <a:cxn ang="0">
                  <a:pos x="89" y="37"/>
                </a:cxn>
                <a:cxn ang="0">
                  <a:pos x="102" y="31"/>
                </a:cxn>
                <a:cxn ang="0">
                  <a:pos x="102" y="31"/>
                </a:cxn>
                <a:cxn ang="0">
                  <a:pos x="119" y="33"/>
                </a:cxn>
                <a:cxn ang="0">
                  <a:pos x="119" y="33"/>
                </a:cxn>
                <a:cxn ang="0">
                  <a:pos x="138" y="29"/>
                </a:cxn>
                <a:cxn ang="0">
                  <a:pos x="166" y="16"/>
                </a:cxn>
                <a:cxn ang="0">
                  <a:pos x="177" y="19"/>
                </a:cxn>
                <a:cxn ang="0">
                  <a:pos x="184" y="12"/>
                </a:cxn>
                <a:cxn ang="0">
                  <a:pos x="194" y="10"/>
                </a:cxn>
                <a:cxn ang="0">
                  <a:pos x="211" y="5"/>
                </a:cxn>
                <a:cxn ang="0">
                  <a:pos x="208" y="11"/>
                </a:cxn>
                <a:cxn ang="0">
                  <a:pos x="191" y="47"/>
                </a:cxn>
                <a:cxn ang="0">
                  <a:pos x="186" y="59"/>
                </a:cxn>
                <a:cxn ang="0">
                  <a:pos x="184" y="68"/>
                </a:cxn>
                <a:cxn ang="0">
                  <a:pos x="179" y="78"/>
                </a:cxn>
                <a:cxn ang="0">
                  <a:pos x="176" y="88"/>
                </a:cxn>
                <a:cxn ang="0">
                  <a:pos x="183" y="97"/>
                </a:cxn>
                <a:cxn ang="0">
                  <a:pos x="185" y="104"/>
                </a:cxn>
                <a:cxn ang="0">
                  <a:pos x="188" y="112"/>
                </a:cxn>
                <a:cxn ang="0">
                  <a:pos x="195" y="119"/>
                </a:cxn>
                <a:cxn ang="0">
                  <a:pos x="181" y="138"/>
                </a:cxn>
                <a:cxn ang="0">
                  <a:pos x="178" y="154"/>
                </a:cxn>
                <a:cxn ang="0">
                  <a:pos x="174" y="150"/>
                </a:cxn>
                <a:cxn ang="0">
                  <a:pos x="166" y="149"/>
                </a:cxn>
                <a:cxn ang="0">
                  <a:pos x="163" y="150"/>
                </a:cxn>
                <a:cxn ang="0">
                  <a:pos x="152" y="149"/>
                </a:cxn>
                <a:cxn ang="0">
                  <a:pos x="142" y="146"/>
                </a:cxn>
                <a:cxn ang="0">
                  <a:pos x="124" y="120"/>
                </a:cxn>
                <a:cxn ang="0">
                  <a:pos x="109" y="114"/>
                </a:cxn>
                <a:cxn ang="0">
                  <a:pos x="96" y="116"/>
                </a:cxn>
                <a:cxn ang="0">
                  <a:pos x="80" y="104"/>
                </a:cxn>
                <a:cxn ang="0">
                  <a:pos x="67" y="96"/>
                </a:cxn>
                <a:cxn ang="0">
                  <a:pos x="51" y="83"/>
                </a:cxn>
                <a:cxn ang="0">
                  <a:pos x="41" y="80"/>
                </a:cxn>
                <a:cxn ang="0">
                  <a:pos x="34" y="74"/>
                </a:cxn>
                <a:cxn ang="0">
                  <a:pos x="23" y="75"/>
                </a:cxn>
                <a:cxn ang="0">
                  <a:pos x="11" y="68"/>
                </a:cxn>
                <a:cxn ang="0">
                  <a:pos x="11" y="68"/>
                </a:cxn>
                <a:cxn ang="0">
                  <a:pos x="11" y="68"/>
                </a:cxn>
              </a:cxnLst>
              <a:rect l="0" t="0" r="r" b="b"/>
              <a:pathLst>
                <a:path w="211" h="154">
                  <a:moveTo>
                    <a:pt x="11" y="68"/>
                  </a:moveTo>
                  <a:cubicBezTo>
                    <a:pt x="10" y="66"/>
                    <a:pt x="4" y="66"/>
                    <a:pt x="4" y="64"/>
                  </a:cubicBezTo>
                  <a:cubicBezTo>
                    <a:pt x="0" y="57"/>
                    <a:pt x="7" y="56"/>
                    <a:pt x="1" y="53"/>
                  </a:cubicBezTo>
                  <a:cubicBezTo>
                    <a:pt x="4" y="47"/>
                    <a:pt x="3" y="41"/>
                    <a:pt x="4" y="35"/>
                  </a:cubicBezTo>
                  <a:cubicBezTo>
                    <a:pt x="7" y="28"/>
                    <a:pt x="15" y="29"/>
                    <a:pt x="19" y="25"/>
                  </a:cubicBezTo>
                  <a:cubicBezTo>
                    <a:pt x="21" y="23"/>
                    <a:pt x="21" y="20"/>
                    <a:pt x="23" y="19"/>
                  </a:cubicBezTo>
                  <a:cubicBezTo>
                    <a:pt x="23" y="28"/>
                    <a:pt x="28" y="32"/>
                    <a:pt x="34" y="32"/>
                  </a:cubicBezTo>
                  <a:cubicBezTo>
                    <a:pt x="40" y="32"/>
                    <a:pt x="43" y="28"/>
                    <a:pt x="43" y="20"/>
                  </a:cubicBezTo>
                  <a:cubicBezTo>
                    <a:pt x="43" y="18"/>
                    <a:pt x="52" y="20"/>
                    <a:pt x="57" y="15"/>
                  </a:cubicBezTo>
                  <a:cubicBezTo>
                    <a:pt x="61" y="11"/>
                    <a:pt x="62" y="20"/>
                    <a:pt x="64" y="23"/>
                  </a:cubicBezTo>
                  <a:cubicBezTo>
                    <a:pt x="66" y="26"/>
                    <a:pt x="69" y="23"/>
                    <a:pt x="71" y="24"/>
                  </a:cubicBezTo>
                  <a:cubicBezTo>
                    <a:pt x="77" y="26"/>
                    <a:pt x="81" y="37"/>
                    <a:pt x="89" y="37"/>
                  </a:cubicBezTo>
                  <a:cubicBezTo>
                    <a:pt x="93" y="37"/>
                    <a:pt x="98" y="32"/>
                    <a:pt x="102" y="31"/>
                  </a:cubicBezTo>
                  <a:lnTo>
                    <a:pt x="102" y="31"/>
                  </a:lnTo>
                  <a:lnTo>
                    <a:pt x="119" y="33"/>
                  </a:lnTo>
                  <a:lnTo>
                    <a:pt x="119" y="33"/>
                  </a:lnTo>
                  <a:cubicBezTo>
                    <a:pt x="126" y="29"/>
                    <a:pt x="128" y="31"/>
                    <a:pt x="138" y="29"/>
                  </a:cubicBezTo>
                  <a:cubicBezTo>
                    <a:pt x="145" y="27"/>
                    <a:pt x="154" y="16"/>
                    <a:pt x="166" y="16"/>
                  </a:cubicBezTo>
                  <a:cubicBezTo>
                    <a:pt x="171" y="16"/>
                    <a:pt x="173" y="19"/>
                    <a:pt x="177" y="19"/>
                  </a:cubicBezTo>
                  <a:cubicBezTo>
                    <a:pt x="181" y="19"/>
                    <a:pt x="181" y="14"/>
                    <a:pt x="184" y="12"/>
                  </a:cubicBezTo>
                  <a:cubicBezTo>
                    <a:pt x="186" y="10"/>
                    <a:pt x="190" y="11"/>
                    <a:pt x="194" y="10"/>
                  </a:cubicBezTo>
                  <a:cubicBezTo>
                    <a:pt x="200" y="8"/>
                    <a:pt x="204" y="0"/>
                    <a:pt x="211" y="5"/>
                  </a:cubicBezTo>
                  <a:cubicBezTo>
                    <a:pt x="210" y="8"/>
                    <a:pt x="208" y="9"/>
                    <a:pt x="208" y="11"/>
                  </a:cubicBezTo>
                  <a:cubicBezTo>
                    <a:pt x="203" y="28"/>
                    <a:pt x="188" y="49"/>
                    <a:pt x="191" y="47"/>
                  </a:cubicBezTo>
                  <a:cubicBezTo>
                    <a:pt x="188" y="51"/>
                    <a:pt x="189" y="56"/>
                    <a:pt x="186" y="59"/>
                  </a:cubicBezTo>
                  <a:cubicBezTo>
                    <a:pt x="184" y="62"/>
                    <a:pt x="186" y="64"/>
                    <a:pt x="184" y="68"/>
                  </a:cubicBezTo>
                  <a:cubicBezTo>
                    <a:pt x="181" y="72"/>
                    <a:pt x="180" y="74"/>
                    <a:pt x="179" y="78"/>
                  </a:cubicBezTo>
                  <a:cubicBezTo>
                    <a:pt x="178" y="82"/>
                    <a:pt x="178" y="82"/>
                    <a:pt x="176" y="88"/>
                  </a:cubicBezTo>
                  <a:cubicBezTo>
                    <a:pt x="182" y="90"/>
                    <a:pt x="179" y="97"/>
                    <a:pt x="183" y="97"/>
                  </a:cubicBezTo>
                  <a:cubicBezTo>
                    <a:pt x="186" y="97"/>
                    <a:pt x="194" y="94"/>
                    <a:pt x="185" y="104"/>
                  </a:cubicBezTo>
                  <a:cubicBezTo>
                    <a:pt x="182" y="106"/>
                    <a:pt x="188" y="110"/>
                    <a:pt x="188" y="112"/>
                  </a:cubicBezTo>
                  <a:cubicBezTo>
                    <a:pt x="188" y="115"/>
                    <a:pt x="195" y="107"/>
                    <a:pt x="195" y="119"/>
                  </a:cubicBezTo>
                  <a:cubicBezTo>
                    <a:pt x="194" y="127"/>
                    <a:pt x="181" y="130"/>
                    <a:pt x="181" y="138"/>
                  </a:cubicBezTo>
                  <a:cubicBezTo>
                    <a:pt x="180" y="145"/>
                    <a:pt x="185" y="154"/>
                    <a:pt x="178" y="154"/>
                  </a:cubicBezTo>
                  <a:cubicBezTo>
                    <a:pt x="176" y="154"/>
                    <a:pt x="177" y="150"/>
                    <a:pt x="174" y="150"/>
                  </a:cubicBezTo>
                  <a:cubicBezTo>
                    <a:pt x="173" y="150"/>
                    <a:pt x="168" y="149"/>
                    <a:pt x="166" y="149"/>
                  </a:cubicBezTo>
                  <a:cubicBezTo>
                    <a:pt x="163" y="149"/>
                    <a:pt x="164" y="153"/>
                    <a:pt x="163" y="150"/>
                  </a:cubicBezTo>
                  <a:cubicBezTo>
                    <a:pt x="159" y="150"/>
                    <a:pt x="156" y="150"/>
                    <a:pt x="152" y="149"/>
                  </a:cubicBezTo>
                  <a:cubicBezTo>
                    <a:pt x="148" y="149"/>
                    <a:pt x="146" y="143"/>
                    <a:pt x="142" y="146"/>
                  </a:cubicBezTo>
                  <a:cubicBezTo>
                    <a:pt x="131" y="139"/>
                    <a:pt x="140" y="133"/>
                    <a:pt x="124" y="120"/>
                  </a:cubicBezTo>
                  <a:cubicBezTo>
                    <a:pt x="121" y="117"/>
                    <a:pt x="115" y="114"/>
                    <a:pt x="109" y="114"/>
                  </a:cubicBezTo>
                  <a:cubicBezTo>
                    <a:pt x="104" y="114"/>
                    <a:pt x="99" y="117"/>
                    <a:pt x="96" y="116"/>
                  </a:cubicBezTo>
                  <a:cubicBezTo>
                    <a:pt x="100" y="111"/>
                    <a:pt x="80" y="112"/>
                    <a:pt x="80" y="104"/>
                  </a:cubicBezTo>
                  <a:cubicBezTo>
                    <a:pt x="76" y="96"/>
                    <a:pt x="71" y="101"/>
                    <a:pt x="67" y="96"/>
                  </a:cubicBezTo>
                  <a:cubicBezTo>
                    <a:pt x="64" y="93"/>
                    <a:pt x="53" y="85"/>
                    <a:pt x="51" y="83"/>
                  </a:cubicBezTo>
                  <a:cubicBezTo>
                    <a:pt x="46" y="78"/>
                    <a:pt x="48" y="83"/>
                    <a:pt x="41" y="80"/>
                  </a:cubicBezTo>
                  <a:cubicBezTo>
                    <a:pt x="38" y="79"/>
                    <a:pt x="37" y="75"/>
                    <a:pt x="34" y="74"/>
                  </a:cubicBezTo>
                  <a:cubicBezTo>
                    <a:pt x="30" y="73"/>
                    <a:pt x="27" y="75"/>
                    <a:pt x="23" y="75"/>
                  </a:cubicBezTo>
                  <a:cubicBezTo>
                    <a:pt x="17" y="75"/>
                    <a:pt x="16" y="75"/>
                    <a:pt x="11" y="68"/>
                  </a:cubicBezTo>
                  <a:lnTo>
                    <a:pt x="11" y="68"/>
                  </a:lnTo>
                  <a:lnTo>
                    <a:pt x="11" y="68"/>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3" name="Freeform 327"/>
            <p:cNvSpPr>
              <a:spLocks/>
            </p:cNvSpPr>
            <p:nvPr/>
          </p:nvSpPr>
          <p:spPr bwMode="gray">
            <a:xfrm>
              <a:off x="3820" y="2788"/>
              <a:ext cx="387" cy="794"/>
            </a:xfrm>
            <a:custGeom>
              <a:avLst/>
              <a:gdLst/>
              <a:ahLst/>
              <a:cxnLst>
                <a:cxn ang="0">
                  <a:pos x="8" y="15"/>
                </a:cxn>
                <a:cxn ang="0">
                  <a:pos x="23" y="22"/>
                </a:cxn>
                <a:cxn ang="0">
                  <a:pos x="33" y="19"/>
                </a:cxn>
                <a:cxn ang="0">
                  <a:pos x="43" y="8"/>
                </a:cxn>
                <a:cxn ang="0">
                  <a:pos x="45" y="0"/>
                </a:cxn>
                <a:cxn ang="0">
                  <a:pos x="58" y="6"/>
                </a:cxn>
                <a:cxn ang="0">
                  <a:pos x="58" y="16"/>
                </a:cxn>
                <a:cxn ang="0">
                  <a:pos x="51" y="33"/>
                </a:cxn>
                <a:cxn ang="0">
                  <a:pos x="65" y="43"/>
                </a:cxn>
                <a:cxn ang="0">
                  <a:pos x="81" y="54"/>
                </a:cxn>
                <a:cxn ang="0">
                  <a:pos x="95" y="62"/>
                </a:cxn>
                <a:cxn ang="0">
                  <a:pos x="92" y="74"/>
                </a:cxn>
                <a:cxn ang="0">
                  <a:pos x="94" y="83"/>
                </a:cxn>
                <a:cxn ang="0">
                  <a:pos x="99" y="96"/>
                </a:cxn>
                <a:cxn ang="0">
                  <a:pos x="99" y="98"/>
                </a:cxn>
                <a:cxn ang="0">
                  <a:pos x="94" y="107"/>
                </a:cxn>
                <a:cxn ang="0">
                  <a:pos x="89" y="107"/>
                </a:cxn>
                <a:cxn ang="0">
                  <a:pos x="70" y="112"/>
                </a:cxn>
                <a:cxn ang="0">
                  <a:pos x="58" y="133"/>
                </a:cxn>
                <a:cxn ang="0">
                  <a:pos x="61" y="137"/>
                </a:cxn>
                <a:cxn ang="0">
                  <a:pos x="61" y="143"/>
                </a:cxn>
                <a:cxn ang="0">
                  <a:pos x="52" y="163"/>
                </a:cxn>
                <a:cxn ang="0">
                  <a:pos x="42" y="172"/>
                </a:cxn>
                <a:cxn ang="0">
                  <a:pos x="29" y="201"/>
                </a:cxn>
                <a:cxn ang="0">
                  <a:pos x="18" y="201"/>
                </a:cxn>
                <a:cxn ang="0">
                  <a:pos x="11" y="203"/>
                </a:cxn>
                <a:cxn ang="0">
                  <a:pos x="2" y="191"/>
                </a:cxn>
                <a:cxn ang="0">
                  <a:pos x="2" y="183"/>
                </a:cxn>
                <a:cxn ang="0">
                  <a:pos x="12" y="168"/>
                </a:cxn>
                <a:cxn ang="0">
                  <a:pos x="12" y="162"/>
                </a:cxn>
                <a:cxn ang="0">
                  <a:pos x="19" y="150"/>
                </a:cxn>
                <a:cxn ang="0">
                  <a:pos x="16" y="140"/>
                </a:cxn>
                <a:cxn ang="0">
                  <a:pos x="18" y="133"/>
                </a:cxn>
                <a:cxn ang="0">
                  <a:pos x="36" y="121"/>
                </a:cxn>
                <a:cxn ang="0">
                  <a:pos x="33" y="108"/>
                </a:cxn>
                <a:cxn ang="0">
                  <a:pos x="22" y="74"/>
                </a:cxn>
                <a:cxn ang="0">
                  <a:pos x="11" y="52"/>
                </a:cxn>
                <a:cxn ang="0">
                  <a:pos x="4" y="33"/>
                </a:cxn>
                <a:cxn ang="0">
                  <a:pos x="4" y="28"/>
                </a:cxn>
                <a:cxn ang="0">
                  <a:pos x="2" y="20"/>
                </a:cxn>
              </a:cxnLst>
              <a:rect l="0" t="0" r="r" b="b"/>
              <a:pathLst>
                <a:path w="99" h="203">
                  <a:moveTo>
                    <a:pt x="2" y="20"/>
                  </a:moveTo>
                  <a:cubicBezTo>
                    <a:pt x="3" y="18"/>
                    <a:pt x="6" y="15"/>
                    <a:pt x="8" y="15"/>
                  </a:cubicBezTo>
                  <a:cubicBezTo>
                    <a:pt x="10" y="15"/>
                    <a:pt x="13" y="13"/>
                    <a:pt x="15" y="13"/>
                  </a:cubicBezTo>
                  <a:cubicBezTo>
                    <a:pt x="19" y="13"/>
                    <a:pt x="18" y="22"/>
                    <a:pt x="23" y="22"/>
                  </a:cubicBezTo>
                  <a:cubicBezTo>
                    <a:pt x="26" y="22"/>
                    <a:pt x="27" y="22"/>
                    <a:pt x="29" y="22"/>
                  </a:cubicBezTo>
                  <a:cubicBezTo>
                    <a:pt x="30" y="22"/>
                    <a:pt x="32" y="19"/>
                    <a:pt x="33" y="19"/>
                  </a:cubicBezTo>
                  <a:cubicBezTo>
                    <a:pt x="36" y="18"/>
                    <a:pt x="37" y="22"/>
                    <a:pt x="39" y="21"/>
                  </a:cubicBezTo>
                  <a:cubicBezTo>
                    <a:pt x="41" y="20"/>
                    <a:pt x="43" y="9"/>
                    <a:pt x="43" y="8"/>
                  </a:cubicBezTo>
                  <a:cubicBezTo>
                    <a:pt x="43" y="6"/>
                    <a:pt x="41" y="5"/>
                    <a:pt x="41" y="3"/>
                  </a:cubicBezTo>
                  <a:cubicBezTo>
                    <a:pt x="41" y="2"/>
                    <a:pt x="44" y="0"/>
                    <a:pt x="45" y="0"/>
                  </a:cubicBezTo>
                  <a:cubicBezTo>
                    <a:pt x="49" y="0"/>
                    <a:pt x="54" y="2"/>
                    <a:pt x="58" y="3"/>
                  </a:cubicBezTo>
                  <a:cubicBezTo>
                    <a:pt x="58" y="3"/>
                    <a:pt x="58" y="4"/>
                    <a:pt x="58" y="6"/>
                  </a:cubicBezTo>
                  <a:cubicBezTo>
                    <a:pt x="58" y="8"/>
                    <a:pt x="59" y="8"/>
                    <a:pt x="59" y="12"/>
                  </a:cubicBezTo>
                  <a:cubicBezTo>
                    <a:pt x="59" y="13"/>
                    <a:pt x="59" y="14"/>
                    <a:pt x="58" y="16"/>
                  </a:cubicBezTo>
                  <a:cubicBezTo>
                    <a:pt x="56" y="20"/>
                    <a:pt x="54" y="25"/>
                    <a:pt x="53" y="31"/>
                  </a:cubicBezTo>
                  <a:cubicBezTo>
                    <a:pt x="53" y="31"/>
                    <a:pt x="51" y="32"/>
                    <a:pt x="51" y="33"/>
                  </a:cubicBezTo>
                  <a:cubicBezTo>
                    <a:pt x="51" y="39"/>
                    <a:pt x="56" y="44"/>
                    <a:pt x="62" y="44"/>
                  </a:cubicBezTo>
                  <a:cubicBezTo>
                    <a:pt x="63" y="44"/>
                    <a:pt x="64" y="43"/>
                    <a:pt x="65" y="43"/>
                  </a:cubicBezTo>
                  <a:cubicBezTo>
                    <a:pt x="70" y="43"/>
                    <a:pt x="73" y="47"/>
                    <a:pt x="76" y="50"/>
                  </a:cubicBezTo>
                  <a:cubicBezTo>
                    <a:pt x="77" y="52"/>
                    <a:pt x="79" y="54"/>
                    <a:pt x="81" y="54"/>
                  </a:cubicBezTo>
                  <a:cubicBezTo>
                    <a:pt x="83" y="54"/>
                    <a:pt x="85" y="55"/>
                    <a:pt x="86" y="56"/>
                  </a:cubicBezTo>
                  <a:cubicBezTo>
                    <a:pt x="89" y="59"/>
                    <a:pt x="90" y="62"/>
                    <a:pt x="95" y="62"/>
                  </a:cubicBezTo>
                  <a:cubicBezTo>
                    <a:pt x="95" y="62"/>
                    <a:pt x="95" y="63"/>
                    <a:pt x="95" y="63"/>
                  </a:cubicBezTo>
                  <a:cubicBezTo>
                    <a:pt x="95" y="67"/>
                    <a:pt x="92" y="70"/>
                    <a:pt x="92" y="74"/>
                  </a:cubicBezTo>
                  <a:cubicBezTo>
                    <a:pt x="92" y="76"/>
                    <a:pt x="94" y="77"/>
                    <a:pt x="94" y="79"/>
                  </a:cubicBezTo>
                  <a:cubicBezTo>
                    <a:pt x="94" y="80"/>
                    <a:pt x="94" y="81"/>
                    <a:pt x="94" y="83"/>
                  </a:cubicBezTo>
                  <a:cubicBezTo>
                    <a:pt x="94" y="84"/>
                    <a:pt x="94" y="84"/>
                    <a:pt x="94" y="86"/>
                  </a:cubicBezTo>
                  <a:cubicBezTo>
                    <a:pt x="94" y="89"/>
                    <a:pt x="95" y="95"/>
                    <a:pt x="99" y="96"/>
                  </a:cubicBezTo>
                  <a:lnTo>
                    <a:pt x="99" y="96"/>
                  </a:lnTo>
                  <a:lnTo>
                    <a:pt x="99" y="98"/>
                  </a:lnTo>
                  <a:lnTo>
                    <a:pt x="99" y="98"/>
                  </a:lnTo>
                  <a:cubicBezTo>
                    <a:pt x="98" y="99"/>
                    <a:pt x="97" y="107"/>
                    <a:pt x="94" y="107"/>
                  </a:cubicBezTo>
                  <a:cubicBezTo>
                    <a:pt x="93" y="107"/>
                    <a:pt x="92" y="106"/>
                    <a:pt x="90" y="106"/>
                  </a:cubicBezTo>
                  <a:cubicBezTo>
                    <a:pt x="90" y="106"/>
                    <a:pt x="90" y="107"/>
                    <a:pt x="89" y="107"/>
                  </a:cubicBezTo>
                  <a:cubicBezTo>
                    <a:pt x="86" y="107"/>
                    <a:pt x="87" y="105"/>
                    <a:pt x="84" y="105"/>
                  </a:cubicBezTo>
                  <a:cubicBezTo>
                    <a:pt x="80" y="105"/>
                    <a:pt x="73" y="109"/>
                    <a:pt x="70" y="112"/>
                  </a:cubicBezTo>
                  <a:cubicBezTo>
                    <a:pt x="69" y="113"/>
                    <a:pt x="57" y="124"/>
                    <a:pt x="57" y="127"/>
                  </a:cubicBezTo>
                  <a:cubicBezTo>
                    <a:pt x="57" y="129"/>
                    <a:pt x="57" y="132"/>
                    <a:pt x="58" y="133"/>
                  </a:cubicBezTo>
                  <a:cubicBezTo>
                    <a:pt x="58" y="133"/>
                    <a:pt x="60" y="136"/>
                    <a:pt x="61" y="137"/>
                  </a:cubicBezTo>
                  <a:lnTo>
                    <a:pt x="61" y="137"/>
                  </a:lnTo>
                  <a:lnTo>
                    <a:pt x="61" y="143"/>
                  </a:lnTo>
                  <a:lnTo>
                    <a:pt x="61" y="143"/>
                  </a:lnTo>
                  <a:cubicBezTo>
                    <a:pt x="61" y="145"/>
                    <a:pt x="62" y="147"/>
                    <a:pt x="62" y="149"/>
                  </a:cubicBezTo>
                  <a:cubicBezTo>
                    <a:pt x="62" y="155"/>
                    <a:pt x="57" y="161"/>
                    <a:pt x="52" y="163"/>
                  </a:cubicBezTo>
                  <a:cubicBezTo>
                    <a:pt x="51" y="163"/>
                    <a:pt x="48" y="163"/>
                    <a:pt x="46" y="165"/>
                  </a:cubicBezTo>
                  <a:cubicBezTo>
                    <a:pt x="45" y="167"/>
                    <a:pt x="43" y="169"/>
                    <a:pt x="42" y="172"/>
                  </a:cubicBezTo>
                  <a:cubicBezTo>
                    <a:pt x="39" y="176"/>
                    <a:pt x="35" y="180"/>
                    <a:pt x="35" y="185"/>
                  </a:cubicBezTo>
                  <a:cubicBezTo>
                    <a:pt x="35" y="192"/>
                    <a:pt x="34" y="199"/>
                    <a:pt x="29" y="201"/>
                  </a:cubicBezTo>
                  <a:lnTo>
                    <a:pt x="29" y="201"/>
                  </a:lnTo>
                  <a:lnTo>
                    <a:pt x="18" y="201"/>
                  </a:lnTo>
                  <a:lnTo>
                    <a:pt x="18" y="201"/>
                  </a:lnTo>
                  <a:cubicBezTo>
                    <a:pt x="17" y="202"/>
                    <a:pt x="14" y="203"/>
                    <a:pt x="11" y="203"/>
                  </a:cubicBezTo>
                  <a:cubicBezTo>
                    <a:pt x="6" y="203"/>
                    <a:pt x="2" y="198"/>
                    <a:pt x="2" y="194"/>
                  </a:cubicBezTo>
                  <a:cubicBezTo>
                    <a:pt x="2" y="193"/>
                    <a:pt x="2" y="193"/>
                    <a:pt x="2" y="191"/>
                  </a:cubicBezTo>
                  <a:cubicBezTo>
                    <a:pt x="2" y="189"/>
                    <a:pt x="0" y="187"/>
                    <a:pt x="0" y="186"/>
                  </a:cubicBezTo>
                  <a:cubicBezTo>
                    <a:pt x="0" y="185"/>
                    <a:pt x="2" y="184"/>
                    <a:pt x="2" y="183"/>
                  </a:cubicBezTo>
                  <a:cubicBezTo>
                    <a:pt x="2" y="180"/>
                    <a:pt x="0" y="180"/>
                    <a:pt x="0" y="177"/>
                  </a:cubicBezTo>
                  <a:cubicBezTo>
                    <a:pt x="0" y="171"/>
                    <a:pt x="7" y="170"/>
                    <a:pt x="12" y="168"/>
                  </a:cubicBezTo>
                  <a:lnTo>
                    <a:pt x="12" y="168"/>
                  </a:lnTo>
                  <a:lnTo>
                    <a:pt x="12" y="162"/>
                  </a:lnTo>
                  <a:lnTo>
                    <a:pt x="12" y="162"/>
                  </a:lnTo>
                  <a:cubicBezTo>
                    <a:pt x="14" y="158"/>
                    <a:pt x="18" y="156"/>
                    <a:pt x="19" y="150"/>
                  </a:cubicBezTo>
                  <a:cubicBezTo>
                    <a:pt x="17" y="149"/>
                    <a:pt x="19" y="148"/>
                    <a:pt x="19" y="146"/>
                  </a:cubicBezTo>
                  <a:cubicBezTo>
                    <a:pt x="19" y="144"/>
                    <a:pt x="17" y="141"/>
                    <a:pt x="16" y="140"/>
                  </a:cubicBezTo>
                  <a:cubicBezTo>
                    <a:pt x="15" y="140"/>
                    <a:pt x="12" y="137"/>
                    <a:pt x="12" y="136"/>
                  </a:cubicBezTo>
                  <a:cubicBezTo>
                    <a:pt x="12" y="133"/>
                    <a:pt x="16" y="135"/>
                    <a:pt x="18" y="133"/>
                  </a:cubicBezTo>
                  <a:cubicBezTo>
                    <a:pt x="20" y="131"/>
                    <a:pt x="22" y="129"/>
                    <a:pt x="26" y="129"/>
                  </a:cubicBezTo>
                  <a:cubicBezTo>
                    <a:pt x="32" y="129"/>
                    <a:pt x="34" y="126"/>
                    <a:pt x="36" y="121"/>
                  </a:cubicBezTo>
                  <a:cubicBezTo>
                    <a:pt x="36" y="119"/>
                    <a:pt x="37" y="117"/>
                    <a:pt x="37" y="114"/>
                  </a:cubicBezTo>
                  <a:cubicBezTo>
                    <a:pt x="37" y="111"/>
                    <a:pt x="35" y="110"/>
                    <a:pt x="33" y="108"/>
                  </a:cubicBezTo>
                  <a:cubicBezTo>
                    <a:pt x="31" y="106"/>
                    <a:pt x="29" y="101"/>
                    <a:pt x="28" y="98"/>
                  </a:cubicBezTo>
                  <a:cubicBezTo>
                    <a:pt x="25" y="90"/>
                    <a:pt x="26" y="81"/>
                    <a:pt x="22" y="74"/>
                  </a:cubicBezTo>
                  <a:cubicBezTo>
                    <a:pt x="21" y="70"/>
                    <a:pt x="20" y="66"/>
                    <a:pt x="18" y="62"/>
                  </a:cubicBezTo>
                  <a:cubicBezTo>
                    <a:pt x="16" y="59"/>
                    <a:pt x="12" y="57"/>
                    <a:pt x="11" y="52"/>
                  </a:cubicBezTo>
                  <a:cubicBezTo>
                    <a:pt x="9" y="45"/>
                    <a:pt x="7" y="41"/>
                    <a:pt x="4" y="33"/>
                  </a:cubicBezTo>
                  <a:lnTo>
                    <a:pt x="4" y="33"/>
                  </a:lnTo>
                  <a:lnTo>
                    <a:pt x="4" y="28"/>
                  </a:lnTo>
                  <a:lnTo>
                    <a:pt x="4" y="28"/>
                  </a:lnTo>
                  <a:cubicBezTo>
                    <a:pt x="4" y="25"/>
                    <a:pt x="3" y="23"/>
                    <a:pt x="2" y="20"/>
                  </a:cubicBezTo>
                  <a:lnTo>
                    <a:pt x="2" y="20"/>
                  </a:lnTo>
                  <a:lnTo>
                    <a:pt x="2" y="20"/>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4" name="Freeform 328"/>
            <p:cNvSpPr>
              <a:spLocks/>
            </p:cNvSpPr>
            <p:nvPr/>
          </p:nvSpPr>
          <p:spPr bwMode="gray">
            <a:xfrm>
              <a:off x="3605" y="2151"/>
              <a:ext cx="907" cy="724"/>
            </a:xfrm>
            <a:custGeom>
              <a:avLst/>
              <a:gdLst/>
              <a:ahLst/>
              <a:cxnLst>
                <a:cxn ang="0">
                  <a:pos x="49" y="80"/>
                </a:cxn>
                <a:cxn ang="0">
                  <a:pos x="52" y="79"/>
                </a:cxn>
                <a:cxn ang="0">
                  <a:pos x="54" y="80"/>
                </a:cxn>
                <a:cxn ang="0">
                  <a:pos x="65" y="78"/>
                </a:cxn>
                <a:cxn ang="0">
                  <a:pos x="70" y="86"/>
                </a:cxn>
                <a:cxn ang="0">
                  <a:pos x="69" y="92"/>
                </a:cxn>
                <a:cxn ang="0">
                  <a:pos x="80" y="93"/>
                </a:cxn>
                <a:cxn ang="0">
                  <a:pos x="97" y="112"/>
                </a:cxn>
                <a:cxn ang="0">
                  <a:pos x="103" y="108"/>
                </a:cxn>
                <a:cxn ang="0">
                  <a:pos x="109" y="106"/>
                </a:cxn>
                <a:cxn ang="0">
                  <a:pos x="114" y="112"/>
                </a:cxn>
                <a:cxn ang="0">
                  <a:pos x="120" y="132"/>
                </a:cxn>
                <a:cxn ang="0">
                  <a:pos x="129" y="134"/>
                </a:cxn>
                <a:cxn ang="0">
                  <a:pos x="148" y="127"/>
                </a:cxn>
                <a:cxn ang="0">
                  <a:pos x="148" y="134"/>
                </a:cxn>
                <a:cxn ang="0">
                  <a:pos x="160" y="140"/>
                </a:cxn>
                <a:cxn ang="0">
                  <a:pos x="170" y="143"/>
                </a:cxn>
                <a:cxn ang="0">
                  <a:pos x="179" y="143"/>
                </a:cxn>
                <a:cxn ang="0">
                  <a:pos x="193" y="145"/>
                </a:cxn>
                <a:cxn ang="0">
                  <a:pos x="199" y="161"/>
                </a:cxn>
                <a:cxn ang="0">
                  <a:pos x="201" y="165"/>
                </a:cxn>
                <a:cxn ang="0">
                  <a:pos x="201" y="166"/>
                </a:cxn>
                <a:cxn ang="0">
                  <a:pos x="213" y="181"/>
                </a:cxn>
                <a:cxn ang="0">
                  <a:pos x="221" y="183"/>
                </a:cxn>
                <a:cxn ang="0">
                  <a:pos x="225" y="185"/>
                </a:cxn>
                <a:cxn ang="0">
                  <a:pos x="232" y="155"/>
                </a:cxn>
                <a:cxn ang="0">
                  <a:pos x="221" y="136"/>
                </a:cxn>
                <a:cxn ang="0">
                  <a:pos x="205" y="122"/>
                </a:cxn>
                <a:cxn ang="0">
                  <a:pos x="198" y="112"/>
                </a:cxn>
                <a:cxn ang="0">
                  <a:pos x="186" y="106"/>
                </a:cxn>
                <a:cxn ang="0">
                  <a:pos x="171" y="98"/>
                </a:cxn>
                <a:cxn ang="0">
                  <a:pos x="157" y="89"/>
                </a:cxn>
                <a:cxn ang="0">
                  <a:pos x="145" y="79"/>
                </a:cxn>
                <a:cxn ang="0">
                  <a:pos x="119" y="70"/>
                </a:cxn>
                <a:cxn ang="0">
                  <a:pos x="111" y="66"/>
                </a:cxn>
                <a:cxn ang="0">
                  <a:pos x="101" y="61"/>
                </a:cxn>
                <a:cxn ang="0">
                  <a:pos x="68" y="47"/>
                </a:cxn>
                <a:cxn ang="0">
                  <a:pos x="61" y="37"/>
                </a:cxn>
                <a:cxn ang="0">
                  <a:pos x="67" y="24"/>
                </a:cxn>
                <a:cxn ang="0">
                  <a:pos x="79" y="11"/>
                </a:cxn>
                <a:cxn ang="0">
                  <a:pos x="58" y="3"/>
                </a:cxn>
                <a:cxn ang="0">
                  <a:pos x="48" y="4"/>
                </a:cxn>
                <a:cxn ang="0">
                  <a:pos x="30" y="6"/>
                </a:cxn>
                <a:cxn ang="0">
                  <a:pos x="13" y="12"/>
                </a:cxn>
                <a:cxn ang="0">
                  <a:pos x="12" y="17"/>
                </a:cxn>
                <a:cxn ang="0">
                  <a:pos x="15" y="26"/>
                </a:cxn>
                <a:cxn ang="0">
                  <a:pos x="7" y="34"/>
                </a:cxn>
                <a:cxn ang="0">
                  <a:pos x="3" y="32"/>
                </a:cxn>
                <a:cxn ang="0">
                  <a:pos x="1" y="35"/>
                </a:cxn>
                <a:cxn ang="0">
                  <a:pos x="2" y="47"/>
                </a:cxn>
                <a:cxn ang="0">
                  <a:pos x="3" y="47"/>
                </a:cxn>
                <a:cxn ang="0">
                  <a:pos x="7" y="46"/>
                </a:cxn>
                <a:cxn ang="0">
                  <a:pos x="10" y="57"/>
                </a:cxn>
                <a:cxn ang="0">
                  <a:pos x="23" y="66"/>
                </a:cxn>
                <a:cxn ang="0">
                  <a:pos x="27" y="79"/>
                </a:cxn>
                <a:cxn ang="0">
                  <a:pos x="32" y="79"/>
                </a:cxn>
                <a:cxn ang="0">
                  <a:pos x="41" y="82"/>
                </a:cxn>
              </a:cxnLst>
              <a:rect l="0" t="0" r="r" b="b"/>
              <a:pathLst>
                <a:path w="232" h="185">
                  <a:moveTo>
                    <a:pt x="41" y="82"/>
                  </a:moveTo>
                  <a:cubicBezTo>
                    <a:pt x="41" y="77"/>
                    <a:pt x="46" y="80"/>
                    <a:pt x="49" y="80"/>
                  </a:cubicBezTo>
                  <a:lnTo>
                    <a:pt x="49" y="80"/>
                  </a:lnTo>
                  <a:lnTo>
                    <a:pt x="52" y="79"/>
                  </a:lnTo>
                  <a:lnTo>
                    <a:pt x="52" y="79"/>
                  </a:lnTo>
                  <a:cubicBezTo>
                    <a:pt x="53" y="79"/>
                    <a:pt x="53" y="80"/>
                    <a:pt x="54" y="80"/>
                  </a:cubicBezTo>
                  <a:cubicBezTo>
                    <a:pt x="55" y="80"/>
                    <a:pt x="59" y="76"/>
                    <a:pt x="59" y="76"/>
                  </a:cubicBezTo>
                  <a:cubicBezTo>
                    <a:pt x="60" y="79"/>
                    <a:pt x="63" y="77"/>
                    <a:pt x="65" y="78"/>
                  </a:cubicBezTo>
                  <a:cubicBezTo>
                    <a:pt x="66" y="79"/>
                    <a:pt x="66" y="79"/>
                    <a:pt x="66" y="81"/>
                  </a:cubicBezTo>
                  <a:cubicBezTo>
                    <a:pt x="66" y="83"/>
                    <a:pt x="70" y="83"/>
                    <a:pt x="70" y="86"/>
                  </a:cubicBezTo>
                  <a:cubicBezTo>
                    <a:pt x="70" y="89"/>
                    <a:pt x="68" y="89"/>
                    <a:pt x="68" y="91"/>
                  </a:cubicBezTo>
                  <a:cubicBezTo>
                    <a:pt x="68" y="92"/>
                    <a:pt x="69" y="92"/>
                    <a:pt x="69" y="92"/>
                  </a:cubicBezTo>
                  <a:cubicBezTo>
                    <a:pt x="72" y="92"/>
                    <a:pt x="73" y="95"/>
                    <a:pt x="76" y="95"/>
                  </a:cubicBezTo>
                  <a:cubicBezTo>
                    <a:pt x="76" y="95"/>
                    <a:pt x="80" y="93"/>
                    <a:pt x="80" y="93"/>
                  </a:cubicBezTo>
                  <a:cubicBezTo>
                    <a:pt x="85" y="96"/>
                    <a:pt x="86" y="104"/>
                    <a:pt x="91" y="108"/>
                  </a:cubicBezTo>
                  <a:cubicBezTo>
                    <a:pt x="93" y="109"/>
                    <a:pt x="94" y="112"/>
                    <a:pt x="97" y="112"/>
                  </a:cubicBezTo>
                  <a:cubicBezTo>
                    <a:pt x="99" y="112"/>
                    <a:pt x="99" y="108"/>
                    <a:pt x="101" y="108"/>
                  </a:cubicBezTo>
                  <a:cubicBezTo>
                    <a:pt x="101" y="108"/>
                    <a:pt x="102" y="108"/>
                    <a:pt x="103" y="108"/>
                  </a:cubicBezTo>
                  <a:cubicBezTo>
                    <a:pt x="105" y="108"/>
                    <a:pt x="105" y="106"/>
                    <a:pt x="107" y="106"/>
                  </a:cubicBezTo>
                  <a:cubicBezTo>
                    <a:pt x="108" y="106"/>
                    <a:pt x="108" y="106"/>
                    <a:pt x="109" y="106"/>
                  </a:cubicBezTo>
                  <a:cubicBezTo>
                    <a:pt x="109" y="109"/>
                    <a:pt x="112" y="108"/>
                    <a:pt x="113" y="108"/>
                  </a:cubicBezTo>
                  <a:cubicBezTo>
                    <a:pt x="115" y="109"/>
                    <a:pt x="114" y="111"/>
                    <a:pt x="114" y="112"/>
                  </a:cubicBezTo>
                  <a:cubicBezTo>
                    <a:pt x="117" y="115"/>
                    <a:pt x="115" y="120"/>
                    <a:pt x="115" y="123"/>
                  </a:cubicBezTo>
                  <a:cubicBezTo>
                    <a:pt x="115" y="127"/>
                    <a:pt x="117" y="132"/>
                    <a:pt x="120" y="132"/>
                  </a:cubicBezTo>
                  <a:cubicBezTo>
                    <a:pt x="122" y="132"/>
                    <a:pt x="125" y="138"/>
                    <a:pt x="127" y="140"/>
                  </a:cubicBezTo>
                  <a:cubicBezTo>
                    <a:pt x="128" y="139"/>
                    <a:pt x="128" y="136"/>
                    <a:pt x="129" y="134"/>
                  </a:cubicBezTo>
                  <a:cubicBezTo>
                    <a:pt x="131" y="131"/>
                    <a:pt x="137" y="126"/>
                    <a:pt x="142" y="126"/>
                  </a:cubicBezTo>
                  <a:cubicBezTo>
                    <a:pt x="145" y="126"/>
                    <a:pt x="146" y="127"/>
                    <a:pt x="148" y="127"/>
                  </a:cubicBezTo>
                  <a:cubicBezTo>
                    <a:pt x="148" y="129"/>
                    <a:pt x="150" y="129"/>
                    <a:pt x="150" y="131"/>
                  </a:cubicBezTo>
                  <a:cubicBezTo>
                    <a:pt x="150" y="133"/>
                    <a:pt x="148" y="133"/>
                    <a:pt x="148" y="134"/>
                  </a:cubicBezTo>
                  <a:cubicBezTo>
                    <a:pt x="148" y="135"/>
                    <a:pt x="156" y="138"/>
                    <a:pt x="158" y="138"/>
                  </a:cubicBezTo>
                  <a:cubicBezTo>
                    <a:pt x="158" y="140"/>
                    <a:pt x="160" y="140"/>
                    <a:pt x="160" y="140"/>
                  </a:cubicBezTo>
                  <a:cubicBezTo>
                    <a:pt x="164" y="141"/>
                    <a:pt x="166" y="143"/>
                    <a:pt x="170" y="143"/>
                  </a:cubicBezTo>
                  <a:lnTo>
                    <a:pt x="170" y="143"/>
                  </a:lnTo>
                  <a:lnTo>
                    <a:pt x="179" y="143"/>
                  </a:lnTo>
                  <a:lnTo>
                    <a:pt x="179" y="143"/>
                  </a:lnTo>
                  <a:cubicBezTo>
                    <a:pt x="180" y="142"/>
                    <a:pt x="181" y="142"/>
                    <a:pt x="183" y="142"/>
                  </a:cubicBezTo>
                  <a:cubicBezTo>
                    <a:pt x="188" y="142"/>
                    <a:pt x="191" y="144"/>
                    <a:pt x="193" y="145"/>
                  </a:cubicBezTo>
                  <a:cubicBezTo>
                    <a:pt x="193" y="151"/>
                    <a:pt x="200" y="153"/>
                    <a:pt x="200" y="158"/>
                  </a:cubicBezTo>
                  <a:cubicBezTo>
                    <a:pt x="200" y="160"/>
                    <a:pt x="199" y="160"/>
                    <a:pt x="199" y="161"/>
                  </a:cubicBezTo>
                  <a:cubicBezTo>
                    <a:pt x="199" y="163"/>
                    <a:pt x="201" y="164"/>
                    <a:pt x="201" y="165"/>
                  </a:cubicBezTo>
                  <a:lnTo>
                    <a:pt x="201" y="165"/>
                  </a:lnTo>
                  <a:lnTo>
                    <a:pt x="201" y="166"/>
                  </a:lnTo>
                  <a:lnTo>
                    <a:pt x="201" y="166"/>
                  </a:lnTo>
                  <a:cubicBezTo>
                    <a:pt x="201" y="167"/>
                    <a:pt x="200" y="167"/>
                    <a:pt x="199" y="167"/>
                  </a:cubicBezTo>
                  <a:cubicBezTo>
                    <a:pt x="201" y="172"/>
                    <a:pt x="208" y="179"/>
                    <a:pt x="213" y="181"/>
                  </a:cubicBezTo>
                  <a:cubicBezTo>
                    <a:pt x="216" y="182"/>
                    <a:pt x="219" y="181"/>
                    <a:pt x="221" y="183"/>
                  </a:cubicBezTo>
                  <a:lnTo>
                    <a:pt x="221" y="183"/>
                  </a:lnTo>
                  <a:lnTo>
                    <a:pt x="225" y="185"/>
                  </a:lnTo>
                  <a:lnTo>
                    <a:pt x="225" y="185"/>
                  </a:lnTo>
                  <a:cubicBezTo>
                    <a:pt x="225" y="180"/>
                    <a:pt x="226" y="175"/>
                    <a:pt x="226" y="169"/>
                  </a:cubicBezTo>
                  <a:cubicBezTo>
                    <a:pt x="226" y="163"/>
                    <a:pt x="232" y="161"/>
                    <a:pt x="232" y="155"/>
                  </a:cubicBezTo>
                  <a:cubicBezTo>
                    <a:pt x="232" y="148"/>
                    <a:pt x="226" y="142"/>
                    <a:pt x="226" y="142"/>
                  </a:cubicBezTo>
                  <a:cubicBezTo>
                    <a:pt x="224" y="138"/>
                    <a:pt x="223" y="138"/>
                    <a:pt x="221" y="136"/>
                  </a:cubicBezTo>
                  <a:cubicBezTo>
                    <a:pt x="218" y="134"/>
                    <a:pt x="216" y="131"/>
                    <a:pt x="215" y="129"/>
                  </a:cubicBezTo>
                  <a:cubicBezTo>
                    <a:pt x="213" y="125"/>
                    <a:pt x="209" y="124"/>
                    <a:pt x="205" y="122"/>
                  </a:cubicBezTo>
                  <a:cubicBezTo>
                    <a:pt x="202" y="119"/>
                    <a:pt x="200" y="119"/>
                    <a:pt x="199" y="116"/>
                  </a:cubicBezTo>
                  <a:cubicBezTo>
                    <a:pt x="198" y="114"/>
                    <a:pt x="199" y="113"/>
                    <a:pt x="198" y="112"/>
                  </a:cubicBezTo>
                  <a:cubicBezTo>
                    <a:pt x="198" y="109"/>
                    <a:pt x="191" y="105"/>
                    <a:pt x="188" y="105"/>
                  </a:cubicBezTo>
                  <a:cubicBezTo>
                    <a:pt x="187" y="105"/>
                    <a:pt x="187" y="106"/>
                    <a:pt x="186" y="106"/>
                  </a:cubicBezTo>
                  <a:cubicBezTo>
                    <a:pt x="186" y="106"/>
                    <a:pt x="182" y="102"/>
                    <a:pt x="181" y="102"/>
                  </a:cubicBezTo>
                  <a:cubicBezTo>
                    <a:pt x="179" y="99"/>
                    <a:pt x="174" y="98"/>
                    <a:pt x="171" y="98"/>
                  </a:cubicBezTo>
                  <a:cubicBezTo>
                    <a:pt x="167" y="98"/>
                    <a:pt x="163" y="96"/>
                    <a:pt x="161" y="93"/>
                  </a:cubicBezTo>
                  <a:cubicBezTo>
                    <a:pt x="160" y="92"/>
                    <a:pt x="159" y="89"/>
                    <a:pt x="157" y="89"/>
                  </a:cubicBezTo>
                  <a:cubicBezTo>
                    <a:pt x="152" y="89"/>
                    <a:pt x="154" y="87"/>
                    <a:pt x="153" y="86"/>
                  </a:cubicBezTo>
                  <a:cubicBezTo>
                    <a:pt x="150" y="83"/>
                    <a:pt x="148" y="80"/>
                    <a:pt x="145" y="79"/>
                  </a:cubicBezTo>
                  <a:cubicBezTo>
                    <a:pt x="139" y="77"/>
                    <a:pt x="134" y="72"/>
                    <a:pt x="129" y="71"/>
                  </a:cubicBezTo>
                  <a:cubicBezTo>
                    <a:pt x="126" y="71"/>
                    <a:pt x="122" y="71"/>
                    <a:pt x="119" y="70"/>
                  </a:cubicBezTo>
                  <a:cubicBezTo>
                    <a:pt x="118" y="69"/>
                    <a:pt x="117" y="66"/>
                    <a:pt x="114" y="66"/>
                  </a:cubicBezTo>
                  <a:cubicBezTo>
                    <a:pt x="113" y="66"/>
                    <a:pt x="112" y="66"/>
                    <a:pt x="111" y="66"/>
                  </a:cubicBezTo>
                  <a:cubicBezTo>
                    <a:pt x="109" y="65"/>
                    <a:pt x="109" y="63"/>
                    <a:pt x="107" y="63"/>
                  </a:cubicBezTo>
                  <a:cubicBezTo>
                    <a:pt x="105" y="62"/>
                    <a:pt x="103" y="62"/>
                    <a:pt x="101" y="61"/>
                  </a:cubicBezTo>
                  <a:cubicBezTo>
                    <a:pt x="94" y="58"/>
                    <a:pt x="85" y="54"/>
                    <a:pt x="77" y="51"/>
                  </a:cubicBezTo>
                  <a:cubicBezTo>
                    <a:pt x="75" y="50"/>
                    <a:pt x="70" y="49"/>
                    <a:pt x="68" y="47"/>
                  </a:cubicBezTo>
                  <a:cubicBezTo>
                    <a:pt x="67" y="45"/>
                    <a:pt x="68" y="45"/>
                    <a:pt x="65" y="44"/>
                  </a:cubicBezTo>
                  <a:cubicBezTo>
                    <a:pt x="63" y="44"/>
                    <a:pt x="62" y="38"/>
                    <a:pt x="61" y="37"/>
                  </a:cubicBezTo>
                  <a:cubicBezTo>
                    <a:pt x="60" y="36"/>
                    <a:pt x="62" y="34"/>
                    <a:pt x="62" y="32"/>
                  </a:cubicBezTo>
                  <a:cubicBezTo>
                    <a:pt x="62" y="30"/>
                    <a:pt x="66" y="25"/>
                    <a:pt x="67" y="24"/>
                  </a:cubicBezTo>
                  <a:cubicBezTo>
                    <a:pt x="70" y="22"/>
                    <a:pt x="76" y="18"/>
                    <a:pt x="77" y="18"/>
                  </a:cubicBezTo>
                  <a:cubicBezTo>
                    <a:pt x="79" y="14"/>
                    <a:pt x="79" y="18"/>
                    <a:pt x="79" y="11"/>
                  </a:cubicBezTo>
                  <a:cubicBezTo>
                    <a:pt x="79" y="5"/>
                    <a:pt x="74" y="0"/>
                    <a:pt x="69" y="0"/>
                  </a:cubicBezTo>
                  <a:cubicBezTo>
                    <a:pt x="65" y="0"/>
                    <a:pt x="62" y="2"/>
                    <a:pt x="58" y="3"/>
                  </a:cubicBezTo>
                  <a:cubicBezTo>
                    <a:pt x="56" y="3"/>
                    <a:pt x="55" y="2"/>
                    <a:pt x="53" y="4"/>
                  </a:cubicBezTo>
                  <a:cubicBezTo>
                    <a:pt x="52" y="5"/>
                    <a:pt x="49" y="4"/>
                    <a:pt x="48" y="4"/>
                  </a:cubicBezTo>
                  <a:cubicBezTo>
                    <a:pt x="46" y="4"/>
                    <a:pt x="44" y="3"/>
                    <a:pt x="42" y="3"/>
                  </a:cubicBezTo>
                  <a:cubicBezTo>
                    <a:pt x="40" y="3"/>
                    <a:pt x="30" y="6"/>
                    <a:pt x="30" y="6"/>
                  </a:cubicBezTo>
                  <a:cubicBezTo>
                    <a:pt x="20" y="6"/>
                    <a:pt x="19" y="7"/>
                    <a:pt x="13" y="5"/>
                  </a:cubicBezTo>
                  <a:cubicBezTo>
                    <a:pt x="13" y="7"/>
                    <a:pt x="13" y="11"/>
                    <a:pt x="13" y="12"/>
                  </a:cubicBezTo>
                  <a:cubicBezTo>
                    <a:pt x="13" y="13"/>
                    <a:pt x="11" y="13"/>
                    <a:pt x="11" y="14"/>
                  </a:cubicBezTo>
                  <a:cubicBezTo>
                    <a:pt x="11" y="16"/>
                    <a:pt x="11" y="17"/>
                    <a:pt x="12" y="17"/>
                  </a:cubicBezTo>
                  <a:cubicBezTo>
                    <a:pt x="12" y="19"/>
                    <a:pt x="11" y="19"/>
                    <a:pt x="11" y="20"/>
                  </a:cubicBezTo>
                  <a:cubicBezTo>
                    <a:pt x="11" y="22"/>
                    <a:pt x="14" y="25"/>
                    <a:pt x="15" y="26"/>
                  </a:cubicBezTo>
                  <a:cubicBezTo>
                    <a:pt x="13" y="28"/>
                    <a:pt x="11" y="29"/>
                    <a:pt x="9" y="30"/>
                  </a:cubicBezTo>
                  <a:cubicBezTo>
                    <a:pt x="8" y="32"/>
                    <a:pt x="9" y="34"/>
                    <a:pt x="7" y="34"/>
                  </a:cubicBezTo>
                  <a:lnTo>
                    <a:pt x="7" y="34"/>
                  </a:lnTo>
                  <a:lnTo>
                    <a:pt x="3" y="32"/>
                  </a:lnTo>
                  <a:lnTo>
                    <a:pt x="3" y="32"/>
                  </a:lnTo>
                  <a:cubicBezTo>
                    <a:pt x="1" y="33"/>
                    <a:pt x="1" y="34"/>
                    <a:pt x="1" y="35"/>
                  </a:cubicBezTo>
                  <a:cubicBezTo>
                    <a:pt x="1" y="37"/>
                    <a:pt x="2" y="38"/>
                    <a:pt x="2" y="40"/>
                  </a:cubicBezTo>
                  <a:cubicBezTo>
                    <a:pt x="2" y="41"/>
                    <a:pt x="0" y="45"/>
                    <a:pt x="2" y="47"/>
                  </a:cubicBezTo>
                  <a:lnTo>
                    <a:pt x="2" y="47"/>
                  </a:lnTo>
                  <a:lnTo>
                    <a:pt x="3" y="47"/>
                  </a:lnTo>
                  <a:lnTo>
                    <a:pt x="3" y="47"/>
                  </a:lnTo>
                  <a:cubicBezTo>
                    <a:pt x="4" y="46"/>
                    <a:pt x="6" y="46"/>
                    <a:pt x="7" y="46"/>
                  </a:cubicBezTo>
                  <a:cubicBezTo>
                    <a:pt x="10" y="46"/>
                    <a:pt x="11" y="49"/>
                    <a:pt x="11" y="52"/>
                  </a:cubicBezTo>
                  <a:cubicBezTo>
                    <a:pt x="11" y="54"/>
                    <a:pt x="10" y="55"/>
                    <a:pt x="10" y="57"/>
                  </a:cubicBezTo>
                  <a:cubicBezTo>
                    <a:pt x="10" y="59"/>
                    <a:pt x="15" y="62"/>
                    <a:pt x="17" y="62"/>
                  </a:cubicBezTo>
                  <a:cubicBezTo>
                    <a:pt x="19" y="62"/>
                    <a:pt x="23" y="64"/>
                    <a:pt x="23" y="66"/>
                  </a:cubicBezTo>
                  <a:cubicBezTo>
                    <a:pt x="23" y="69"/>
                    <a:pt x="20" y="71"/>
                    <a:pt x="20" y="74"/>
                  </a:cubicBezTo>
                  <a:cubicBezTo>
                    <a:pt x="20" y="77"/>
                    <a:pt x="25" y="80"/>
                    <a:pt x="27" y="79"/>
                  </a:cubicBezTo>
                  <a:cubicBezTo>
                    <a:pt x="28" y="80"/>
                    <a:pt x="29" y="80"/>
                    <a:pt x="30" y="80"/>
                  </a:cubicBezTo>
                  <a:cubicBezTo>
                    <a:pt x="31" y="80"/>
                    <a:pt x="31" y="79"/>
                    <a:pt x="32" y="79"/>
                  </a:cubicBezTo>
                  <a:cubicBezTo>
                    <a:pt x="35" y="80"/>
                    <a:pt x="37" y="82"/>
                    <a:pt x="41" y="82"/>
                  </a:cubicBezTo>
                  <a:lnTo>
                    <a:pt x="41" y="82"/>
                  </a:lnTo>
                  <a:lnTo>
                    <a:pt x="41" y="82"/>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5" name="Freeform 329"/>
            <p:cNvSpPr>
              <a:spLocks/>
            </p:cNvSpPr>
            <p:nvPr/>
          </p:nvSpPr>
          <p:spPr bwMode="gray">
            <a:xfrm>
              <a:off x="3718" y="2447"/>
              <a:ext cx="383" cy="428"/>
            </a:xfrm>
            <a:custGeom>
              <a:avLst/>
              <a:gdLst/>
              <a:ahLst/>
              <a:cxnLst>
                <a:cxn ang="0">
                  <a:pos x="28" y="107"/>
                </a:cxn>
                <a:cxn ang="0">
                  <a:pos x="22" y="99"/>
                </a:cxn>
                <a:cxn ang="0">
                  <a:pos x="21" y="96"/>
                </a:cxn>
                <a:cxn ang="0">
                  <a:pos x="21" y="96"/>
                </a:cxn>
                <a:cxn ang="0">
                  <a:pos x="23" y="87"/>
                </a:cxn>
                <a:cxn ang="0">
                  <a:pos x="23" y="87"/>
                </a:cxn>
                <a:cxn ang="0">
                  <a:pos x="29" y="79"/>
                </a:cxn>
                <a:cxn ang="0">
                  <a:pos x="26" y="76"/>
                </a:cxn>
                <a:cxn ang="0">
                  <a:pos x="22" y="66"/>
                </a:cxn>
                <a:cxn ang="0">
                  <a:pos x="11" y="49"/>
                </a:cxn>
                <a:cxn ang="0">
                  <a:pos x="7" y="47"/>
                </a:cxn>
                <a:cxn ang="0">
                  <a:pos x="8" y="44"/>
                </a:cxn>
                <a:cxn ang="0">
                  <a:pos x="3" y="38"/>
                </a:cxn>
                <a:cxn ang="0">
                  <a:pos x="0" y="29"/>
                </a:cxn>
                <a:cxn ang="0">
                  <a:pos x="4" y="23"/>
                </a:cxn>
                <a:cxn ang="0">
                  <a:pos x="7" y="23"/>
                </a:cxn>
                <a:cxn ang="0">
                  <a:pos x="13" y="13"/>
                </a:cxn>
                <a:cxn ang="0">
                  <a:pos x="12" y="7"/>
                </a:cxn>
                <a:cxn ang="0">
                  <a:pos x="20" y="4"/>
                </a:cxn>
                <a:cxn ang="0">
                  <a:pos x="20" y="4"/>
                </a:cxn>
                <a:cxn ang="0">
                  <a:pos x="23" y="3"/>
                </a:cxn>
                <a:cxn ang="0">
                  <a:pos x="23" y="3"/>
                </a:cxn>
                <a:cxn ang="0">
                  <a:pos x="25" y="4"/>
                </a:cxn>
                <a:cxn ang="0">
                  <a:pos x="30" y="0"/>
                </a:cxn>
                <a:cxn ang="0">
                  <a:pos x="36" y="2"/>
                </a:cxn>
                <a:cxn ang="0">
                  <a:pos x="37" y="5"/>
                </a:cxn>
                <a:cxn ang="0">
                  <a:pos x="41" y="10"/>
                </a:cxn>
                <a:cxn ang="0">
                  <a:pos x="39" y="15"/>
                </a:cxn>
                <a:cxn ang="0">
                  <a:pos x="40" y="16"/>
                </a:cxn>
                <a:cxn ang="0">
                  <a:pos x="47" y="19"/>
                </a:cxn>
                <a:cxn ang="0">
                  <a:pos x="51" y="17"/>
                </a:cxn>
                <a:cxn ang="0">
                  <a:pos x="62" y="32"/>
                </a:cxn>
                <a:cxn ang="0">
                  <a:pos x="68" y="36"/>
                </a:cxn>
                <a:cxn ang="0">
                  <a:pos x="72" y="32"/>
                </a:cxn>
                <a:cxn ang="0">
                  <a:pos x="74" y="32"/>
                </a:cxn>
                <a:cxn ang="0">
                  <a:pos x="78" y="30"/>
                </a:cxn>
                <a:cxn ang="0">
                  <a:pos x="80" y="30"/>
                </a:cxn>
                <a:cxn ang="0">
                  <a:pos x="84" y="32"/>
                </a:cxn>
                <a:cxn ang="0">
                  <a:pos x="85" y="36"/>
                </a:cxn>
                <a:cxn ang="0">
                  <a:pos x="86" y="47"/>
                </a:cxn>
                <a:cxn ang="0">
                  <a:pos x="91" y="56"/>
                </a:cxn>
                <a:cxn ang="0">
                  <a:pos x="98" y="64"/>
                </a:cxn>
                <a:cxn ang="0">
                  <a:pos x="94" y="69"/>
                </a:cxn>
                <a:cxn ang="0">
                  <a:pos x="88" y="87"/>
                </a:cxn>
                <a:cxn ang="0">
                  <a:pos x="85" y="89"/>
                </a:cxn>
                <a:cxn ang="0">
                  <a:pos x="71" y="87"/>
                </a:cxn>
                <a:cxn ang="0">
                  <a:pos x="67" y="90"/>
                </a:cxn>
                <a:cxn ang="0">
                  <a:pos x="69" y="95"/>
                </a:cxn>
                <a:cxn ang="0">
                  <a:pos x="65" y="108"/>
                </a:cxn>
                <a:cxn ang="0">
                  <a:pos x="59" y="106"/>
                </a:cxn>
                <a:cxn ang="0">
                  <a:pos x="55" y="109"/>
                </a:cxn>
                <a:cxn ang="0">
                  <a:pos x="49" y="109"/>
                </a:cxn>
                <a:cxn ang="0">
                  <a:pos x="41" y="100"/>
                </a:cxn>
                <a:cxn ang="0">
                  <a:pos x="34" y="102"/>
                </a:cxn>
                <a:cxn ang="0">
                  <a:pos x="28" y="107"/>
                </a:cxn>
                <a:cxn ang="0">
                  <a:pos x="28" y="107"/>
                </a:cxn>
                <a:cxn ang="0">
                  <a:pos x="28" y="107"/>
                </a:cxn>
              </a:cxnLst>
              <a:rect l="0" t="0" r="r" b="b"/>
              <a:pathLst>
                <a:path w="98" h="109">
                  <a:moveTo>
                    <a:pt x="28" y="107"/>
                  </a:moveTo>
                  <a:cubicBezTo>
                    <a:pt x="27" y="105"/>
                    <a:pt x="24" y="100"/>
                    <a:pt x="22" y="99"/>
                  </a:cubicBezTo>
                  <a:cubicBezTo>
                    <a:pt x="21" y="98"/>
                    <a:pt x="21" y="98"/>
                    <a:pt x="21" y="96"/>
                  </a:cubicBezTo>
                  <a:lnTo>
                    <a:pt x="21" y="96"/>
                  </a:lnTo>
                  <a:lnTo>
                    <a:pt x="23" y="87"/>
                  </a:lnTo>
                  <a:lnTo>
                    <a:pt x="23" y="87"/>
                  </a:lnTo>
                  <a:cubicBezTo>
                    <a:pt x="25" y="84"/>
                    <a:pt x="29" y="83"/>
                    <a:pt x="29" y="79"/>
                  </a:cubicBezTo>
                  <a:cubicBezTo>
                    <a:pt x="29" y="77"/>
                    <a:pt x="27" y="76"/>
                    <a:pt x="26" y="76"/>
                  </a:cubicBezTo>
                  <a:cubicBezTo>
                    <a:pt x="23" y="74"/>
                    <a:pt x="22" y="70"/>
                    <a:pt x="22" y="66"/>
                  </a:cubicBezTo>
                  <a:cubicBezTo>
                    <a:pt x="14" y="66"/>
                    <a:pt x="13" y="56"/>
                    <a:pt x="11" y="49"/>
                  </a:cubicBezTo>
                  <a:cubicBezTo>
                    <a:pt x="9" y="49"/>
                    <a:pt x="7" y="49"/>
                    <a:pt x="7" y="47"/>
                  </a:cubicBezTo>
                  <a:cubicBezTo>
                    <a:pt x="7" y="45"/>
                    <a:pt x="8" y="45"/>
                    <a:pt x="8" y="44"/>
                  </a:cubicBezTo>
                  <a:cubicBezTo>
                    <a:pt x="8" y="41"/>
                    <a:pt x="4" y="40"/>
                    <a:pt x="3" y="38"/>
                  </a:cubicBezTo>
                  <a:cubicBezTo>
                    <a:pt x="2" y="37"/>
                    <a:pt x="0" y="31"/>
                    <a:pt x="0" y="29"/>
                  </a:cubicBezTo>
                  <a:cubicBezTo>
                    <a:pt x="0" y="25"/>
                    <a:pt x="1" y="23"/>
                    <a:pt x="4" y="23"/>
                  </a:cubicBezTo>
                  <a:cubicBezTo>
                    <a:pt x="5" y="23"/>
                    <a:pt x="6" y="23"/>
                    <a:pt x="7" y="23"/>
                  </a:cubicBezTo>
                  <a:cubicBezTo>
                    <a:pt x="8" y="23"/>
                    <a:pt x="13" y="15"/>
                    <a:pt x="13" y="13"/>
                  </a:cubicBezTo>
                  <a:cubicBezTo>
                    <a:pt x="13" y="10"/>
                    <a:pt x="12" y="9"/>
                    <a:pt x="12" y="7"/>
                  </a:cubicBezTo>
                  <a:cubicBezTo>
                    <a:pt x="12" y="2"/>
                    <a:pt x="17" y="4"/>
                    <a:pt x="20" y="4"/>
                  </a:cubicBezTo>
                  <a:lnTo>
                    <a:pt x="20" y="4"/>
                  </a:lnTo>
                  <a:lnTo>
                    <a:pt x="23" y="3"/>
                  </a:lnTo>
                  <a:lnTo>
                    <a:pt x="23" y="3"/>
                  </a:lnTo>
                  <a:cubicBezTo>
                    <a:pt x="24" y="3"/>
                    <a:pt x="24" y="4"/>
                    <a:pt x="25" y="4"/>
                  </a:cubicBezTo>
                  <a:cubicBezTo>
                    <a:pt x="26" y="4"/>
                    <a:pt x="30" y="0"/>
                    <a:pt x="30" y="0"/>
                  </a:cubicBezTo>
                  <a:cubicBezTo>
                    <a:pt x="31" y="3"/>
                    <a:pt x="34" y="1"/>
                    <a:pt x="36" y="2"/>
                  </a:cubicBezTo>
                  <a:cubicBezTo>
                    <a:pt x="37" y="3"/>
                    <a:pt x="37" y="3"/>
                    <a:pt x="37" y="5"/>
                  </a:cubicBezTo>
                  <a:cubicBezTo>
                    <a:pt x="37" y="7"/>
                    <a:pt x="41" y="7"/>
                    <a:pt x="41" y="10"/>
                  </a:cubicBezTo>
                  <a:cubicBezTo>
                    <a:pt x="41" y="13"/>
                    <a:pt x="39" y="13"/>
                    <a:pt x="39" y="15"/>
                  </a:cubicBezTo>
                  <a:cubicBezTo>
                    <a:pt x="39" y="16"/>
                    <a:pt x="40" y="16"/>
                    <a:pt x="40" y="16"/>
                  </a:cubicBezTo>
                  <a:cubicBezTo>
                    <a:pt x="43" y="16"/>
                    <a:pt x="44" y="19"/>
                    <a:pt x="47" y="19"/>
                  </a:cubicBezTo>
                  <a:cubicBezTo>
                    <a:pt x="47" y="19"/>
                    <a:pt x="51" y="17"/>
                    <a:pt x="51" y="17"/>
                  </a:cubicBezTo>
                  <a:cubicBezTo>
                    <a:pt x="56" y="20"/>
                    <a:pt x="57" y="28"/>
                    <a:pt x="62" y="32"/>
                  </a:cubicBezTo>
                  <a:cubicBezTo>
                    <a:pt x="64" y="33"/>
                    <a:pt x="65" y="36"/>
                    <a:pt x="68" y="36"/>
                  </a:cubicBezTo>
                  <a:cubicBezTo>
                    <a:pt x="70" y="36"/>
                    <a:pt x="70" y="32"/>
                    <a:pt x="72" y="32"/>
                  </a:cubicBezTo>
                  <a:cubicBezTo>
                    <a:pt x="72" y="32"/>
                    <a:pt x="73" y="32"/>
                    <a:pt x="74" y="32"/>
                  </a:cubicBezTo>
                  <a:cubicBezTo>
                    <a:pt x="76" y="32"/>
                    <a:pt x="76" y="30"/>
                    <a:pt x="78" y="30"/>
                  </a:cubicBezTo>
                  <a:cubicBezTo>
                    <a:pt x="79" y="30"/>
                    <a:pt x="79" y="30"/>
                    <a:pt x="80" y="30"/>
                  </a:cubicBezTo>
                  <a:cubicBezTo>
                    <a:pt x="80" y="33"/>
                    <a:pt x="83" y="32"/>
                    <a:pt x="84" y="32"/>
                  </a:cubicBezTo>
                  <a:cubicBezTo>
                    <a:pt x="86" y="33"/>
                    <a:pt x="85" y="35"/>
                    <a:pt x="85" y="36"/>
                  </a:cubicBezTo>
                  <a:cubicBezTo>
                    <a:pt x="88" y="39"/>
                    <a:pt x="86" y="44"/>
                    <a:pt x="86" y="47"/>
                  </a:cubicBezTo>
                  <a:cubicBezTo>
                    <a:pt x="86" y="51"/>
                    <a:pt x="88" y="56"/>
                    <a:pt x="91" y="56"/>
                  </a:cubicBezTo>
                  <a:cubicBezTo>
                    <a:pt x="93" y="56"/>
                    <a:pt x="96" y="62"/>
                    <a:pt x="98" y="64"/>
                  </a:cubicBezTo>
                  <a:cubicBezTo>
                    <a:pt x="96" y="66"/>
                    <a:pt x="94" y="66"/>
                    <a:pt x="94" y="69"/>
                  </a:cubicBezTo>
                  <a:cubicBezTo>
                    <a:pt x="93" y="74"/>
                    <a:pt x="91" y="83"/>
                    <a:pt x="88" y="87"/>
                  </a:cubicBezTo>
                  <a:cubicBezTo>
                    <a:pt x="87" y="88"/>
                    <a:pt x="86" y="89"/>
                    <a:pt x="85" y="89"/>
                  </a:cubicBezTo>
                  <a:cubicBezTo>
                    <a:pt x="80" y="89"/>
                    <a:pt x="75" y="87"/>
                    <a:pt x="71" y="87"/>
                  </a:cubicBezTo>
                  <a:cubicBezTo>
                    <a:pt x="70" y="87"/>
                    <a:pt x="67" y="89"/>
                    <a:pt x="67" y="90"/>
                  </a:cubicBezTo>
                  <a:cubicBezTo>
                    <a:pt x="67" y="92"/>
                    <a:pt x="69" y="93"/>
                    <a:pt x="69" y="95"/>
                  </a:cubicBezTo>
                  <a:cubicBezTo>
                    <a:pt x="69" y="96"/>
                    <a:pt x="67" y="107"/>
                    <a:pt x="65" y="108"/>
                  </a:cubicBezTo>
                  <a:cubicBezTo>
                    <a:pt x="63" y="109"/>
                    <a:pt x="62" y="105"/>
                    <a:pt x="59" y="106"/>
                  </a:cubicBezTo>
                  <a:cubicBezTo>
                    <a:pt x="58" y="106"/>
                    <a:pt x="56" y="109"/>
                    <a:pt x="55" y="109"/>
                  </a:cubicBezTo>
                  <a:cubicBezTo>
                    <a:pt x="53" y="109"/>
                    <a:pt x="52" y="109"/>
                    <a:pt x="49" y="109"/>
                  </a:cubicBezTo>
                  <a:cubicBezTo>
                    <a:pt x="44" y="109"/>
                    <a:pt x="45" y="100"/>
                    <a:pt x="41" y="100"/>
                  </a:cubicBezTo>
                  <a:cubicBezTo>
                    <a:pt x="39" y="100"/>
                    <a:pt x="36" y="102"/>
                    <a:pt x="34" y="102"/>
                  </a:cubicBezTo>
                  <a:cubicBezTo>
                    <a:pt x="32" y="102"/>
                    <a:pt x="28" y="104"/>
                    <a:pt x="28" y="107"/>
                  </a:cubicBezTo>
                  <a:lnTo>
                    <a:pt x="28" y="107"/>
                  </a:lnTo>
                  <a:lnTo>
                    <a:pt x="28" y="107"/>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6" name="Freeform 330"/>
            <p:cNvSpPr>
              <a:spLocks/>
            </p:cNvSpPr>
            <p:nvPr/>
          </p:nvSpPr>
          <p:spPr bwMode="gray">
            <a:xfrm>
              <a:off x="3331" y="2330"/>
              <a:ext cx="500" cy="516"/>
            </a:xfrm>
            <a:custGeom>
              <a:avLst/>
              <a:gdLst/>
              <a:ahLst/>
              <a:cxnLst>
                <a:cxn ang="0">
                  <a:pos x="112" y="43"/>
                </a:cxn>
                <a:cxn ang="0">
                  <a:pos x="103" y="53"/>
                </a:cxn>
                <a:cxn ang="0">
                  <a:pos x="102" y="68"/>
                </a:cxn>
                <a:cxn ang="0">
                  <a:pos x="106" y="77"/>
                </a:cxn>
                <a:cxn ang="0">
                  <a:pos x="121" y="96"/>
                </a:cxn>
                <a:cxn ang="0">
                  <a:pos x="128" y="109"/>
                </a:cxn>
                <a:cxn ang="0">
                  <a:pos x="122" y="117"/>
                </a:cxn>
                <a:cxn ang="0">
                  <a:pos x="113" y="125"/>
                </a:cxn>
                <a:cxn ang="0">
                  <a:pos x="105" y="132"/>
                </a:cxn>
                <a:cxn ang="0">
                  <a:pos x="90" y="120"/>
                </a:cxn>
                <a:cxn ang="0">
                  <a:pos x="82" y="117"/>
                </a:cxn>
                <a:cxn ang="0">
                  <a:pos x="74" y="112"/>
                </a:cxn>
                <a:cxn ang="0">
                  <a:pos x="75" y="105"/>
                </a:cxn>
                <a:cxn ang="0">
                  <a:pos x="78" y="99"/>
                </a:cxn>
                <a:cxn ang="0">
                  <a:pos x="73" y="84"/>
                </a:cxn>
                <a:cxn ang="0">
                  <a:pos x="62" y="72"/>
                </a:cxn>
                <a:cxn ang="0">
                  <a:pos x="54" y="76"/>
                </a:cxn>
                <a:cxn ang="0">
                  <a:pos x="46" y="77"/>
                </a:cxn>
                <a:cxn ang="0">
                  <a:pos x="42" y="79"/>
                </a:cxn>
                <a:cxn ang="0">
                  <a:pos x="40" y="79"/>
                </a:cxn>
                <a:cxn ang="0">
                  <a:pos x="40" y="81"/>
                </a:cxn>
                <a:cxn ang="0">
                  <a:pos x="38" y="77"/>
                </a:cxn>
                <a:cxn ang="0">
                  <a:pos x="39" y="75"/>
                </a:cxn>
                <a:cxn ang="0">
                  <a:pos x="32" y="58"/>
                </a:cxn>
                <a:cxn ang="0">
                  <a:pos x="21" y="60"/>
                </a:cxn>
                <a:cxn ang="0">
                  <a:pos x="17" y="53"/>
                </a:cxn>
                <a:cxn ang="0">
                  <a:pos x="6" y="33"/>
                </a:cxn>
                <a:cxn ang="0">
                  <a:pos x="6" y="18"/>
                </a:cxn>
                <a:cxn ang="0">
                  <a:pos x="18" y="9"/>
                </a:cxn>
                <a:cxn ang="0">
                  <a:pos x="20" y="4"/>
                </a:cxn>
                <a:cxn ang="0">
                  <a:pos x="51" y="11"/>
                </a:cxn>
                <a:cxn ang="0">
                  <a:pos x="60" y="8"/>
                </a:cxn>
                <a:cxn ang="0">
                  <a:pos x="66" y="4"/>
                </a:cxn>
                <a:cxn ang="0">
                  <a:pos x="72" y="1"/>
                </a:cxn>
                <a:cxn ang="0">
                  <a:pos x="73" y="1"/>
                </a:cxn>
                <a:cxn ang="0">
                  <a:pos x="81" y="6"/>
                </a:cxn>
                <a:cxn ang="0">
                  <a:pos x="87" y="16"/>
                </a:cxn>
                <a:cxn ang="0">
                  <a:pos x="90" y="28"/>
                </a:cxn>
                <a:cxn ang="0">
                  <a:pos x="100" y="34"/>
                </a:cxn>
                <a:cxn ang="0">
                  <a:pos x="111" y="36"/>
                </a:cxn>
                <a:cxn ang="0">
                  <a:pos x="111" y="36"/>
                </a:cxn>
              </a:cxnLst>
              <a:rect l="0" t="0" r="r" b="b"/>
              <a:pathLst>
                <a:path w="128" h="132">
                  <a:moveTo>
                    <a:pt x="111" y="36"/>
                  </a:moveTo>
                  <a:cubicBezTo>
                    <a:pt x="111" y="38"/>
                    <a:pt x="112" y="40"/>
                    <a:pt x="112" y="43"/>
                  </a:cubicBezTo>
                  <a:cubicBezTo>
                    <a:pt x="112" y="45"/>
                    <a:pt x="107" y="53"/>
                    <a:pt x="106" y="53"/>
                  </a:cubicBezTo>
                  <a:cubicBezTo>
                    <a:pt x="105" y="53"/>
                    <a:pt x="104" y="53"/>
                    <a:pt x="103" y="53"/>
                  </a:cubicBezTo>
                  <a:cubicBezTo>
                    <a:pt x="100" y="53"/>
                    <a:pt x="99" y="55"/>
                    <a:pt x="99" y="59"/>
                  </a:cubicBezTo>
                  <a:cubicBezTo>
                    <a:pt x="99" y="61"/>
                    <a:pt x="101" y="67"/>
                    <a:pt x="102" y="68"/>
                  </a:cubicBezTo>
                  <a:cubicBezTo>
                    <a:pt x="103" y="70"/>
                    <a:pt x="107" y="71"/>
                    <a:pt x="107" y="74"/>
                  </a:cubicBezTo>
                  <a:cubicBezTo>
                    <a:pt x="107" y="75"/>
                    <a:pt x="106" y="75"/>
                    <a:pt x="106" y="77"/>
                  </a:cubicBezTo>
                  <a:cubicBezTo>
                    <a:pt x="106" y="79"/>
                    <a:pt x="108" y="79"/>
                    <a:pt x="110" y="79"/>
                  </a:cubicBezTo>
                  <a:cubicBezTo>
                    <a:pt x="112" y="86"/>
                    <a:pt x="113" y="96"/>
                    <a:pt x="121" y="96"/>
                  </a:cubicBezTo>
                  <a:cubicBezTo>
                    <a:pt x="121" y="100"/>
                    <a:pt x="122" y="104"/>
                    <a:pt x="125" y="106"/>
                  </a:cubicBezTo>
                  <a:cubicBezTo>
                    <a:pt x="126" y="106"/>
                    <a:pt x="128" y="107"/>
                    <a:pt x="128" y="109"/>
                  </a:cubicBezTo>
                  <a:cubicBezTo>
                    <a:pt x="128" y="113"/>
                    <a:pt x="124" y="114"/>
                    <a:pt x="122" y="117"/>
                  </a:cubicBezTo>
                  <a:lnTo>
                    <a:pt x="122" y="117"/>
                  </a:lnTo>
                  <a:lnTo>
                    <a:pt x="119" y="125"/>
                  </a:lnTo>
                  <a:lnTo>
                    <a:pt x="113" y="125"/>
                  </a:lnTo>
                  <a:lnTo>
                    <a:pt x="113" y="125"/>
                  </a:lnTo>
                  <a:cubicBezTo>
                    <a:pt x="110" y="127"/>
                    <a:pt x="108" y="132"/>
                    <a:pt x="105" y="132"/>
                  </a:cubicBezTo>
                  <a:cubicBezTo>
                    <a:pt x="101" y="132"/>
                    <a:pt x="99" y="130"/>
                    <a:pt x="97" y="126"/>
                  </a:cubicBezTo>
                  <a:cubicBezTo>
                    <a:pt x="95" y="124"/>
                    <a:pt x="92" y="122"/>
                    <a:pt x="90" y="120"/>
                  </a:cubicBezTo>
                  <a:cubicBezTo>
                    <a:pt x="88" y="120"/>
                    <a:pt x="88" y="117"/>
                    <a:pt x="86" y="117"/>
                  </a:cubicBezTo>
                  <a:cubicBezTo>
                    <a:pt x="86" y="117"/>
                    <a:pt x="83" y="117"/>
                    <a:pt x="82" y="117"/>
                  </a:cubicBezTo>
                  <a:cubicBezTo>
                    <a:pt x="80" y="117"/>
                    <a:pt x="81" y="114"/>
                    <a:pt x="79" y="113"/>
                  </a:cubicBezTo>
                  <a:cubicBezTo>
                    <a:pt x="77" y="112"/>
                    <a:pt x="76" y="113"/>
                    <a:pt x="74" y="112"/>
                  </a:cubicBezTo>
                  <a:cubicBezTo>
                    <a:pt x="74" y="111"/>
                    <a:pt x="74" y="110"/>
                    <a:pt x="74" y="110"/>
                  </a:cubicBezTo>
                  <a:cubicBezTo>
                    <a:pt x="74" y="108"/>
                    <a:pt x="75" y="107"/>
                    <a:pt x="75" y="105"/>
                  </a:cubicBezTo>
                  <a:cubicBezTo>
                    <a:pt x="75" y="104"/>
                    <a:pt x="74" y="104"/>
                    <a:pt x="74" y="103"/>
                  </a:cubicBezTo>
                  <a:cubicBezTo>
                    <a:pt x="74" y="101"/>
                    <a:pt x="78" y="101"/>
                    <a:pt x="78" y="99"/>
                  </a:cubicBezTo>
                  <a:cubicBezTo>
                    <a:pt x="78" y="95"/>
                    <a:pt x="75" y="93"/>
                    <a:pt x="74" y="89"/>
                  </a:cubicBezTo>
                  <a:cubicBezTo>
                    <a:pt x="73" y="87"/>
                    <a:pt x="74" y="86"/>
                    <a:pt x="73" y="84"/>
                  </a:cubicBezTo>
                  <a:cubicBezTo>
                    <a:pt x="73" y="83"/>
                    <a:pt x="68" y="78"/>
                    <a:pt x="68" y="77"/>
                  </a:cubicBezTo>
                  <a:cubicBezTo>
                    <a:pt x="65" y="76"/>
                    <a:pt x="66" y="72"/>
                    <a:pt x="62" y="72"/>
                  </a:cubicBezTo>
                  <a:cubicBezTo>
                    <a:pt x="61" y="72"/>
                    <a:pt x="61" y="74"/>
                    <a:pt x="59" y="75"/>
                  </a:cubicBezTo>
                  <a:cubicBezTo>
                    <a:pt x="57" y="76"/>
                    <a:pt x="56" y="75"/>
                    <a:pt x="54" y="76"/>
                  </a:cubicBezTo>
                  <a:cubicBezTo>
                    <a:pt x="53" y="76"/>
                    <a:pt x="52" y="78"/>
                    <a:pt x="50" y="78"/>
                  </a:cubicBezTo>
                  <a:cubicBezTo>
                    <a:pt x="49" y="78"/>
                    <a:pt x="48" y="77"/>
                    <a:pt x="46" y="77"/>
                  </a:cubicBezTo>
                  <a:lnTo>
                    <a:pt x="46" y="77"/>
                  </a:lnTo>
                  <a:lnTo>
                    <a:pt x="42" y="79"/>
                  </a:lnTo>
                  <a:lnTo>
                    <a:pt x="42" y="79"/>
                  </a:lnTo>
                  <a:cubicBezTo>
                    <a:pt x="42" y="79"/>
                    <a:pt x="41" y="79"/>
                    <a:pt x="40" y="79"/>
                  </a:cubicBezTo>
                  <a:cubicBezTo>
                    <a:pt x="40" y="80"/>
                    <a:pt x="40" y="80"/>
                    <a:pt x="40" y="81"/>
                  </a:cubicBezTo>
                  <a:lnTo>
                    <a:pt x="40" y="81"/>
                  </a:lnTo>
                  <a:lnTo>
                    <a:pt x="37" y="81"/>
                  </a:lnTo>
                  <a:lnTo>
                    <a:pt x="38" y="77"/>
                  </a:lnTo>
                  <a:lnTo>
                    <a:pt x="38" y="77"/>
                  </a:lnTo>
                  <a:cubicBezTo>
                    <a:pt x="38" y="76"/>
                    <a:pt x="38" y="76"/>
                    <a:pt x="39" y="75"/>
                  </a:cubicBezTo>
                  <a:cubicBezTo>
                    <a:pt x="41" y="72"/>
                    <a:pt x="45" y="71"/>
                    <a:pt x="46" y="68"/>
                  </a:cubicBezTo>
                  <a:cubicBezTo>
                    <a:pt x="40" y="65"/>
                    <a:pt x="37" y="63"/>
                    <a:pt x="32" y="58"/>
                  </a:cubicBezTo>
                  <a:cubicBezTo>
                    <a:pt x="31" y="60"/>
                    <a:pt x="29" y="62"/>
                    <a:pt x="26" y="62"/>
                  </a:cubicBezTo>
                  <a:cubicBezTo>
                    <a:pt x="24" y="62"/>
                    <a:pt x="24" y="60"/>
                    <a:pt x="21" y="60"/>
                  </a:cubicBezTo>
                  <a:cubicBezTo>
                    <a:pt x="21" y="60"/>
                    <a:pt x="21" y="62"/>
                    <a:pt x="20" y="62"/>
                  </a:cubicBezTo>
                  <a:cubicBezTo>
                    <a:pt x="18" y="62"/>
                    <a:pt x="17" y="55"/>
                    <a:pt x="17" y="53"/>
                  </a:cubicBezTo>
                  <a:cubicBezTo>
                    <a:pt x="16" y="49"/>
                    <a:pt x="13" y="46"/>
                    <a:pt x="11" y="44"/>
                  </a:cubicBezTo>
                  <a:cubicBezTo>
                    <a:pt x="9" y="41"/>
                    <a:pt x="9" y="36"/>
                    <a:pt x="6" y="33"/>
                  </a:cubicBezTo>
                  <a:cubicBezTo>
                    <a:pt x="4" y="31"/>
                    <a:pt x="0" y="25"/>
                    <a:pt x="0" y="25"/>
                  </a:cubicBezTo>
                  <a:cubicBezTo>
                    <a:pt x="2" y="21"/>
                    <a:pt x="4" y="21"/>
                    <a:pt x="6" y="18"/>
                  </a:cubicBezTo>
                  <a:cubicBezTo>
                    <a:pt x="8" y="13"/>
                    <a:pt x="2" y="2"/>
                    <a:pt x="11" y="2"/>
                  </a:cubicBezTo>
                  <a:cubicBezTo>
                    <a:pt x="15" y="2"/>
                    <a:pt x="13" y="9"/>
                    <a:pt x="18" y="9"/>
                  </a:cubicBezTo>
                  <a:cubicBezTo>
                    <a:pt x="18" y="9"/>
                    <a:pt x="19" y="9"/>
                    <a:pt x="20" y="9"/>
                  </a:cubicBezTo>
                  <a:cubicBezTo>
                    <a:pt x="20" y="7"/>
                    <a:pt x="20" y="6"/>
                    <a:pt x="20" y="4"/>
                  </a:cubicBezTo>
                  <a:cubicBezTo>
                    <a:pt x="20" y="1"/>
                    <a:pt x="24" y="1"/>
                    <a:pt x="27" y="1"/>
                  </a:cubicBezTo>
                  <a:cubicBezTo>
                    <a:pt x="36" y="1"/>
                    <a:pt x="43" y="11"/>
                    <a:pt x="51" y="11"/>
                  </a:cubicBezTo>
                  <a:cubicBezTo>
                    <a:pt x="54" y="11"/>
                    <a:pt x="54" y="8"/>
                    <a:pt x="55" y="7"/>
                  </a:cubicBezTo>
                  <a:cubicBezTo>
                    <a:pt x="57" y="7"/>
                    <a:pt x="58" y="8"/>
                    <a:pt x="60" y="8"/>
                  </a:cubicBezTo>
                  <a:cubicBezTo>
                    <a:pt x="61" y="8"/>
                    <a:pt x="61" y="4"/>
                    <a:pt x="63" y="4"/>
                  </a:cubicBezTo>
                  <a:cubicBezTo>
                    <a:pt x="65" y="4"/>
                    <a:pt x="65" y="4"/>
                    <a:pt x="66" y="4"/>
                  </a:cubicBezTo>
                  <a:cubicBezTo>
                    <a:pt x="68" y="4"/>
                    <a:pt x="71" y="4"/>
                    <a:pt x="72" y="1"/>
                  </a:cubicBezTo>
                  <a:lnTo>
                    <a:pt x="72" y="1"/>
                  </a:lnTo>
                  <a:lnTo>
                    <a:pt x="73" y="1"/>
                  </a:lnTo>
                  <a:lnTo>
                    <a:pt x="73" y="1"/>
                  </a:lnTo>
                  <a:cubicBezTo>
                    <a:pt x="74" y="0"/>
                    <a:pt x="76" y="0"/>
                    <a:pt x="77" y="0"/>
                  </a:cubicBezTo>
                  <a:cubicBezTo>
                    <a:pt x="80" y="0"/>
                    <a:pt x="81" y="3"/>
                    <a:pt x="81" y="6"/>
                  </a:cubicBezTo>
                  <a:cubicBezTo>
                    <a:pt x="81" y="8"/>
                    <a:pt x="80" y="9"/>
                    <a:pt x="80" y="11"/>
                  </a:cubicBezTo>
                  <a:cubicBezTo>
                    <a:pt x="80" y="13"/>
                    <a:pt x="85" y="16"/>
                    <a:pt x="87" y="16"/>
                  </a:cubicBezTo>
                  <a:cubicBezTo>
                    <a:pt x="89" y="16"/>
                    <a:pt x="93" y="18"/>
                    <a:pt x="93" y="20"/>
                  </a:cubicBezTo>
                  <a:cubicBezTo>
                    <a:pt x="93" y="23"/>
                    <a:pt x="90" y="25"/>
                    <a:pt x="90" y="28"/>
                  </a:cubicBezTo>
                  <a:cubicBezTo>
                    <a:pt x="90" y="31"/>
                    <a:pt x="95" y="34"/>
                    <a:pt x="97" y="33"/>
                  </a:cubicBezTo>
                  <a:cubicBezTo>
                    <a:pt x="98" y="34"/>
                    <a:pt x="99" y="34"/>
                    <a:pt x="100" y="34"/>
                  </a:cubicBezTo>
                  <a:cubicBezTo>
                    <a:pt x="101" y="34"/>
                    <a:pt x="101" y="33"/>
                    <a:pt x="102" y="33"/>
                  </a:cubicBezTo>
                  <a:cubicBezTo>
                    <a:pt x="105" y="34"/>
                    <a:pt x="107" y="36"/>
                    <a:pt x="111" y="36"/>
                  </a:cubicBezTo>
                  <a:lnTo>
                    <a:pt x="111" y="36"/>
                  </a:lnTo>
                  <a:lnTo>
                    <a:pt x="111" y="36"/>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7" name="Freeform 331"/>
            <p:cNvSpPr>
              <a:spLocks/>
            </p:cNvSpPr>
            <p:nvPr/>
          </p:nvSpPr>
          <p:spPr bwMode="gray">
            <a:xfrm>
              <a:off x="3378" y="2115"/>
              <a:ext cx="285" cy="258"/>
            </a:xfrm>
            <a:custGeom>
              <a:avLst/>
              <a:gdLst/>
              <a:ahLst/>
              <a:cxnLst>
                <a:cxn ang="0">
                  <a:pos x="71" y="13"/>
                </a:cxn>
                <a:cxn ang="0">
                  <a:pos x="71" y="21"/>
                </a:cxn>
                <a:cxn ang="0">
                  <a:pos x="69" y="23"/>
                </a:cxn>
                <a:cxn ang="0">
                  <a:pos x="70" y="26"/>
                </a:cxn>
                <a:cxn ang="0">
                  <a:pos x="69" y="29"/>
                </a:cxn>
                <a:cxn ang="0">
                  <a:pos x="73" y="35"/>
                </a:cxn>
                <a:cxn ang="0">
                  <a:pos x="67" y="39"/>
                </a:cxn>
                <a:cxn ang="0">
                  <a:pos x="65" y="43"/>
                </a:cxn>
                <a:cxn ang="0">
                  <a:pos x="65" y="43"/>
                </a:cxn>
                <a:cxn ang="0">
                  <a:pos x="61" y="41"/>
                </a:cxn>
                <a:cxn ang="0">
                  <a:pos x="61" y="41"/>
                </a:cxn>
                <a:cxn ang="0">
                  <a:pos x="59" y="44"/>
                </a:cxn>
                <a:cxn ang="0">
                  <a:pos x="60" y="49"/>
                </a:cxn>
                <a:cxn ang="0">
                  <a:pos x="60" y="56"/>
                </a:cxn>
                <a:cxn ang="0">
                  <a:pos x="54" y="59"/>
                </a:cxn>
                <a:cxn ang="0">
                  <a:pos x="51" y="59"/>
                </a:cxn>
                <a:cxn ang="0">
                  <a:pos x="48" y="63"/>
                </a:cxn>
                <a:cxn ang="0">
                  <a:pos x="43" y="62"/>
                </a:cxn>
                <a:cxn ang="0">
                  <a:pos x="39" y="66"/>
                </a:cxn>
                <a:cxn ang="0">
                  <a:pos x="15" y="56"/>
                </a:cxn>
                <a:cxn ang="0">
                  <a:pos x="8" y="59"/>
                </a:cxn>
                <a:cxn ang="0">
                  <a:pos x="8" y="64"/>
                </a:cxn>
                <a:cxn ang="0">
                  <a:pos x="6" y="64"/>
                </a:cxn>
                <a:cxn ang="0">
                  <a:pos x="0" y="58"/>
                </a:cxn>
                <a:cxn ang="0">
                  <a:pos x="2" y="52"/>
                </a:cxn>
                <a:cxn ang="0">
                  <a:pos x="0" y="39"/>
                </a:cxn>
                <a:cxn ang="0">
                  <a:pos x="14" y="32"/>
                </a:cxn>
                <a:cxn ang="0">
                  <a:pos x="10" y="27"/>
                </a:cxn>
                <a:cxn ang="0">
                  <a:pos x="18" y="18"/>
                </a:cxn>
                <a:cxn ang="0">
                  <a:pos x="25" y="21"/>
                </a:cxn>
                <a:cxn ang="0">
                  <a:pos x="31" y="30"/>
                </a:cxn>
                <a:cxn ang="0">
                  <a:pos x="35" y="26"/>
                </a:cxn>
                <a:cxn ang="0">
                  <a:pos x="48" y="0"/>
                </a:cxn>
                <a:cxn ang="0">
                  <a:pos x="63" y="7"/>
                </a:cxn>
                <a:cxn ang="0">
                  <a:pos x="69" y="12"/>
                </a:cxn>
                <a:cxn ang="0">
                  <a:pos x="71" y="13"/>
                </a:cxn>
                <a:cxn ang="0">
                  <a:pos x="71" y="13"/>
                </a:cxn>
                <a:cxn ang="0">
                  <a:pos x="71" y="13"/>
                </a:cxn>
              </a:cxnLst>
              <a:rect l="0" t="0" r="r" b="b"/>
              <a:pathLst>
                <a:path w="73" h="66">
                  <a:moveTo>
                    <a:pt x="71" y="13"/>
                  </a:moveTo>
                  <a:cubicBezTo>
                    <a:pt x="71" y="16"/>
                    <a:pt x="71" y="20"/>
                    <a:pt x="71" y="21"/>
                  </a:cubicBezTo>
                  <a:cubicBezTo>
                    <a:pt x="71" y="22"/>
                    <a:pt x="69" y="22"/>
                    <a:pt x="69" y="23"/>
                  </a:cubicBezTo>
                  <a:cubicBezTo>
                    <a:pt x="69" y="25"/>
                    <a:pt x="69" y="26"/>
                    <a:pt x="70" y="26"/>
                  </a:cubicBezTo>
                  <a:cubicBezTo>
                    <a:pt x="70" y="28"/>
                    <a:pt x="69" y="28"/>
                    <a:pt x="69" y="29"/>
                  </a:cubicBezTo>
                  <a:cubicBezTo>
                    <a:pt x="69" y="31"/>
                    <a:pt x="72" y="34"/>
                    <a:pt x="73" y="35"/>
                  </a:cubicBezTo>
                  <a:cubicBezTo>
                    <a:pt x="71" y="37"/>
                    <a:pt x="69" y="38"/>
                    <a:pt x="67" y="39"/>
                  </a:cubicBezTo>
                  <a:cubicBezTo>
                    <a:pt x="66" y="41"/>
                    <a:pt x="67" y="43"/>
                    <a:pt x="65" y="43"/>
                  </a:cubicBezTo>
                  <a:lnTo>
                    <a:pt x="65" y="43"/>
                  </a:lnTo>
                  <a:lnTo>
                    <a:pt x="61" y="41"/>
                  </a:lnTo>
                  <a:lnTo>
                    <a:pt x="61" y="41"/>
                  </a:lnTo>
                  <a:cubicBezTo>
                    <a:pt x="59" y="42"/>
                    <a:pt x="59" y="43"/>
                    <a:pt x="59" y="44"/>
                  </a:cubicBezTo>
                  <a:cubicBezTo>
                    <a:pt x="59" y="46"/>
                    <a:pt x="60" y="47"/>
                    <a:pt x="60" y="49"/>
                  </a:cubicBezTo>
                  <a:cubicBezTo>
                    <a:pt x="60" y="50"/>
                    <a:pt x="58" y="54"/>
                    <a:pt x="60" y="56"/>
                  </a:cubicBezTo>
                  <a:cubicBezTo>
                    <a:pt x="59" y="59"/>
                    <a:pt x="56" y="59"/>
                    <a:pt x="54" y="59"/>
                  </a:cubicBezTo>
                  <a:cubicBezTo>
                    <a:pt x="53" y="59"/>
                    <a:pt x="53" y="59"/>
                    <a:pt x="51" y="59"/>
                  </a:cubicBezTo>
                  <a:cubicBezTo>
                    <a:pt x="49" y="59"/>
                    <a:pt x="49" y="63"/>
                    <a:pt x="48" y="63"/>
                  </a:cubicBezTo>
                  <a:cubicBezTo>
                    <a:pt x="46" y="63"/>
                    <a:pt x="45" y="62"/>
                    <a:pt x="43" y="62"/>
                  </a:cubicBezTo>
                  <a:cubicBezTo>
                    <a:pt x="42" y="63"/>
                    <a:pt x="42" y="66"/>
                    <a:pt x="39" y="66"/>
                  </a:cubicBezTo>
                  <a:cubicBezTo>
                    <a:pt x="31" y="66"/>
                    <a:pt x="24" y="56"/>
                    <a:pt x="15" y="56"/>
                  </a:cubicBezTo>
                  <a:cubicBezTo>
                    <a:pt x="12" y="56"/>
                    <a:pt x="8" y="56"/>
                    <a:pt x="8" y="59"/>
                  </a:cubicBezTo>
                  <a:cubicBezTo>
                    <a:pt x="8" y="61"/>
                    <a:pt x="8" y="62"/>
                    <a:pt x="8" y="64"/>
                  </a:cubicBezTo>
                  <a:cubicBezTo>
                    <a:pt x="7" y="64"/>
                    <a:pt x="6" y="64"/>
                    <a:pt x="6" y="64"/>
                  </a:cubicBezTo>
                  <a:cubicBezTo>
                    <a:pt x="1" y="64"/>
                    <a:pt x="4" y="58"/>
                    <a:pt x="0" y="58"/>
                  </a:cubicBezTo>
                  <a:cubicBezTo>
                    <a:pt x="1" y="56"/>
                    <a:pt x="2" y="55"/>
                    <a:pt x="2" y="52"/>
                  </a:cubicBezTo>
                  <a:cubicBezTo>
                    <a:pt x="2" y="48"/>
                    <a:pt x="0" y="41"/>
                    <a:pt x="0" y="39"/>
                  </a:cubicBezTo>
                  <a:cubicBezTo>
                    <a:pt x="0" y="37"/>
                    <a:pt x="12" y="33"/>
                    <a:pt x="14" y="32"/>
                  </a:cubicBezTo>
                  <a:cubicBezTo>
                    <a:pt x="12" y="30"/>
                    <a:pt x="10" y="29"/>
                    <a:pt x="10" y="27"/>
                  </a:cubicBezTo>
                  <a:cubicBezTo>
                    <a:pt x="10" y="24"/>
                    <a:pt x="16" y="20"/>
                    <a:pt x="18" y="18"/>
                  </a:cubicBezTo>
                  <a:cubicBezTo>
                    <a:pt x="21" y="21"/>
                    <a:pt x="23" y="19"/>
                    <a:pt x="25" y="21"/>
                  </a:cubicBezTo>
                  <a:cubicBezTo>
                    <a:pt x="28" y="23"/>
                    <a:pt x="27" y="30"/>
                    <a:pt x="31" y="30"/>
                  </a:cubicBezTo>
                  <a:cubicBezTo>
                    <a:pt x="33" y="30"/>
                    <a:pt x="34" y="26"/>
                    <a:pt x="35" y="26"/>
                  </a:cubicBezTo>
                  <a:cubicBezTo>
                    <a:pt x="40" y="19"/>
                    <a:pt x="48" y="1"/>
                    <a:pt x="48" y="0"/>
                  </a:cubicBezTo>
                  <a:cubicBezTo>
                    <a:pt x="51" y="4"/>
                    <a:pt x="55" y="7"/>
                    <a:pt x="63" y="7"/>
                  </a:cubicBezTo>
                  <a:cubicBezTo>
                    <a:pt x="64" y="7"/>
                    <a:pt x="69" y="12"/>
                    <a:pt x="69" y="12"/>
                  </a:cubicBezTo>
                  <a:cubicBezTo>
                    <a:pt x="70" y="13"/>
                    <a:pt x="71" y="13"/>
                    <a:pt x="71" y="13"/>
                  </a:cubicBezTo>
                  <a:lnTo>
                    <a:pt x="71" y="13"/>
                  </a:lnTo>
                  <a:lnTo>
                    <a:pt x="71" y="13"/>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8" name="Freeform 332"/>
            <p:cNvSpPr>
              <a:spLocks/>
            </p:cNvSpPr>
            <p:nvPr/>
          </p:nvSpPr>
          <p:spPr bwMode="gray">
            <a:xfrm>
              <a:off x="1692" y="562"/>
              <a:ext cx="594" cy="822"/>
            </a:xfrm>
            <a:custGeom>
              <a:avLst/>
              <a:gdLst/>
              <a:ahLst/>
              <a:cxnLst>
                <a:cxn ang="0">
                  <a:pos x="150" y="165"/>
                </a:cxn>
                <a:cxn ang="0">
                  <a:pos x="147" y="170"/>
                </a:cxn>
                <a:cxn ang="0">
                  <a:pos x="132" y="163"/>
                </a:cxn>
                <a:cxn ang="0">
                  <a:pos x="129" y="170"/>
                </a:cxn>
                <a:cxn ang="0">
                  <a:pos x="123" y="170"/>
                </a:cxn>
                <a:cxn ang="0">
                  <a:pos x="113" y="173"/>
                </a:cxn>
                <a:cxn ang="0">
                  <a:pos x="100" y="176"/>
                </a:cxn>
                <a:cxn ang="0">
                  <a:pos x="94" y="171"/>
                </a:cxn>
                <a:cxn ang="0">
                  <a:pos x="91" y="178"/>
                </a:cxn>
                <a:cxn ang="0">
                  <a:pos x="81" y="203"/>
                </a:cxn>
                <a:cxn ang="0">
                  <a:pos x="76" y="206"/>
                </a:cxn>
                <a:cxn ang="0">
                  <a:pos x="61" y="209"/>
                </a:cxn>
                <a:cxn ang="0">
                  <a:pos x="55" y="205"/>
                </a:cxn>
                <a:cxn ang="0">
                  <a:pos x="40" y="205"/>
                </a:cxn>
                <a:cxn ang="0">
                  <a:pos x="24" y="194"/>
                </a:cxn>
                <a:cxn ang="0">
                  <a:pos x="16" y="193"/>
                </a:cxn>
                <a:cxn ang="0">
                  <a:pos x="12" y="175"/>
                </a:cxn>
                <a:cxn ang="0">
                  <a:pos x="12" y="173"/>
                </a:cxn>
                <a:cxn ang="0">
                  <a:pos x="10" y="166"/>
                </a:cxn>
                <a:cxn ang="0">
                  <a:pos x="17" y="153"/>
                </a:cxn>
                <a:cxn ang="0">
                  <a:pos x="22" y="146"/>
                </a:cxn>
                <a:cxn ang="0">
                  <a:pos x="10" y="136"/>
                </a:cxn>
                <a:cxn ang="0">
                  <a:pos x="6" y="124"/>
                </a:cxn>
                <a:cxn ang="0">
                  <a:pos x="0" y="115"/>
                </a:cxn>
                <a:cxn ang="0">
                  <a:pos x="14" y="112"/>
                </a:cxn>
                <a:cxn ang="0">
                  <a:pos x="30" y="103"/>
                </a:cxn>
                <a:cxn ang="0">
                  <a:pos x="34" y="90"/>
                </a:cxn>
                <a:cxn ang="0">
                  <a:pos x="30" y="84"/>
                </a:cxn>
                <a:cxn ang="0">
                  <a:pos x="35" y="79"/>
                </a:cxn>
                <a:cxn ang="0">
                  <a:pos x="58" y="74"/>
                </a:cxn>
                <a:cxn ang="0">
                  <a:pos x="81" y="71"/>
                </a:cxn>
                <a:cxn ang="0">
                  <a:pos x="81" y="61"/>
                </a:cxn>
                <a:cxn ang="0">
                  <a:pos x="78" y="59"/>
                </a:cxn>
                <a:cxn ang="0">
                  <a:pos x="78" y="42"/>
                </a:cxn>
                <a:cxn ang="0">
                  <a:pos x="87" y="32"/>
                </a:cxn>
                <a:cxn ang="0">
                  <a:pos x="91" y="16"/>
                </a:cxn>
                <a:cxn ang="0">
                  <a:pos x="94" y="13"/>
                </a:cxn>
                <a:cxn ang="0">
                  <a:pos x="99" y="11"/>
                </a:cxn>
                <a:cxn ang="0">
                  <a:pos x="110" y="0"/>
                </a:cxn>
                <a:cxn ang="0">
                  <a:pos x="113" y="5"/>
                </a:cxn>
                <a:cxn ang="0">
                  <a:pos x="110" y="17"/>
                </a:cxn>
                <a:cxn ang="0">
                  <a:pos x="119" y="29"/>
                </a:cxn>
                <a:cxn ang="0">
                  <a:pos x="124" y="46"/>
                </a:cxn>
                <a:cxn ang="0">
                  <a:pos x="120" y="53"/>
                </a:cxn>
                <a:cxn ang="0">
                  <a:pos x="125" y="71"/>
                </a:cxn>
                <a:cxn ang="0">
                  <a:pos x="125" y="80"/>
                </a:cxn>
                <a:cxn ang="0">
                  <a:pos x="132" y="95"/>
                </a:cxn>
                <a:cxn ang="0">
                  <a:pos x="120" y="98"/>
                </a:cxn>
                <a:cxn ang="0">
                  <a:pos x="115" y="98"/>
                </a:cxn>
                <a:cxn ang="0">
                  <a:pos x="113" y="109"/>
                </a:cxn>
                <a:cxn ang="0">
                  <a:pos x="125" y="129"/>
                </a:cxn>
                <a:cxn ang="0">
                  <a:pos x="134" y="130"/>
                </a:cxn>
                <a:cxn ang="0">
                  <a:pos x="134" y="132"/>
                </a:cxn>
                <a:cxn ang="0">
                  <a:pos x="137" y="132"/>
                </a:cxn>
                <a:cxn ang="0">
                  <a:pos x="152" y="159"/>
                </a:cxn>
              </a:cxnLst>
              <a:rect l="0" t="0" r="r" b="b"/>
              <a:pathLst>
                <a:path w="152" h="210">
                  <a:moveTo>
                    <a:pt x="152" y="159"/>
                  </a:moveTo>
                  <a:cubicBezTo>
                    <a:pt x="151" y="162"/>
                    <a:pt x="150" y="162"/>
                    <a:pt x="150" y="165"/>
                  </a:cubicBezTo>
                  <a:cubicBezTo>
                    <a:pt x="150" y="166"/>
                    <a:pt x="149" y="168"/>
                    <a:pt x="151" y="168"/>
                  </a:cubicBezTo>
                  <a:cubicBezTo>
                    <a:pt x="150" y="168"/>
                    <a:pt x="149" y="170"/>
                    <a:pt x="147" y="170"/>
                  </a:cubicBezTo>
                  <a:cubicBezTo>
                    <a:pt x="141" y="170"/>
                    <a:pt x="140" y="160"/>
                    <a:pt x="134" y="160"/>
                  </a:cubicBezTo>
                  <a:cubicBezTo>
                    <a:pt x="133" y="160"/>
                    <a:pt x="132" y="162"/>
                    <a:pt x="132" y="163"/>
                  </a:cubicBezTo>
                  <a:cubicBezTo>
                    <a:pt x="132" y="166"/>
                    <a:pt x="133" y="166"/>
                    <a:pt x="133" y="168"/>
                  </a:cubicBezTo>
                  <a:cubicBezTo>
                    <a:pt x="133" y="171"/>
                    <a:pt x="131" y="171"/>
                    <a:pt x="129" y="170"/>
                  </a:cubicBezTo>
                  <a:cubicBezTo>
                    <a:pt x="127" y="172"/>
                    <a:pt x="127" y="175"/>
                    <a:pt x="125" y="175"/>
                  </a:cubicBezTo>
                  <a:cubicBezTo>
                    <a:pt x="123" y="175"/>
                    <a:pt x="124" y="171"/>
                    <a:pt x="123" y="170"/>
                  </a:cubicBezTo>
                  <a:cubicBezTo>
                    <a:pt x="123" y="169"/>
                    <a:pt x="117" y="168"/>
                    <a:pt x="117" y="168"/>
                  </a:cubicBezTo>
                  <a:cubicBezTo>
                    <a:pt x="114" y="168"/>
                    <a:pt x="114" y="173"/>
                    <a:pt x="113" y="173"/>
                  </a:cubicBezTo>
                  <a:cubicBezTo>
                    <a:pt x="111" y="175"/>
                    <a:pt x="108" y="173"/>
                    <a:pt x="105" y="173"/>
                  </a:cubicBezTo>
                  <a:cubicBezTo>
                    <a:pt x="102" y="173"/>
                    <a:pt x="101" y="174"/>
                    <a:pt x="100" y="176"/>
                  </a:cubicBezTo>
                  <a:cubicBezTo>
                    <a:pt x="98" y="174"/>
                    <a:pt x="96" y="174"/>
                    <a:pt x="94" y="171"/>
                  </a:cubicBezTo>
                  <a:cubicBezTo>
                    <a:pt x="94" y="171"/>
                    <a:pt x="94" y="171"/>
                    <a:pt x="94" y="171"/>
                  </a:cubicBezTo>
                  <a:cubicBezTo>
                    <a:pt x="92" y="172"/>
                    <a:pt x="91" y="173"/>
                    <a:pt x="91" y="175"/>
                  </a:cubicBezTo>
                  <a:cubicBezTo>
                    <a:pt x="91" y="175"/>
                    <a:pt x="91" y="177"/>
                    <a:pt x="91" y="178"/>
                  </a:cubicBezTo>
                  <a:cubicBezTo>
                    <a:pt x="91" y="185"/>
                    <a:pt x="83" y="186"/>
                    <a:pt x="83" y="192"/>
                  </a:cubicBezTo>
                  <a:cubicBezTo>
                    <a:pt x="83" y="195"/>
                    <a:pt x="83" y="200"/>
                    <a:pt x="81" y="203"/>
                  </a:cubicBezTo>
                  <a:cubicBezTo>
                    <a:pt x="80" y="204"/>
                    <a:pt x="78" y="203"/>
                    <a:pt x="77" y="204"/>
                  </a:cubicBezTo>
                  <a:cubicBezTo>
                    <a:pt x="77" y="205"/>
                    <a:pt x="77" y="206"/>
                    <a:pt x="76" y="206"/>
                  </a:cubicBezTo>
                  <a:cubicBezTo>
                    <a:pt x="72" y="206"/>
                    <a:pt x="66" y="206"/>
                    <a:pt x="64" y="204"/>
                  </a:cubicBezTo>
                  <a:cubicBezTo>
                    <a:pt x="63" y="205"/>
                    <a:pt x="61" y="209"/>
                    <a:pt x="61" y="209"/>
                  </a:cubicBezTo>
                  <a:cubicBezTo>
                    <a:pt x="60" y="209"/>
                    <a:pt x="59" y="210"/>
                    <a:pt x="57" y="210"/>
                  </a:cubicBezTo>
                  <a:cubicBezTo>
                    <a:pt x="57" y="208"/>
                    <a:pt x="56" y="207"/>
                    <a:pt x="55" y="205"/>
                  </a:cubicBezTo>
                  <a:cubicBezTo>
                    <a:pt x="55" y="203"/>
                    <a:pt x="55" y="201"/>
                    <a:pt x="54" y="200"/>
                  </a:cubicBezTo>
                  <a:cubicBezTo>
                    <a:pt x="49" y="201"/>
                    <a:pt x="46" y="205"/>
                    <a:pt x="40" y="205"/>
                  </a:cubicBezTo>
                  <a:cubicBezTo>
                    <a:pt x="33" y="205"/>
                    <a:pt x="32" y="199"/>
                    <a:pt x="25" y="199"/>
                  </a:cubicBezTo>
                  <a:cubicBezTo>
                    <a:pt x="25" y="196"/>
                    <a:pt x="25" y="195"/>
                    <a:pt x="24" y="194"/>
                  </a:cubicBezTo>
                  <a:cubicBezTo>
                    <a:pt x="22" y="193"/>
                    <a:pt x="20" y="193"/>
                    <a:pt x="18" y="193"/>
                  </a:cubicBezTo>
                  <a:cubicBezTo>
                    <a:pt x="17" y="193"/>
                    <a:pt x="16" y="193"/>
                    <a:pt x="16" y="193"/>
                  </a:cubicBezTo>
                  <a:cubicBezTo>
                    <a:pt x="16" y="187"/>
                    <a:pt x="11" y="183"/>
                    <a:pt x="11" y="177"/>
                  </a:cubicBezTo>
                  <a:cubicBezTo>
                    <a:pt x="11" y="176"/>
                    <a:pt x="12" y="175"/>
                    <a:pt x="12" y="175"/>
                  </a:cubicBezTo>
                  <a:lnTo>
                    <a:pt x="12" y="175"/>
                  </a:lnTo>
                  <a:lnTo>
                    <a:pt x="12" y="173"/>
                  </a:lnTo>
                  <a:lnTo>
                    <a:pt x="12" y="173"/>
                  </a:lnTo>
                  <a:cubicBezTo>
                    <a:pt x="12" y="171"/>
                    <a:pt x="10" y="168"/>
                    <a:pt x="10" y="166"/>
                  </a:cubicBezTo>
                  <a:cubicBezTo>
                    <a:pt x="10" y="164"/>
                    <a:pt x="13" y="164"/>
                    <a:pt x="14" y="162"/>
                  </a:cubicBezTo>
                  <a:cubicBezTo>
                    <a:pt x="16" y="160"/>
                    <a:pt x="17" y="157"/>
                    <a:pt x="17" y="153"/>
                  </a:cubicBezTo>
                  <a:cubicBezTo>
                    <a:pt x="19" y="153"/>
                    <a:pt x="23" y="153"/>
                    <a:pt x="24" y="153"/>
                  </a:cubicBezTo>
                  <a:cubicBezTo>
                    <a:pt x="24" y="152"/>
                    <a:pt x="22" y="149"/>
                    <a:pt x="22" y="146"/>
                  </a:cubicBezTo>
                  <a:cubicBezTo>
                    <a:pt x="21" y="141"/>
                    <a:pt x="21" y="137"/>
                    <a:pt x="19" y="137"/>
                  </a:cubicBezTo>
                  <a:cubicBezTo>
                    <a:pt x="15" y="134"/>
                    <a:pt x="14" y="138"/>
                    <a:pt x="10" y="136"/>
                  </a:cubicBezTo>
                  <a:cubicBezTo>
                    <a:pt x="9" y="134"/>
                    <a:pt x="6" y="132"/>
                    <a:pt x="5" y="129"/>
                  </a:cubicBezTo>
                  <a:cubicBezTo>
                    <a:pt x="5" y="127"/>
                    <a:pt x="6" y="126"/>
                    <a:pt x="6" y="124"/>
                  </a:cubicBezTo>
                  <a:cubicBezTo>
                    <a:pt x="6" y="122"/>
                    <a:pt x="7" y="120"/>
                    <a:pt x="2" y="120"/>
                  </a:cubicBezTo>
                  <a:cubicBezTo>
                    <a:pt x="0" y="119"/>
                    <a:pt x="0" y="117"/>
                    <a:pt x="0" y="115"/>
                  </a:cubicBezTo>
                  <a:cubicBezTo>
                    <a:pt x="0" y="112"/>
                    <a:pt x="6" y="110"/>
                    <a:pt x="9" y="110"/>
                  </a:cubicBezTo>
                  <a:cubicBezTo>
                    <a:pt x="12" y="110"/>
                    <a:pt x="12" y="112"/>
                    <a:pt x="14" y="112"/>
                  </a:cubicBezTo>
                  <a:cubicBezTo>
                    <a:pt x="16" y="112"/>
                    <a:pt x="18" y="108"/>
                    <a:pt x="20" y="106"/>
                  </a:cubicBezTo>
                  <a:cubicBezTo>
                    <a:pt x="23" y="103"/>
                    <a:pt x="27" y="103"/>
                    <a:pt x="30" y="103"/>
                  </a:cubicBezTo>
                  <a:cubicBezTo>
                    <a:pt x="31" y="103"/>
                    <a:pt x="28" y="99"/>
                    <a:pt x="30" y="95"/>
                  </a:cubicBezTo>
                  <a:cubicBezTo>
                    <a:pt x="31" y="91"/>
                    <a:pt x="33" y="90"/>
                    <a:pt x="34" y="90"/>
                  </a:cubicBezTo>
                  <a:cubicBezTo>
                    <a:pt x="33" y="87"/>
                    <a:pt x="32" y="85"/>
                    <a:pt x="30" y="84"/>
                  </a:cubicBezTo>
                  <a:lnTo>
                    <a:pt x="30" y="84"/>
                  </a:lnTo>
                  <a:lnTo>
                    <a:pt x="35" y="79"/>
                  </a:lnTo>
                  <a:lnTo>
                    <a:pt x="35" y="79"/>
                  </a:lnTo>
                  <a:cubicBezTo>
                    <a:pt x="36" y="80"/>
                    <a:pt x="37" y="81"/>
                    <a:pt x="38" y="81"/>
                  </a:cubicBezTo>
                  <a:cubicBezTo>
                    <a:pt x="46" y="81"/>
                    <a:pt x="51" y="74"/>
                    <a:pt x="58" y="74"/>
                  </a:cubicBezTo>
                  <a:cubicBezTo>
                    <a:pt x="63" y="74"/>
                    <a:pt x="64" y="77"/>
                    <a:pt x="69" y="77"/>
                  </a:cubicBezTo>
                  <a:cubicBezTo>
                    <a:pt x="71" y="77"/>
                    <a:pt x="81" y="74"/>
                    <a:pt x="81" y="71"/>
                  </a:cubicBezTo>
                  <a:cubicBezTo>
                    <a:pt x="81" y="67"/>
                    <a:pt x="79" y="68"/>
                    <a:pt x="79" y="66"/>
                  </a:cubicBezTo>
                  <a:cubicBezTo>
                    <a:pt x="79" y="64"/>
                    <a:pt x="80" y="63"/>
                    <a:pt x="81" y="61"/>
                  </a:cubicBezTo>
                  <a:cubicBezTo>
                    <a:pt x="80" y="60"/>
                    <a:pt x="79" y="60"/>
                    <a:pt x="78" y="59"/>
                  </a:cubicBezTo>
                  <a:lnTo>
                    <a:pt x="78" y="59"/>
                  </a:lnTo>
                  <a:lnTo>
                    <a:pt x="78" y="42"/>
                  </a:lnTo>
                  <a:lnTo>
                    <a:pt x="78" y="42"/>
                  </a:lnTo>
                  <a:cubicBezTo>
                    <a:pt x="79" y="39"/>
                    <a:pt x="81" y="41"/>
                    <a:pt x="84" y="40"/>
                  </a:cubicBezTo>
                  <a:cubicBezTo>
                    <a:pt x="86" y="39"/>
                    <a:pt x="86" y="34"/>
                    <a:pt x="87" y="32"/>
                  </a:cubicBezTo>
                  <a:cubicBezTo>
                    <a:pt x="89" y="28"/>
                    <a:pt x="94" y="28"/>
                    <a:pt x="94" y="23"/>
                  </a:cubicBezTo>
                  <a:cubicBezTo>
                    <a:pt x="94" y="19"/>
                    <a:pt x="91" y="19"/>
                    <a:pt x="91" y="16"/>
                  </a:cubicBezTo>
                  <a:cubicBezTo>
                    <a:pt x="91" y="13"/>
                    <a:pt x="94" y="13"/>
                    <a:pt x="94" y="13"/>
                  </a:cubicBezTo>
                  <a:lnTo>
                    <a:pt x="94" y="13"/>
                  </a:lnTo>
                  <a:lnTo>
                    <a:pt x="99" y="11"/>
                  </a:lnTo>
                  <a:lnTo>
                    <a:pt x="99" y="11"/>
                  </a:lnTo>
                  <a:cubicBezTo>
                    <a:pt x="99" y="9"/>
                    <a:pt x="102" y="10"/>
                    <a:pt x="103" y="8"/>
                  </a:cubicBezTo>
                  <a:cubicBezTo>
                    <a:pt x="105" y="5"/>
                    <a:pt x="107" y="0"/>
                    <a:pt x="110" y="0"/>
                  </a:cubicBezTo>
                  <a:cubicBezTo>
                    <a:pt x="113" y="0"/>
                    <a:pt x="113" y="3"/>
                    <a:pt x="113" y="5"/>
                  </a:cubicBezTo>
                  <a:lnTo>
                    <a:pt x="113" y="5"/>
                  </a:lnTo>
                  <a:lnTo>
                    <a:pt x="110" y="17"/>
                  </a:lnTo>
                  <a:lnTo>
                    <a:pt x="110" y="17"/>
                  </a:lnTo>
                  <a:cubicBezTo>
                    <a:pt x="111" y="22"/>
                    <a:pt x="114" y="19"/>
                    <a:pt x="116" y="22"/>
                  </a:cubicBezTo>
                  <a:cubicBezTo>
                    <a:pt x="118" y="25"/>
                    <a:pt x="118" y="27"/>
                    <a:pt x="119" y="29"/>
                  </a:cubicBezTo>
                  <a:cubicBezTo>
                    <a:pt x="120" y="30"/>
                    <a:pt x="123" y="33"/>
                    <a:pt x="128" y="32"/>
                  </a:cubicBezTo>
                  <a:cubicBezTo>
                    <a:pt x="129" y="40"/>
                    <a:pt x="125" y="42"/>
                    <a:pt x="124" y="46"/>
                  </a:cubicBezTo>
                  <a:cubicBezTo>
                    <a:pt x="122" y="47"/>
                    <a:pt x="121" y="47"/>
                    <a:pt x="120" y="48"/>
                  </a:cubicBezTo>
                  <a:cubicBezTo>
                    <a:pt x="121" y="50"/>
                    <a:pt x="120" y="52"/>
                    <a:pt x="120" y="53"/>
                  </a:cubicBezTo>
                  <a:cubicBezTo>
                    <a:pt x="120" y="56"/>
                    <a:pt x="119" y="58"/>
                    <a:pt x="119" y="61"/>
                  </a:cubicBezTo>
                  <a:cubicBezTo>
                    <a:pt x="119" y="61"/>
                    <a:pt x="124" y="70"/>
                    <a:pt x="125" y="71"/>
                  </a:cubicBezTo>
                  <a:lnTo>
                    <a:pt x="125" y="71"/>
                  </a:lnTo>
                  <a:lnTo>
                    <a:pt x="125" y="80"/>
                  </a:lnTo>
                  <a:lnTo>
                    <a:pt x="125" y="80"/>
                  </a:lnTo>
                  <a:cubicBezTo>
                    <a:pt x="127" y="86"/>
                    <a:pt x="131" y="88"/>
                    <a:pt x="132" y="95"/>
                  </a:cubicBezTo>
                  <a:cubicBezTo>
                    <a:pt x="126" y="96"/>
                    <a:pt x="128" y="103"/>
                    <a:pt x="124" y="103"/>
                  </a:cubicBezTo>
                  <a:cubicBezTo>
                    <a:pt x="123" y="103"/>
                    <a:pt x="120" y="99"/>
                    <a:pt x="120" y="98"/>
                  </a:cubicBezTo>
                  <a:lnTo>
                    <a:pt x="120" y="98"/>
                  </a:lnTo>
                  <a:lnTo>
                    <a:pt x="115" y="98"/>
                  </a:lnTo>
                  <a:lnTo>
                    <a:pt x="115" y="98"/>
                  </a:lnTo>
                  <a:cubicBezTo>
                    <a:pt x="114" y="101"/>
                    <a:pt x="113" y="105"/>
                    <a:pt x="113" y="109"/>
                  </a:cubicBezTo>
                  <a:cubicBezTo>
                    <a:pt x="113" y="111"/>
                    <a:pt x="115" y="110"/>
                    <a:pt x="115" y="112"/>
                  </a:cubicBezTo>
                  <a:cubicBezTo>
                    <a:pt x="117" y="117"/>
                    <a:pt x="119" y="129"/>
                    <a:pt x="125" y="129"/>
                  </a:cubicBezTo>
                  <a:cubicBezTo>
                    <a:pt x="128" y="129"/>
                    <a:pt x="129" y="126"/>
                    <a:pt x="132" y="126"/>
                  </a:cubicBezTo>
                  <a:cubicBezTo>
                    <a:pt x="134" y="126"/>
                    <a:pt x="134" y="129"/>
                    <a:pt x="134" y="130"/>
                  </a:cubicBezTo>
                  <a:lnTo>
                    <a:pt x="134" y="130"/>
                  </a:lnTo>
                  <a:lnTo>
                    <a:pt x="134" y="132"/>
                  </a:lnTo>
                  <a:lnTo>
                    <a:pt x="137" y="132"/>
                  </a:lnTo>
                  <a:lnTo>
                    <a:pt x="137" y="132"/>
                  </a:lnTo>
                  <a:cubicBezTo>
                    <a:pt x="140" y="144"/>
                    <a:pt x="152" y="146"/>
                    <a:pt x="152" y="159"/>
                  </a:cubicBezTo>
                  <a:lnTo>
                    <a:pt x="152" y="159"/>
                  </a:lnTo>
                  <a:lnTo>
                    <a:pt x="152" y="159"/>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09" name="Freeform 333"/>
            <p:cNvSpPr>
              <a:spLocks/>
            </p:cNvSpPr>
            <p:nvPr/>
          </p:nvSpPr>
          <p:spPr bwMode="gray">
            <a:xfrm>
              <a:off x="1860" y="1188"/>
              <a:ext cx="606" cy="297"/>
            </a:xfrm>
            <a:custGeom>
              <a:avLst/>
              <a:gdLst/>
              <a:ahLst/>
              <a:cxnLst>
                <a:cxn ang="0">
                  <a:pos x="153" y="61"/>
                </a:cxn>
                <a:cxn ang="0">
                  <a:pos x="155" y="56"/>
                </a:cxn>
                <a:cxn ang="0">
                  <a:pos x="150" y="54"/>
                </a:cxn>
                <a:cxn ang="0">
                  <a:pos x="150" y="51"/>
                </a:cxn>
                <a:cxn ang="0">
                  <a:pos x="147" y="49"/>
                </a:cxn>
                <a:cxn ang="0">
                  <a:pos x="147" y="49"/>
                </a:cxn>
                <a:cxn ang="0">
                  <a:pos x="147" y="46"/>
                </a:cxn>
                <a:cxn ang="0">
                  <a:pos x="147" y="46"/>
                </a:cxn>
                <a:cxn ang="0">
                  <a:pos x="144" y="46"/>
                </a:cxn>
                <a:cxn ang="0">
                  <a:pos x="137" y="36"/>
                </a:cxn>
                <a:cxn ang="0">
                  <a:pos x="131" y="25"/>
                </a:cxn>
                <a:cxn ang="0">
                  <a:pos x="123" y="27"/>
                </a:cxn>
                <a:cxn ang="0">
                  <a:pos x="120" y="23"/>
                </a:cxn>
                <a:cxn ang="0">
                  <a:pos x="124" y="16"/>
                </a:cxn>
                <a:cxn ang="0">
                  <a:pos x="120" y="11"/>
                </a:cxn>
                <a:cxn ang="0">
                  <a:pos x="120" y="11"/>
                </a:cxn>
                <a:cxn ang="0">
                  <a:pos x="120" y="9"/>
                </a:cxn>
                <a:cxn ang="0">
                  <a:pos x="120" y="9"/>
                </a:cxn>
                <a:cxn ang="0">
                  <a:pos x="115" y="11"/>
                </a:cxn>
                <a:cxn ang="0">
                  <a:pos x="111" y="8"/>
                </a:cxn>
                <a:cxn ang="0">
                  <a:pos x="108" y="8"/>
                </a:cxn>
                <a:cxn ang="0">
                  <a:pos x="104" y="10"/>
                </a:cxn>
                <a:cxn ang="0">
                  <a:pos x="91" y="0"/>
                </a:cxn>
                <a:cxn ang="0">
                  <a:pos x="89" y="3"/>
                </a:cxn>
                <a:cxn ang="0">
                  <a:pos x="90" y="8"/>
                </a:cxn>
                <a:cxn ang="0">
                  <a:pos x="86" y="10"/>
                </a:cxn>
                <a:cxn ang="0">
                  <a:pos x="82" y="15"/>
                </a:cxn>
                <a:cxn ang="0">
                  <a:pos x="80" y="10"/>
                </a:cxn>
                <a:cxn ang="0">
                  <a:pos x="74" y="8"/>
                </a:cxn>
                <a:cxn ang="0">
                  <a:pos x="70" y="13"/>
                </a:cxn>
                <a:cxn ang="0">
                  <a:pos x="62" y="13"/>
                </a:cxn>
                <a:cxn ang="0">
                  <a:pos x="57" y="16"/>
                </a:cxn>
                <a:cxn ang="0">
                  <a:pos x="51" y="11"/>
                </a:cxn>
                <a:cxn ang="0">
                  <a:pos x="51" y="11"/>
                </a:cxn>
                <a:cxn ang="0">
                  <a:pos x="48" y="15"/>
                </a:cxn>
                <a:cxn ang="0">
                  <a:pos x="48" y="18"/>
                </a:cxn>
                <a:cxn ang="0">
                  <a:pos x="40" y="32"/>
                </a:cxn>
                <a:cxn ang="0">
                  <a:pos x="38" y="43"/>
                </a:cxn>
                <a:cxn ang="0">
                  <a:pos x="34" y="44"/>
                </a:cxn>
                <a:cxn ang="0">
                  <a:pos x="33" y="46"/>
                </a:cxn>
                <a:cxn ang="0">
                  <a:pos x="21" y="44"/>
                </a:cxn>
                <a:cxn ang="0">
                  <a:pos x="18" y="49"/>
                </a:cxn>
                <a:cxn ang="0">
                  <a:pos x="14" y="50"/>
                </a:cxn>
                <a:cxn ang="0">
                  <a:pos x="7" y="60"/>
                </a:cxn>
                <a:cxn ang="0">
                  <a:pos x="0" y="71"/>
                </a:cxn>
                <a:cxn ang="0">
                  <a:pos x="2" y="76"/>
                </a:cxn>
                <a:cxn ang="0">
                  <a:pos x="24" y="71"/>
                </a:cxn>
                <a:cxn ang="0">
                  <a:pos x="37" y="64"/>
                </a:cxn>
                <a:cxn ang="0">
                  <a:pos x="41" y="57"/>
                </a:cxn>
                <a:cxn ang="0">
                  <a:pos x="50" y="46"/>
                </a:cxn>
                <a:cxn ang="0">
                  <a:pos x="67" y="26"/>
                </a:cxn>
                <a:cxn ang="0">
                  <a:pos x="79" y="23"/>
                </a:cxn>
                <a:cxn ang="0">
                  <a:pos x="95" y="28"/>
                </a:cxn>
                <a:cxn ang="0">
                  <a:pos x="102" y="33"/>
                </a:cxn>
                <a:cxn ang="0">
                  <a:pos x="107" y="32"/>
                </a:cxn>
                <a:cxn ang="0">
                  <a:pos x="120" y="42"/>
                </a:cxn>
                <a:cxn ang="0">
                  <a:pos x="129" y="48"/>
                </a:cxn>
                <a:cxn ang="0">
                  <a:pos x="140" y="60"/>
                </a:cxn>
                <a:cxn ang="0">
                  <a:pos x="145" y="56"/>
                </a:cxn>
                <a:cxn ang="0">
                  <a:pos x="147" y="60"/>
                </a:cxn>
                <a:cxn ang="0">
                  <a:pos x="153" y="61"/>
                </a:cxn>
                <a:cxn ang="0">
                  <a:pos x="153" y="61"/>
                </a:cxn>
                <a:cxn ang="0">
                  <a:pos x="153" y="61"/>
                </a:cxn>
              </a:cxnLst>
              <a:rect l="0" t="0" r="r" b="b"/>
              <a:pathLst>
                <a:path w="155" h="76">
                  <a:moveTo>
                    <a:pt x="153" y="61"/>
                  </a:moveTo>
                  <a:cubicBezTo>
                    <a:pt x="153" y="60"/>
                    <a:pt x="155" y="58"/>
                    <a:pt x="155" y="56"/>
                  </a:cubicBezTo>
                  <a:cubicBezTo>
                    <a:pt x="155" y="53"/>
                    <a:pt x="151" y="54"/>
                    <a:pt x="150" y="54"/>
                  </a:cubicBezTo>
                  <a:cubicBezTo>
                    <a:pt x="150" y="53"/>
                    <a:pt x="150" y="52"/>
                    <a:pt x="150" y="51"/>
                  </a:cubicBezTo>
                  <a:cubicBezTo>
                    <a:pt x="150" y="50"/>
                    <a:pt x="148" y="49"/>
                    <a:pt x="147" y="49"/>
                  </a:cubicBezTo>
                  <a:lnTo>
                    <a:pt x="147" y="49"/>
                  </a:lnTo>
                  <a:lnTo>
                    <a:pt x="147" y="46"/>
                  </a:lnTo>
                  <a:lnTo>
                    <a:pt x="147" y="46"/>
                  </a:lnTo>
                  <a:cubicBezTo>
                    <a:pt x="146" y="46"/>
                    <a:pt x="145" y="46"/>
                    <a:pt x="144" y="46"/>
                  </a:cubicBezTo>
                  <a:cubicBezTo>
                    <a:pt x="143" y="40"/>
                    <a:pt x="140" y="39"/>
                    <a:pt x="137" y="36"/>
                  </a:cubicBezTo>
                  <a:cubicBezTo>
                    <a:pt x="134" y="34"/>
                    <a:pt x="132" y="28"/>
                    <a:pt x="131" y="25"/>
                  </a:cubicBezTo>
                  <a:cubicBezTo>
                    <a:pt x="128" y="25"/>
                    <a:pt x="126" y="27"/>
                    <a:pt x="123" y="27"/>
                  </a:cubicBezTo>
                  <a:cubicBezTo>
                    <a:pt x="120" y="27"/>
                    <a:pt x="120" y="25"/>
                    <a:pt x="120" y="23"/>
                  </a:cubicBezTo>
                  <a:cubicBezTo>
                    <a:pt x="120" y="20"/>
                    <a:pt x="124" y="19"/>
                    <a:pt x="124" y="16"/>
                  </a:cubicBezTo>
                  <a:cubicBezTo>
                    <a:pt x="124" y="12"/>
                    <a:pt x="123" y="12"/>
                    <a:pt x="120" y="11"/>
                  </a:cubicBezTo>
                  <a:lnTo>
                    <a:pt x="120" y="11"/>
                  </a:lnTo>
                  <a:lnTo>
                    <a:pt x="120" y="9"/>
                  </a:lnTo>
                  <a:lnTo>
                    <a:pt x="120" y="9"/>
                  </a:lnTo>
                  <a:cubicBezTo>
                    <a:pt x="118" y="9"/>
                    <a:pt x="116" y="11"/>
                    <a:pt x="115" y="11"/>
                  </a:cubicBezTo>
                  <a:cubicBezTo>
                    <a:pt x="113" y="11"/>
                    <a:pt x="113" y="8"/>
                    <a:pt x="111" y="8"/>
                  </a:cubicBezTo>
                  <a:cubicBezTo>
                    <a:pt x="110" y="8"/>
                    <a:pt x="109" y="7"/>
                    <a:pt x="108" y="8"/>
                  </a:cubicBezTo>
                  <a:cubicBezTo>
                    <a:pt x="107" y="8"/>
                    <a:pt x="106" y="10"/>
                    <a:pt x="104" y="10"/>
                  </a:cubicBezTo>
                  <a:cubicBezTo>
                    <a:pt x="98" y="10"/>
                    <a:pt x="97" y="0"/>
                    <a:pt x="91" y="0"/>
                  </a:cubicBezTo>
                  <a:cubicBezTo>
                    <a:pt x="90" y="0"/>
                    <a:pt x="89" y="2"/>
                    <a:pt x="89" y="3"/>
                  </a:cubicBezTo>
                  <a:cubicBezTo>
                    <a:pt x="89" y="6"/>
                    <a:pt x="90" y="6"/>
                    <a:pt x="90" y="8"/>
                  </a:cubicBezTo>
                  <a:cubicBezTo>
                    <a:pt x="90" y="11"/>
                    <a:pt x="88" y="11"/>
                    <a:pt x="86" y="10"/>
                  </a:cubicBezTo>
                  <a:cubicBezTo>
                    <a:pt x="84" y="12"/>
                    <a:pt x="84" y="15"/>
                    <a:pt x="82" y="15"/>
                  </a:cubicBezTo>
                  <a:cubicBezTo>
                    <a:pt x="80" y="15"/>
                    <a:pt x="81" y="11"/>
                    <a:pt x="80" y="10"/>
                  </a:cubicBezTo>
                  <a:cubicBezTo>
                    <a:pt x="80" y="9"/>
                    <a:pt x="74" y="8"/>
                    <a:pt x="74" y="8"/>
                  </a:cubicBezTo>
                  <a:cubicBezTo>
                    <a:pt x="71" y="8"/>
                    <a:pt x="71" y="13"/>
                    <a:pt x="70" y="13"/>
                  </a:cubicBezTo>
                  <a:cubicBezTo>
                    <a:pt x="68" y="15"/>
                    <a:pt x="65" y="13"/>
                    <a:pt x="62" y="13"/>
                  </a:cubicBezTo>
                  <a:cubicBezTo>
                    <a:pt x="59" y="13"/>
                    <a:pt x="58" y="14"/>
                    <a:pt x="57" y="16"/>
                  </a:cubicBezTo>
                  <a:cubicBezTo>
                    <a:pt x="55" y="14"/>
                    <a:pt x="53" y="14"/>
                    <a:pt x="51" y="11"/>
                  </a:cubicBezTo>
                  <a:cubicBezTo>
                    <a:pt x="51" y="11"/>
                    <a:pt x="51" y="11"/>
                    <a:pt x="51" y="11"/>
                  </a:cubicBezTo>
                  <a:cubicBezTo>
                    <a:pt x="49" y="12"/>
                    <a:pt x="48" y="13"/>
                    <a:pt x="48" y="15"/>
                  </a:cubicBezTo>
                  <a:cubicBezTo>
                    <a:pt x="48" y="15"/>
                    <a:pt x="48" y="17"/>
                    <a:pt x="48" y="18"/>
                  </a:cubicBezTo>
                  <a:cubicBezTo>
                    <a:pt x="48" y="25"/>
                    <a:pt x="40" y="26"/>
                    <a:pt x="40" y="32"/>
                  </a:cubicBezTo>
                  <a:cubicBezTo>
                    <a:pt x="40" y="35"/>
                    <a:pt x="40" y="40"/>
                    <a:pt x="38" y="43"/>
                  </a:cubicBezTo>
                  <a:cubicBezTo>
                    <a:pt x="37" y="44"/>
                    <a:pt x="35" y="43"/>
                    <a:pt x="34" y="44"/>
                  </a:cubicBezTo>
                  <a:cubicBezTo>
                    <a:pt x="34" y="45"/>
                    <a:pt x="34" y="46"/>
                    <a:pt x="33" y="46"/>
                  </a:cubicBezTo>
                  <a:cubicBezTo>
                    <a:pt x="29" y="46"/>
                    <a:pt x="23" y="46"/>
                    <a:pt x="21" y="44"/>
                  </a:cubicBezTo>
                  <a:cubicBezTo>
                    <a:pt x="20" y="45"/>
                    <a:pt x="18" y="49"/>
                    <a:pt x="18" y="49"/>
                  </a:cubicBezTo>
                  <a:cubicBezTo>
                    <a:pt x="17" y="49"/>
                    <a:pt x="16" y="50"/>
                    <a:pt x="14" y="50"/>
                  </a:cubicBezTo>
                  <a:cubicBezTo>
                    <a:pt x="14" y="55"/>
                    <a:pt x="10" y="57"/>
                    <a:pt x="7" y="60"/>
                  </a:cubicBezTo>
                  <a:cubicBezTo>
                    <a:pt x="4" y="62"/>
                    <a:pt x="0" y="65"/>
                    <a:pt x="0" y="71"/>
                  </a:cubicBezTo>
                  <a:cubicBezTo>
                    <a:pt x="0" y="72"/>
                    <a:pt x="2" y="75"/>
                    <a:pt x="2" y="76"/>
                  </a:cubicBezTo>
                  <a:cubicBezTo>
                    <a:pt x="10" y="74"/>
                    <a:pt x="18" y="73"/>
                    <a:pt x="24" y="71"/>
                  </a:cubicBezTo>
                  <a:cubicBezTo>
                    <a:pt x="30" y="71"/>
                    <a:pt x="34" y="68"/>
                    <a:pt x="37" y="64"/>
                  </a:cubicBezTo>
                  <a:cubicBezTo>
                    <a:pt x="40" y="61"/>
                    <a:pt x="39" y="60"/>
                    <a:pt x="41" y="57"/>
                  </a:cubicBezTo>
                  <a:cubicBezTo>
                    <a:pt x="45" y="56"/>
                    <a:pt x="44" y="48"/>
                    <a:pt x="50" y="46"/>
                  </a:cubicBezTo>
                  <a:cubicBezTo>
                    <a:pt x="57" y="43"/>
                    <a:pt x="60" y="31"/>
                    <a:pt x="67" y="26"/>
                  </a:cubicBezTo>
                  <a:cubicBezTo>
                    <a:pt x="70" y="24"/>
                    <a:pt x="75" y="23"/>
                    <a:pt x="79" y="23"/>
                  </a:cubicBezTo>
                  <a:cubicBezTo>
                    <a:pt x="87" y="23"/>
                    <a:pt x="90" y="25"/>
                    <a:pt x="95" y="28"/>
                  </a:cubicBezTo>
                  <a:cubicBezTo>
                    <a:pt x="98" y="29"/>
                    <a:pt x="99" y="27"/>
                    <a:pt x="102" y="33"/>
                  </a:cubicBezTo>
                  <a:cubicBezTo>
                    <a:pt x="103" y="34"/>
                    <a:pt x="105" y="32"/>
                    <a:pt x="107" y="32"/>
                  </a:cubicBezTo>
                  <a:cubicBezTo>
                    <a:pt x="112" y="32"/>
                    <a:pt x="118" y="40"/>
                    <a:pt x="120" y="42"/>
                  </a:cubicBezTo>
                  <a:cubicBezTo>
                    <a:pt x="124" y="45"/>
                    <a:pt x="125" y="45"/>
                    <a:pt x="129" y="48"/>
                  </a:cubicBezTo>
                  <a:cubicBezTo>
                    <a:pt x="133" y="52"/>
                    <a:pt x="136" y="58"/>
                    <a:pt x="140" y="60"/>
                  </a:cubicBezTo>
                  <a:cubicBezTo>
                    <a:pt x="142" y="54"/>
                    <a:pt x="144" y="56"/>
                    <a:pt x="145" y="56"/>
                  </a:cubicBezTo>
                  <a:cubicBezTo>
                    <a:pt x="146" y="56"/>
                    <a:pt x="146" y="58"/>
                    <a:pt x="147" y="60"/>
                  </a:cubicBezTo>
                  <a:cubicBezTo>
                    <a:pt x="149" y="60"/>
                    <a:pt x="151" y="60"/>
                    <a:pt x="153" y="61"/>
                  </a:cubicBezTo>
                  <a:lnTo>
                    <a:pt x="153" y="61"/>
                  </a:lnTo>
                  <a:lnTo>
                    <a:pt x="153" y="61"/>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0" name="Freeform 334"/>
            <p:cNvSpPr>
              <a:spLocks/>
            </p:cNvSpPr>
            <p:nvPr/>
          </p:nvSpPr>
          <p:spPr bwMode="gray">
            <a:xfrm>
              <a:off x="2274" y="1039"/>
              <a:ext cx="814" cy="498"/>
            </a:xfrm>
            <a:custGeom>
              <a:avLst/>
              <a:gdLst/>
              <a:ahLst/>
              <a:cxnLst>
                <a:cxn ang="0">
                  <a:pos x="158" y="125"/>
                </a:cxn>
                <a:cxn ang="0">
                  <a:pos x="146" y="108"/>
                </a:cxn>
                <a:cxn ang="0">
                  <a:pos x="148" y="94"/>
                </a:cxn>
                <a:cxn ang="0">
                  <a:pos x="130" y="83"/>
                </a:cxn>
                <a:cxn ang="0">
                  <a:pos x="119" y="93"/>
                </a:cxn>
                <a:cxn ang="0">
                  <a:pos x="106" y="93"/>
                </a:cxn>
                <a:cxn ang="0">
                  <a:pos x="88" y="89"/>
                </a:cxn>
                <a:cxn ang="0">
                  <a:pos x="75" y="83"/>
                </a:cxn>
                <a:cxn ang="0">
                  <a:pos x="60" y="77"/>
                </a:cxn>
                <a:cxn ang="0">
                  <a:pos x="41" y="59"/>
                </a:cxn>
                <a:cxn ang="0">
                  <a:pos x="25" y="63"/>
                </a:cxn>
                <a:cxn ang="0">
                  <a:pos x="14" y="61"/>
                </a:cxn>
                <a:cxn ang="0">
                  <a:pos x="14" y="49"/>
                </a:cxn>
                <a:cxn ang="0">
                  <a:pos x="14" y="47"/>
                </a:cxn>
                <a:cxn ang="0">
                  <a:pos x="9" y="49"/>
                </a:cxn>
                <a:cxn ang="0">
                  <a:pos x="2" y="46"/>
                </a:cxn>
                <a:cxn ang="0">
                  <a:pos x="3" y="37"/>
                </a:cxn>
                <a:cxn ang="0">
                  <a:pos x="10" y="32"/>
                </a:cxn>
                <a:cxn ang="0">
                  <a:pos x="12" y="25"/>
                </a:cxn>
                <a:cxn ang="0">
                  <a:pos x="17" y="2"/>
                </a:cxn>
                <a:cxn ang="0">
                  <a:pos x="23" y="0"/>
                </a:cxn>
                <a:cxn ang="0">
                  <a:pos x="27" y="0"/>
                </a:cxn>
                <a:cxn ang="0">
                  <a:pos x="27" y="3"/>
                </a:cxn>
                <a:cxn ang="0">
                  <a:pos x="32" y="6"/>
                </a:cxn>
                <a:cxn ang="0">
                  <a:pos x="38" y="6"/>
                </a:cxn>
                <a:cxn ang="0">
                  <a:pos x="44" y="5"/>
                </a:cxn>
                <a:cxn ang="0">
                  <a:pos x="52" y="8"/>
                </a:cxn>
                <a:cxn ang="0">
                  <a:pos x="79" y="22"/>
                </a:cxn>
                <a:cxn ang="0">
                  <a:pos x="102" y="22"/>
                </a:cxn>
                <a:cxn ang="0">
                  <a:pos x="131" y="19"/>
                </a:cxn>
                <a:cxn ang="0">
                  <a:pos x="135" y="20"/>
                </a:cxn>
                <a:cxn ang="0">
                  <a:pos x="161" y="16"/>
                </a:cxn>
                <a:cxn ang="0">
                  <a:pos x="179" y="21"/>
                </a:cxn>
                <a:cxn ang="0">
                  <a:pos x="181" y="21"/>
                </a:cxn>
                <a:cxn ang="0">
                  <a:pos x="187" y="33"/>
                </a:cxn>
                <a:cxn ang="0">
                  <a:pos x="185" y="33"/>
                </a:cxn>
                <a:cxn ang="0">
                  <a:pos x="179" y="35"/>
                </a:cxn>
                <a:cxn ang="0">
                  <a:pos x="180" y="51"/>
                </a:cxn>
                <a:cxn ang="0">
                  <a:pos x="179" y="56"/>
                </a:cxn>
                <a:cxn ang="0">
                  <a:pos x="183" y="76"/>
                </a:cxn>
                <a:cxn ang="0">
                  <a:pos x="193" y="92"/>
                </a:cxn>
                <a:cxn ang="0">
                  <a:pos x="206" y="107"/>
                </a:cxn>
                <a:cxn ang="0">
                  <a:pos x="208" y="107"/>
                </a:cxn>
                <a:cxn ang="0">
                  <a:pos x="204" y="119"/>
                </a:cxn>
                <a:cxn ang="0">
                  <a:pos x="197" y="116"/>
                </a:cxn>
                <a:cxn ang="0">
                  <a:pos x="186" y="109"/>
                </a:cxn>
                <a:cxn ang="0">
                  <a:pos x="170" y="127"/>
                </a:cxn>
                <a:cxn ang="0">
                  <a:pos x="170" y="127"/>
                </a:cxn>
              </a:cxnLst>
              <a:rect l="0" t="0" r="r" b="b"/>
              <a:pathLst>
                <a:path w="208" h="127">
                  <a:moveTo>
                    <a:pt x="170" y="127"/>
                  </a:moveTo>
                  <a:cubicBezTo>
                    <a:pt x="167" y="127"/>
                    <a:pt x="161" y="126"/>
                    <a:pt x="158" y="125"/>
                  </a:cubicBezTo>
                  <a:cubicBezTo>
                    <a:pt x="156" y="123"/>
                    <a:pt x="158" y="122"/>
                    <a:pt x="156" y="120"/>
                  </a:cubicBezTo>
                  <a:cubicBezTo>
                    <a:pt x="150" y="116"/>
                    <a:pt x="148" y="116"/>
                    <a:pt x="146" y="108"/>
                  </a:cubicBezTo>
                  <a:cubicBezTo>
                    <a:pt x="145" y="106"/>
                    <a:pt x="143" y="106"/>
                    <a:pt x="143" y="104"/>
                  </a:cubicBezTo>
                  <a:cubicBezTo>
                    <a:pt x="143" y="99"/>
                    <a:pt x="148" y="98"/>
                    <a:pt x="148" y="94"/>
                  </a:cubicBezTo>
                  <a:cubicBezTo>
                    <a:pt x="143" y="94"/>
                    <a:pt x="140" y="96"/>
                    <a:pt x="140" y="89"/>
                  </a:cubicBezTo>
                  <a:cubicBezTo>
                    <a:pt x="135" y="88"/>
                    <a:pt x="132" y="88"/>
                    <a:pt x="130" y="83"/>
                  </a:cubicBezTo>
                  <a:cubicBezTo>
                    <a:pt x="125" y="85"/>
                    <a:pt x="122" y="87"/>
                    <a:pt x="118" y="91"/>
                  </a:cubicBezTo>
                  <a:cubicBezTo>
                    <a:pt x="118" y="91"/>
                    <a:pt x="119" y="92"/>
                    <a:pt x="119" y="93"/>
                  </a:cubicBezTo>
                  <a:cubicBezTo>
                    <a:pt x="118" y="94"/>
                    <a:pt x="113" y="95"/>
                    <a:pt x="109" y="95"/>
                  </a:cubicBezTo>
                  <a:cubicBezTo>
                    <a:pt x="108" y="95"/>
                    <a:pt x="107" y="94"/>
                    <a:pt x="106" y="93"/>
                  </a:cubicBezTo>
                  <a:cubicBezTo>
                    <a:pt x="105" y="94"/>
                    <a:pt x="103" y="97"/>
                    <a:pt x="101" y="97"/>
                  </a:cubicBezTo>
                  <a:cubicBezTo>
                    <a:pt x="95" y="97"/>
                    <a:pt x="94" y="89"/>
                    <a:pt x="88" y="89"/>
                  </a:cubicBezTo>
                  <a:cubicBezTo>
                    <a:pt x="86" y="89"/>
                    <a:pt x="85" y="91"/>
                    <a:pt x="82" y="91"/>
                  </a:cubicBezTo>
                  <a:cubicBezTo>
                    <a:pt x="75" y="91"/>
                    <a:pt x="79" y="85"/>
                    <a:pt x="75" y="83"/>
                  </a:cubicBezTo>
                  <a:cubicBezTo>
                    <a:pt x="71" y="81"/>
                    <a:pt x="70" y="79"/>
                    <a:pt x="66" y="78"/>
                  </a:cubicBezTo>
                  <a:cubicBezTo>
                    <a:pt x="64" y="77"/>
                    <a:pt x="61" y="79"/>
                    <a:pt x="60" y="77"/>
                  </a:cubicBezTo>
                  <a:cubicBezTo>
                    <a:pt x="56" y="71"/>
                    <a:pt x="50" y="73"/>
                    <a:pt x="47" y="67"/>
                  </a:cubicBezTo>
                  <a:cubicBezTo>
                    <a:pt x="46" y="64"/>
                    <a:pt x="46" y="59"/>
                    <a:pt x="41" y="59"/>
                  </a:cubicBezTo>
                  <a:cubicBezTo>
                    <a:pt x="33" y="59"/>
                    <a:pt x="32" y="66"/>
                    <a:pt x="28" y="71"/>
                  </a:cubicBezTo>
                  <a:cubicBezTo>
                    <a:pt x="27" y="68"/>
                    <a:pt x="26" y="64"/>
                    <a:pt x="25" y="63"/>
                  </a:cubicBezTo>
                  <a:cubicBezTo>
                    <a:pt x="22" y="63"/>
                    <a:pt x="20" y="65"/>
                    <a:pt x="17" y="65"/>
                  </a:cubicBezTo>
                  <a:cubicBezTo>
                    <a:pt x="14" y="65"/>
                    <a:pt x="14" y="63"/>
                    <a:pt x="14" y="61"/>
                  </a:cubicBezTo>
                  <a:cubicBezTo>
                    <a:pt x="14" y="58"/>
                    <a:pt x="18" y="57"/>
                    <a:pt x="18" y="54"/>
                  </a:cubicBezTo>
                  <a:cubicBezTo>
                    <a:pt x="18" y="50"/>
                    <a:pt x="17" y="50"/>
                    <a:pt x="14" y="49"/>
                  </a:cubicBezTo>
                  <a:lnTo>
                    <a:pt x="14" y="49"/>
                  </a:lnTo>
                  <a:lnTo>
                    <a:pt x="14" y="47"/>
                  </a:lnTo>
                  <a:lnTo>
                    <a:pt x="14" y="47"/>
                  </a:lnTo>
                  <a:cubicBezTo>
                    <a:pt x="12" y="47"/>
                    <a:pt x="10" y="49"/>
                    <a:pt x="9" y="49"/>
                  </a:cubicBezTo>
                  <a:cubicBezTo>
                    <a:pt x="7" y="49"/>
                    <a:pt x="7" y="46"/>
                    <a:pt x="5" y="46"/>
                  </a:cubicBezTo>
                  <a:cubicBezTo>
                    <a:pt x="4" y="46"/>
                    <a:pt x="3" y="45"/>
                    <a:pt x="2" y="46"/>
                  </a:cubicBezTo>
                  <a:cubicBezTo>
                    <a:pt x="0" y="46"/>
                    <a:pt x="1" y="44"/>
                    <a:pt x="1" y="43"/>
                  </a:cubicBezTo>
                  <a:cubicBezTo>
                    <a:pt x="1" y="40"/>
                    <a:pt x="2" y="40"/>
                    <a:pt x="3" y="37"/>
                  </a:cubicBezTo>
                  <a:cubicBezTo>
                    <a:pt x="5" y="37"/>
                    <a:pt x="6" y="37"/>
                    <a:pt x="6" y="37"/>
                  </a:cubicBezTo>
                  <a:cubicBezTo>
                    <a:pt x="8" y="37"/>
                    <a:pt x="10" y="34"/>
                    <a:pt x="10" y="32"/>
                  </a:cubicBezTo>
                  <a:cubicBezTo>
                    <a:pt x="10" y="30"/>
                    <a:pt x="10" y="31"/>
                    <a:pt x="10" y="29"/>
                  </a:cubicBezTo>
                  <a:cubicBezTo>
                    <a:pt x="10" y="28"/>
                    <a:pt x="12" y="27"/>
                    <a:pt x="12" y="25"/>
                  </a:cubicBezTo>
                  <a:cubicBezTo>
                    <a:pt x="12" y="22"/>
                    <a:pt x="9" y="21"/>
                    <a:pt x="9" y="17"/>
                  </a:cubicBezTo>
                  <a:cubicBezTo>
                    <a:pt x="9" y="12"/>
                    <a:pt x="16" y="5"/>
                    <a:pt x="17" y="2"/>
                  </a:cubicBezTo>
                  <a:cubicBezTo>
                    <a:pt x="18" y="3"/>
                    <a:pt x="20" y="4"/>
                    <a:pt x="20" y="4"/>
                  </a:cubicBezTo>
                  <a:cubicBezTo>
                    <a:pt x="20" y="4"/>
                    <a:pt x="23" y="1"/>
                    <a:pt x="23" y="0"/>
                  </a:cubicBezTo>
                  <a:lnTo>
                    <a:pt x="23" y="0"/>
                  </a:lnTo>
                  <a:lnTo>
                    <a:pt x="27" y="0"/>
                  </a:lnTo>
                  <a:lnTo>
                    <a:pt x="27" y="0"/>
                  </a:lnTo>
                  <a:cubicBezTo>
                    <a:pt x="27" y="2"/>
                    <a:pt x="27" y="2"/>
                    <a:pt x="27" y="3"/>
                  </a:cubicBezTo>
                  <a:cubicBezTo>
                    <a:pt x="29" y="3"/>
                    <a:pt x="28" y="3"/>
                    <a:pt x="30" y="3"/>
                  </a:cubicBezTo>
                  <a:cubicBezTo>
                    <a:pt x="30" y="5"/>
                    <a:pt x="31" y="6"/>
                    <a:pt x="32" y="6"/>
                  </a:cubicBezTo>
                  <a:cubicBezTo>
                    <a:pt x="34" y="6"/>
                    <a:pt x="34" y="4"/>
                    <a:pt x="36" y="4"/>
                  </a:cubicBezTo>
                  <a:cubicBezTo>
                    <a:pt x="37" y="4"/>
                    <a:pt x="38" y="5"/>
                    <a:pt x="38" y="6"/>
                  </a:cubicBezTo>
                  <a:cubicBezTo>
                    <a:pt x="39" y="5"/>
                    <a:pt x="40" y="4"/>
                    <a:pt x="41" y="4"/>
                  </a:cubicBezTo>
                  <a:cubicBezTo>
                    <a:pt x="42" y="4"/>
                    <a:pt x="43" y="5"/>
                    <a:pt x="44" y="5"/>
                  </a:cubicBezTo>
                  <a:cubicBezTo>
                    <a:pt x="44" y="4"/>
                    <a:pt x="44" y="0"/>
                    <a:pt x="46" y="0"/>
                  </a:cubicBezTo>
                  <a:cubicBezTo>
                    <a:pt x="51" y="0"/>
                    <a:pt x="50" y="5"/>
                    <a:pt x="52" y="8"/>
                  </a:cubicBezTo>
                  <a:cubicBezTo>
                    <a:pt x="54" y="10"/>
                    <a:pt x="58" y="10"/>
                    <a:pt x="61" y="10"/>
                  </a:cubicBezTo>
                  <a:cubicBezTo>
                    <a:pt x="67" y="10"/>
                    <a:pt x="73" y="22"/>
                    <a:pt x="79" y="22"/>
                  </a:cubicBezTo>
                  <a:cubicBezTo>
                    <a:pt x="83" y="22"/>
                    <a:pt x="85" y="15"/>
                    <a:pt x="88" y="15"/>
                  </a:cubicBezTo>
                  <a:cubicBezTo>
                    <a:pt x="96" y="15"/>
                    <a:pt x="92" y="22"/>
                    <a:pt x="102" y="22"/>
                  </a:cubicBezTo>
                  <a:cubicBezTo>
                    <a:pt x="105" y="22"/>
                    <a:pt x="109" y="19"/>
                    <a:pt x="113" y="19"/>
                  </a:cubicBezTo>
                  <a:cubicBezTo>
                    <a:pt x="119" y="19"/>
                    <a:pt x="123" y="19"/>
                    <a:pt x="131" y="19"/>
                  </a:cubicBezTo>
                  <a:cubicBezTo>
                    <a:pt x="132" y="20"/>
                    <a:pt x="132" y="20"/>
                    <a:pt x="133" y="20"/>
                  </a:cubicBezTo>
                  <a:cubicBezTo>
                    <a:pt x="134" y="20"/>
                    <a:pt x="134" y="20"/>
                    <a:pt x="135" y="20"/>
                  </a:cubicBezTo>
                  <a:cubicBezTo>
                    <a:pt x="139" y="20"/>
                    <a:pt x="140" y="23"/>
                    <a:pt x="143" y="25"/>
                  </a:cubicBezTo>
                  <a:cubicBezTo>
                    <a:pt x="147" y="19"/>
                    <a:pt x="154" y="16"/>
                    <a:pt x="161" y="16"/>
                  </a:cubicBezTo>
                  <a:cubicBezTo>
                    <a:pt x="170" y="16"/>
                    <a:pt x="172" y="24"/>
                    <a:pt x="179" y="21"/>
                  </a:cubicBezTo>
                  <a:lnTo>
                    <a:pt x="179" y="21"/>
                  </a:lnTo>
                  <a:lnTo>
                    <a:pt x="181" y="21"/>
                  </a:lnTo>
                  <a:lnTo>
                    <a:pt x="181" y="21"/>
                  </a:lnTo>
                  <a:cubicBezTo>
                    <a:pt x="181" y="26"/>
                    <a:pt x="185" y="32"/>
                    <a:pt x="187" y="33"/>
                  </a:cubicBezTo>
                  <a:lnTo>
                    <a:pt x="187" y="33"/>
                  </a:lnTo>
                  <a:lnTo>
                    <a:pt x="185" y="33"/>
                  </a:lnTo>
                  <a:lnTo>
                    <a:pt x="185" y="33"/>
                  </a:lnTo>
                  <a:cubicBezTo>
                    <a:pt x="183" y="32"/>
                    <a:pt x="182" y="31"/>
                    <a:pt x="180" y="29"/>
                  </a:cubicBezTo>
                  <a:cubicBezTo>
                    <a:pt x="180" y="32"/>
                    <a:pt x="181" y="34"/>
                    <a:pt x="179" y="35"/>
                  </a:cubicBezTo>
                  <a:cubicBezTo>
                    <a:pt x="179" y="37"/>
                    <a:pt x="178" y="39"/>
                    <a:pt x="178" y="42"/>
                  </a:cubicBezTo>
                  <a:cubicBezTo>
                    <a:pt x="178" y="45"/>
                    <a:pt x="180" y="47"/>
                    <a:pt x="180" y="51"/>
                  </a:cubicBezTo>
                  <a:lnTo>
                    <a:pt x="180" y="51"/>
                  </a:lnTo>
                  <a:lnTo>
                    <a:pt x="179" y="56"/>
                  </a:lnTo>
                  <a:lnTo>
                    <a:pt x="180" y="63"/>
                  </a:lnTo>
                  <a:lnTo>
                    <a:pt x="183" y="76"/>
                  </a:lnTo>
                  <a:lnTo>
                    <a:pt x="183" y="76"/>
                  </a:lnTo>
                  <a:cubicBezTo>
                    <a:pt x="183" y="84"/>
                    <a:pt x="188" y="87"/>
                    <a:pt x="193" y="92"/>
                  </a:cubicBezTo>
                  <a:cubicBezTo>
                    <a:pt x="196" y="95"/>
                    <a:pt x="197" y="98"/>
                    <a:pt x="201" y="102"/>
                  </a:cubicBezTo>
                  <a:cubicBezTo>
                    <a:pt x="202" y="104"/>
                    <a:pt x="204" y="104"/>
                    <a:pt x="206" y="107"/>
                  </a:cubicBezTo>
                  <a:lnTo>
                    <a:pt x="206" y="107"/>
                  </a:lnTo>
                  <a:lnTo>
                    <a:pt x="208" y="107"/>
                  </a:lnTo>
                  <a:lnTo>
                    <a:pt x="208" y="107"/>
                  </a:lnTo>
                  <a:cubicBezTo>
                    <a:pt x="206" y="110"/>
                    <a:pt x="208" y="119"/>
                    <a:pt x="204" y="119"/>
                  </a:cubicBezTo>
                  <a:cubicBezTo>
                    <a:pt x="202" y="119"/>
                    <a:pt x="201" y="117"/>
                    <a:pt x="200" y="116"/>
                  </a:cubicBezTo>
                  <a:cubicBezTo>
                    <a:pt x="199" y="116"/>
                    <a:pt x="199" y="115"/>
                    <a:pt x="197" y="116"/>
                  </a:cubicBezTo>
                  <a:cubicBezTo>
                    <a:pt x="196" y="113"/>
                    <a:pt x="196" y="112"/>
                    <a:pt x="194" y="111"/>
                  </a:cubicBezTo>
                  <a:cubicBezTo>
                    <a:pt x="193" y="118"/>
                    <a:pt x="185" y="120"/>
                    <a:pt x="186" y="109"/>
                  </a:cubicBezTo>
                  <a:cubicBezTo>
                    <a:pt x="186" y="106"/>
                    <a:pt x="179" y="115"/>
                    <a:pt x="173" y="111"/>
                  </a:cubicBezTo>
                  <a:cubicBezTo>
                    <a:pt x="173" y="111"/>
                    <a:pt x="170" y="127"/>
                    <a:pt x="170" y="127"/>
                  </a:cubicBezTo>
                  <a:lnTo>
                    <a:pt x="170" y="127"/>
                  </a:lnTo>
                  <a:lnTo>
                    <a:pt x="170" y="127"/>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1" name="Freeform 335"/>
            <p:cNvSpPr>
              <a:spLocks/>
            </p:cNvSpPr>
            <p:nvPr/>
          </p:nvSpPr>
          <p:spPr bwMode="gray">
            <a:xfrm>
              <a:off x="2134" y="519"/>
              <a:ext cx="653" cy="665"/>
            </a:xfrm>
            <a:custGeom>
              <a:avLst/>
              <a:gdLst/>
              <a:ahLst/>
              <a:cxnLst>
                <a:cxn ang="0">
                  <a:pos x="42" y="170"/>
                </a:cxn>
                <a:cxn ang="0">
                  <a:pos x="46" y="162"/>
                </a:cxn>
                <a:cxn ang="0">
                  <a:pos x="45" y="150"/>
                </a:cxn>
                <a:cxn ang="0">
                  <a:pos x="56" y="137"/>
                </a:cxn>
                <a:cxn ang="0">
                  <a:pos x="59" y="133"/>
                </a:cxn>
                <a:cxn ang="0">
                  <a:pos x="63" y="133"/>
                </a:cxn>
                <a:cxn ang="0">
                  <a:pos x="66" y="136"/>
                </a:cxn>
                <a:cxn ang="0">
                  <a:pos x="72" y="137"/>
                </a:cxn>
                <a:cxn ang="0">
                  <a:pos x="77" y="137"/>
                </a:cxn>
                <a:cxn ang="0">
                  <a:pos x="82" y="133"/>
                </a:cxn>
                <a:cxn ang="0">
                  <a:pos x="97" y="143"/>
                </a:cxn>
                <a:cxn ang="0">
                  <a:pos x="124" y="148"/>
                </a:cxn>
                <a:cxn ang="0">
                  <a:pos x="149" y="152"/>
                </a:cxn>
                <a:cxn ang="0">
                  <a:pos x="163" y="148"/>
                </a:cxn>
                <a:cxn ang="0">
                  <a:pos x="148" y="139"/>
                </a:cxn>
                <a:cxn ang="0">
                  <a:pos x="146" y="133"/>
                </a:cxn>
                <a:cxn ang="0">
                  <a:pos x="144" y="133"/>
                </a:cxn>
                <a:cxn ang="0">
                  <a:pos x="128" y="120"/>
                </a:cxn>
                <a:cxn ang="0">
                  <a:pos x="123" y="111"/>
                </a:cxn>
                <a:cxn ang="0">
                  <a:pos x="129" y="85"/>
                </a:cxn>
                <a:cxn ang="0">
                  <a:pos x="130" y="71"/>
                </a:cxn>
                <a:cxn ang="0">
                  <a:pos x="120" y="74"/>
                </a:cxn>
                <a:cxn ang="0">
                  <a:pos x="115" y="56"/>
                </a:cxn>
                <a:cxn ang="0">
                  <a:pos x="122" y="29"/>
                </a:cxn>
                <a:cxn ang="0">
                  <a:pos x="127" y="19"/>
                </a:cxn>
                <a:cxn ang="0">
                  <a:pos x="114" y="6"/>
                </a:cxn>
                <a:cxn ang="0">
                  <a:pos x="103" y="5"/>
                </a:cxn>
                <a:cxn ang="0">
                  <a:pos x="90" y="16"/>
                </a:cxn>
                <a:cxn ang="0">
                  <a:pos x="95" y="19"/>
                </a:cxn>
                <a:cxn ang="0">
                  <a:pos x="95" y="22"/>
                </a:cxn>
                <a:cxn ang="0">
                  <a:pos x="96" y="34"/>
                </a:cxn>
                <a:cxn ang="0">
                  <a:pos x="87" y="29"/>
                </a:cxn>
                <a:cxn ang="0">
                  <a:pos x="70" y="29"/>
                </a:cxn>
                <a:cxn ang="0">
                  <a:pos x="64" y="29"/>
                </a:cxn>
                <a:cxn ang="0">
                  <a:pos x="56" y="10"/>
                </a:cxn>
                <a:cxn ang="0">
                  <a:pos x="49" y="9"/>
                </a:cxn>
                <a:cxn ang="0">
                  <a:pos x="46" y="23"/>
                </a:cxn>
                <a:cxn ang="0">
                  <a:pos x="33" y="48"/>
                </a:cxn>
                <a:cxn ang="0">
                  <a:pos x="31" y="53"/>
                </a:cxn>
                <a:cxn ang="0">
                  <a:pos x="33" y="63"/>
                </a:cxn>
                <a:cxn ang="0">
                  <a:pos x="23" y="66"/>
                </a:cxn>
                <a:cxn ang="0">
                  <a:pos x="18" y="53"/>
                </a:cxn>
                <a:cxn ang="0">
                  <a:pos x="17" y="43"/>
                </a:cxn>
                <a:cxn ang="0">
                  <a:pos x="11" y="57"/>
                </a:cxn>
                <a:cxn ang="0">
                  <a:pos x="7" y="64"/>
                </a:cxn>
                <a:cxn ang="0">
                  <a:pos x="12" y="82"/>
                </a:cxn>
                <a:cxn ang="0">
                  <a:pos x="12" y="91"/>
                </a:cxn>
                <a:cxn ang="0">
                  <a:pos x="19" y="106"/>
                </a:cxn>
                <a:cxn ang="0">
                  <a:pos x="7" y="109"/>
                </a:cxn>
                <a:cxn ang="0">
                  <a:pos x="2" y="109"/>
                </a:cxn>
                <a:cxn ang="0">
                  <a:pos x="0" y="120"/>
                </a:cxn>
                <a:cxn ang="0">
                  <a:pos x="12" y="140"/>
                </a:cxn>
                <a:cxn ang="0">
                  <a:pos x="21" y="141"/>
                </a:cxn>
                <a:cxn ang="0">
                  <a:pos x="21" y="143"/>
                </a:cxn>
                <a:cxn ang="0">
                  <a:pos x="24" y="143"/>
                </a:cxn>
                <a:cxn ang="0">
                  <a:pos x="39" y="170"/>
                </a:cxn>
              </a:cxnLst>
              <a:rect l="0" t="0" r="r" b="b"/>
              <a:pathLst>
                <a:path w="167" h="170">
                  <a:moveTo>
                    <a:pt x="39" y="170"/>
                  </a:moveTo>
                  <a:cubicBezTo>
                    <a:pt x="40" y="170"/>
                    <a:pt x="42" y="170"/>
                    <a:pt x="42" y="170"/>
                  </a:cubicBezTo>
                  <a:cubicBezTo>
                    <a:pt x="44" y="170"/>
                    <a:pt x="46" y="167"/>
                    <a:pt x="46" y="165"/>
                  </a:cubicBezTo>
                  <a:cubicBezTo>
                    <a:pt x="46" y="163"/>
                    <a:pt x="46" y="164"/>
                    <a:pt x="46" y="162"/>
                  </a:cubicBezTo>
                  <a:cubicBezTo>
                    <a:pt x="46" y="161"/>
                    <a:pt x="48" y="160"/>
                    <a:pt x="48" y="158"/>
                  </a:cubicBezTo>
                  <a:cubicBezTo>
                    <a:pt x="48" y="155"/>
                    <a:pt x="45" y="154"/>
                    <a:pt x="45" y="150"/>
                  </a:cubicBezTo>
                  <a:cubicBezTo>
                    <a:pt x="45" y="145"/>
                    <a:pt x="52" y="138"/>
                    <a:pt x="53" y="135"/>
                  </a:cubicBezTo>
                  <a:cubicBezTo>
                    <a:pt x="54" y="136"/>
                    <a:pt x="56" y="137"/>
                    <a:pt x="56" y="137"/>
                  </a:cubicBezTo>
                  <a:cubicBezTo>
                    <a:pt x="56" y="137"/>
                    <a:pt x="59" y="134"/>
                    <a:pt x="59" y="133"/>
                  </a:cubicBezTo>
                  <a:lnTo>
                    <a:pt x="59" y="133"/>
                  </a:lnTo>
                  <a:lnTo>
                    <a:pt x="63" y="133"/>
                  </a:lnTo>
                  <a:lnTo>
                    <a:pt x="63" y="133"/>
                  </a:lnTo>
                  <a:cubicBezTo>
                    <a:pt x="63" y="135"/>
                    <a:pt x="63" y="135"/>
                    <a:pt x="63" y="136"/>
                  </a:cubicBezTo>
                  <a:cubicBezTo>
                    <a:pt x="65" y="136"/>
                    <a:pt x="64" y="136"/>
                    <a:pt x="66" y="136"/>
                  </a:cubicBezTo>
                  <a:cubicBezTo>
                    <a:pt x="66" y="138"/>
                    <a:pt x="67" y="139"/>
                    <a:pt x="68" y="139"/>
                  </a:cubicBezTo>
                  <a:cubicBezTo>
                    <a:pt x="70" y="139"/>
                    <a:pt x="70" y="137"/>
                    <a:pt x="72" y="137"/>
                  </a:cubicBezTo>
                  <a:cubicBezTo>
                    <a:pt x="73" y="137"/>
                    <a:pt x="74" y="138"/>
                    <a:pt x="74" y="139"/>
                  </a:cubicBezTo>
                  <a:cubicBezTo>
                    <a:pt x="75" y="138"/>
                    <a:pt x="76" y="137"/>
                    <a:pt x="77" y="137"/>
                  </a:cubicBezTo>
                  <a:cubicBezTo>
                    <a:pt x="78" y="137"/>
                    <a:pt x="79" y="138"/>
                    <a:pt x="80" y="138"/>
                  </a:cubicBezTo>
                  <a:cubicBezTo>
                    <a:pt x="80" y="137"/>
                    <a:pt x="80" y="133"/>
                    <a:pt x="82" y="133"/>
                  </a:cubicBezTo>
                  <a:cubicBezTo>
                    <a:pt x="87" y="133"/>
                    <a:pt x="86" y="138"/>
                    <a:pt x="88" y="141"/>
                  </a:cubicBezTo>
                  <a:cubicBezTo>
                    <a:pt x="90" y="143"/>
                    <a:pt x="94" y="143"/>
                    <a:pt x="97" y="143"/>
                  </a:cubicBezTo>
                  <a:cubicBezTo>
                    <a:pt x="103" y="143"/>
                    <a:pt x="109" y="155"/>
                    <a:pt x="115" y="155"/>
                  </a:cubicBezTo>
                  <a:cubicBezTo>
                    <a:pt x="119" y="155"/>
                    <a:pt x="121" y="148"/>
                    <a:pt x="124" y="148"/>
                  </a:cubicBezTo>
                  <a:cubicBezTo>
                    <a:pt x="132" y="148"/>
                    <a:pt x="128" y="155"/>
                    <a:pt x="138" y="155"/>
                  </a:cubicBezTo>
                  <a:cubicBezTo>
                    <a:pt x="141" y="155"/>
                    <a:pt x="145" y="152"/>
                    <a:pt x="149" y="152"/>
                  </a:cubicBezTo>
                  <a:cubicBezTo>
                    <a:pt x="155" y="152"/>
                    <a:pt x="159" y="152"/>
                    <a:pt x="167" y="152"/>
                  </a:cubicBezTo>
                  <a:cubicBezTo>
                    <a:pt x="165" y="152"/>
                    <a:pt x="165" y="149"/>
                    <a:pt x="163" y="148"/>
                  </a:cubicBezTo>
                  <a:cubicBezTo>
                    <a:pt x="161" y="145"/>
                    <a:pt x="155" y="139"/>
                    <a:pt x="151" y="139"/>
                  </a:cubicBezTo>
                  <a:cubicBezTo>
                    <a:pt x="149" y="139"/>
                    <a:pt x="150" y="139"/>
                    <a:pt x="148" y="139"/>
                  </a:cubicBezTo>
                  <a:cubicBezTo>
                    <a:pt x="147" y="139"/>
                    <a:pt x="146" y="135"/>
                    <a:pt x="146" y="133"/>
                  </a:cubicBezTo>
                  <a:lnTo>
                    <a:pt x="146" y="133"/>
                  </a:lnTo>
                  <a:lnTo>
                    <a:pt x="144" y="133"/>
                  </a:lnTo>
                  <a:lnTo>
                    <a:pt x="144" y="133"/>
                  </a:lnTo>
                  <a:cubicBezTo>
                    <a:pt x="143" y="129"/>
                    <a:pt x="133" y="120"/>
                    <a:pt x="131" y="120"/>
                  </a:cubicBezTo>
                  <a:cubicBezTo>
                    <a:pt x="129" y="120"/>
                    <a:pt x="130" y="120"/>
                    <a:pt x="128" y="120"/>
                  </a:cubicBezTo>
                  <a:cubicBezTo>
                    <a:pt x="127" y="120"/>
                    <a:pt x="127" y="112"/>
                    <a:pt x="127" y="111"/>
                  </a:cubicBezTo>
                  <a:cubicBezTo>
                    <a:pt x="127" y="111"/>
                    <a:pt x="125" y="111"/>
                    <a:pt x="123" y="111"/>
                  </a:cubicBezTo>
                  <a:cubicBezTo>
                    <a:pt x="123" y="104"/>
                    <a:pt x="123" y="100"/>
                    <a:pt x="123" y="93"/>
                  </a:cubicBezTo>
                  <a:cubicBezTo>
                    <a:pt x="123" y="89"/>
                    <a:pt x="128" y="88"/>
                    <a:pt x="129" y="85"/>
                  </a:cubicBezTo>
                  <a:cubicBezTo>
                    <a:pt x="132" y="80"/>
                    <a:pt x="133" y="76"/>
                    <a:pt x="135" y="72"/>
                  </a:cubicBezTo>
                  <a:cubicBezTo>
                    <a:pt x="134" y="71"/>
                    <a:pt x="132" y="71"/>
                    <a:pt x="130" y="71"/>
                  </a:cubicBezTo>
                  <a:cubicBezTo>
                    <a:pt x="127" y="71"/>
                    <a:pt x="126" y="70"/>
                    <a:pt x="125" y="74"/>
                  </a:cubicBezTo>
                  <a:cubicBezTo>
                    <a:pt x="123" y="74"/>
                    <a:pt x="121" y="74"/>
                    <a:pt x="120" y="74"/>
                  </a:cubicBezTo>
                  <a:cubicBezTo>
                    <a:pt x="114" y="74"/>
                    <a:pt x="118" y="64"/>
                    <a:pt x="116" y="59"/>
                  </a:cubicBezTo>
                  <a:cubicBezTo>
                    <a:pt x="116" y="58"/>
                    <a:pt x="115" y="58"/>
                    <a:pt x="115" y="56"/>
                  </a:cubicBezTo>
                  <a:cubicBezTo>
                    <a:pt x="115" y="49"/>
                    <a:pt x="122" y="45"/>
                    <a:pt x="122" y="36"/>
                  </a:cubicBezTo>
                  <a:cubicBezTo>
                    <a:pt x="122" y="34"/>
                    <a:pt x="122" y="33"/>
                    <a:pt x="122" y="29"/>
                  </a:cubicBezTo>
                  <a:cubicBezTo>
                    <a:pt x="122" y="28"/>
                    <a:pt x="120" y="27"/>
                    <a:pt x="120" y="26"/>
                  </a:cubicBezTo>
                  <a:cubicBezTo>
                    <a:pt x="120" y="21"/>
                    <a:pt x="127" y="25"/>
                    <a:pt x="127" y="19"/>
                  </a:cubicBezTo>
                  <a:cubicBezTo>
                    <a:pt x="127" y="12"/>
                    <a:pt x="120" y="14"/>
                    <a:pt x="117" y="12"/>
                  </a:cubicBezTo>
                  <a:cubicBezTo>
                    <a:pt x="116" y="11"/>
                    <a:pt x="117" y="8"/>
                    <a:pt x="114" y="6"/>
                  </a:cubicBezTo>
                  <a:cubicBezTo>
                    <a:pt x="114" y="7"/>
                    <a:pt x="113" y="9"/>
                    <a:pt x="111" y="9"/>
                  </a:cubicBezTo>
                  <a:cubicBezTo>
                    <a:pt x="109" y="9"/>
                    <a:pt x="105" y="6"/>
                    <a:pt x="103" y="5"/>
                  </a:cubicBezTo>
                  <a:cubicBezTo>
                    <a:pt x="102" y="4"/>
                    <a:pt x="102" y="0"/>
                    <a:pt x="100" y="0"/>
                  </a:cubicBezTo>
                  <a:cubicBezTo>
                    <a:pt x="93" y="0"/>
                    <a:pt x="90" y="9"/>
                    <a:pt x="90" y="16"/>
                  </a:cubicBezTo>
                  <a:cubicBezTo>
                    <a:pt x="90" y="19"/>
                    <a:pt x="93" y="19"/>
                    <a:pt x="95" y="19"/>
                  </a:cubicBezTo>
                  <a:lnTo>
                    <a:pt x="95" y="19"/>
                  </a:lnTo>
                  <a:lnTo>
                    <a:pt x="95" y="22"/>
                  </a:lnTo>
                  <a:lnTo>
                    <a:pt x="95" y="22"/>
                  </a:lnTo>
                  <a:cubicBezTo>
                    <a:pt x="94" y="23"/>
                    <a:pt x="93" y="24"/>
                    <a:pt x="93" y="26"/>
                  </a:cubicBezTo>
                  <a:cubicBezTo>
                    <a:pt x="93" y="29"/>
                    <a:pt x="96" y="30"/>
                    <a:pt x="96" y="34"/>
                  </a:cubicBezTo>
                  <a:cubicBezTo>
                    <a:pt x="96" y="35"/>
                    <a:pt x="96" y="38"/>
                    <a:pt x="95" y="38"/>
                  </a:cubicBezTo>
                  <a:cubicBezTo>
                    <a:pt x="92" y="38"/>
                    <a:pt x="87" y="32"/>
                    <a:pt x="87" y="29"/>
                  </a:cubicBezTo>
                  <a:cubicBezTo>
                    <a:pt x="86" y="25"/>
                    <a:pt x="88" y="22"/>
                    <a:pt x="83" y="22"/>
                  </a:cubicBezTo>
                  <a:cubicBezTo>
                    <a:pt x="79" y="22"/>
                    <a:pt x="70" y="21"/>
                    <a:pt x="70" y="29"/>
                  </a:cubicBezTo>
                  <a:lnTo>
                    <a:pt x="70" y="29"/>
                  </a:lnTo>
                  <a:lnTo>
                    <a:pt x="64" y="29"/>
                  </a:lnTo>
                  <a:lnTo>
                    <a:pt x="64" y="29"/>
                  </a:lnTo>
                  <a:cubicBezTo>
                    <a:pt x="57" y="25"/>
                    <a:pt x="59" y="18"/>
                    <a:pt x="56" y="10"/>
                  </a:cubicBezTo>
                  <a:cubicBezTo>
                    <a:pt x="55" y="10"/>
                    <a:pt x="53" y="12"/>
                    <a:pt x="53" y="12"/>
                  </a:cubicBezTo>
                  <a:cubicBezTo>
                    <a:pt x="52" y="12"/>
                    <a:pt x="51" y="9"/>
                    <a:pt x="49" y="9"/>
                  </a:cubicBezTo>
                  <a:cubicBezTo>
                    <a:pt x="46" y="9"/>
                    <a:pt x="46" y="12"/>
                    <a:pt x="46" y="14"/>
                  </a:cubicBezTo>
                  <a:cubicBezTo>
                    <a:pt x="46" y="16"/>
                    <a:pt x="46" y="19"/>
                    <a:pt x="46" y="23"/>
                  </a:cubicBezTo>
                  <a:cubicBezTo>
                    <a:pt x="46" y="31"/>
                    <a:pt x="42" y="34"/>
                    <a:pt x="39" y="38"/>
                  </a:cubicBezTo>
                  <a:cubicBezTo>
                    <a:pt x="36" y="40"/>
                    <a:pt x="36" y="45"/>
                    <a:pt x="33" y="48"/>
                  </a:cubicBezTo>
                  <a:cubicBezTo>
                    <a:pt x="32" y="49"/>
                    <a:pt x="31" y="49"/>
                    <a:pt x="31" y="51"/>
                  </a:cubicBezTo>
                  <a:cubicBezTo>
                    <a:pt x="31" y="51"/>
                    <a:pt x="31" y="52"/>
                    <a:pt x="31" y="53"/>
                  </a:cubicBezTo>
                  <a:cubicBezTo>
                    <a:pt x="31" y="54"/>
                    <a:pt x="29" y="55"/>
                    <a:pt x="29" y="57"/>
                  </a:cubicBezTo>
                  <a:cubicBezTo>
                    <a:pt x="29" y="59"/>
                    <a:pt x="33" y="60"/>
                    <a:pt x="33" y="63"/>
                  </a:cubicBezTo>
                  <a:cubicBezTo>
                    <a:pt x="33" y="64"/>
                    <a:pt x="28" y="70"/>
                    <a:pt x="28" y="70"/>
                  </a:cubicBezTo>
                  <a:cubicBezTo>
                    <a:pt x="27" y="70"/>
                    <a:pt x="23" y="67"/>
                    <a:pt x="23" y="66"/>
                  </a:cubicBezTo>
                  <a:cubicBezTo>
                    <a:pt x="23" y="63"/>
                    <a:pt x="23" y="59"/>
                    <a:pt x="21" y="56"/>
                  </a:cubicBezTo>
                  <a:cubicBezTo>
                    <a:pt x="21" y="56"/>
                    <a:pt x="18" y="55"/>
                    <a:pt x="18" y="53"/>
                  </a:cubicBezTo>
                  <a:cubicBezTo>
                    <a:pt x="18" y="51"/>
                    <a:pt x="20" y="50"/>
                    <a:pt x="20" y="47"/>
                  </a:cubicBezTo>
                  <a:cubicBezTo>
                    <a:pt x="20" y="47"/>
                    <a:pt x="20" y="44"/>
                    <a:pt x="17" y="43"/>
                  </a:cubicBezTo>
                  <a:cubicBezTo>
                    <a:pt x="16" y="43"/>
                    <a:pt x="16" y="43"/>
                    <a:pt x="15" y="43"/>
                  </a:cubicBezTo>
                  <a:cubicBezTo>
                    <a:pt x="16" y="51"/>
                    <a:pt x="12" y="53"/>
                    <a:pt x="11" y="57"/>
                  </a:cubicBezTo>
                  <a:cubicBezTo>
                    <a:pt x="9" y="58"/>
                    <a:pt x="8" y="58"/>
                    <a:pt x="7" y="59"/>
                  </a:cubicBezTo>
                  <a:cubicBezTo>
                    <a:pt x="8" y="61"/>
                    <a:pt x="7" y="63"/>
                    <a:pt x="7" y="64"/>
                  </a:cubicBezTo>
                  <a:cubicBezTo>
                    <a:pt x="7" y="67"/>
                    <a:pt x="6" y="69"/>
                    <a:pt x="6" y="72"/>
                  </a:cubicBezTo>
                  <a:cubicBezTo>
                    <a:pt x="6" y="72"/>
                    <a:pt x="11" y="81"/>
                    <a:pt x="12" y="82"/>
                  </a:cubicBezTo>
                  <a:lnTo>
                    <a:pt x="12" y="82"/>
                  </a:lnTo>
                  <a:lnTo>
                    <a:pt x="12" y="91"/>
                  </a:lnTo>
                  <a:lnTo>
                    <a:pt x="12" y="91"/>
                  </a:lnTo>
                  <a:cubicBezTo>
                    <a:pt x="14" y="97"/>
                    <a:pt x="18" y="99"/>
                    <a:pt x="19" y="106"/>
                  </a:cubicBezTo>
                  <a:cubicBezTo>
                    <a:pt x="13" y="107"/>
                    <a:pt x="15" y="114"/>
                    <a:pt x="11" y="114"/>
                  </a:cubicBezTo>
                  <a:cubicBezTo>
                    <a:pt x="10" y="114"/>
                    <a:pt x="7" y="110"/>
                    <a:pt x="7" y="109"/>
                  </a:cubicBezTo>
                  <a:lnTo>
                    <a:pt x="7" y="109"/>
                  </a:lnTo>
                  <a:lnTo>
                    <a:pt x="2" y="109"/>
                  </a:lnTo>
                  <a:lnTo>
                    <a:pt x="2" y="109"/>
                  </a:lnTo>
                  <a:cubicBezTo>
                    <a:pt x="1" y="112"/>
                    <a:pt x="0" y="116"/>
                    <a:pt x="0" y="120"/>
                  </a:cubicBezTo>
                  <a:cubicBezTo>
                    <a:pt x="0" y="122"/>
                    <a:pt x="2" y="121"/>
                    <a:pt x="2" y="123"/>
                  </a:cubicBezTo>
                  <a:cubicBezTo>
                    <a:pt x="4" y="128"/>
                    <a:pt x="6" y="140"/>
                    <a:pt x="12" y="140"/>
                  </a:cubicBezTo>
                  <a:cubicBezTo>
                    <a:pt x="15" y="140"/>
                    <a:pt x="16" y="137"/>
                    <a:pt x="19" y="137"/>
                  </a:cubicBezTo>
                  <a:cubicBezTo>
                    <a:pt x="21" y="137"/>
                    <a:pt x="21" y="140"/>
                    <a:pt x="21" y="141"/>
                  </a:cubicBezTo>
                  <a:lnTo>
                    <a:pt x="21" y="141"/>
                  </a:lnTo>
                  <a:lnTo>
                    <a:pt x="21" y="143"/>
                  </a:lnTo>
                  <a:lnTo>
                    <a:pt x="24" y="143"/>
                  </a:lnTo>
                  <a:lnTo>
                    <a:pt x="24" y="143"/>
                  </a:lnTo>
                  <a:cubicBezTo>
                    <a:pt x="27" y="155"/>
                    <a:pt x="39" y="157"/>
                    <a:pt x="39" y="170"/>
                  </a:cubicBezTo>
                  <a:lnTo>
                    <a:pt x="39" y="170"/>
                  </a:lnTo>
                  <a:lnTo>
                    <a:pt x="39" y="170"/>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2" name="Freeform 336"/>
            <p:cNvSpPr>
              <a:spLocks/>
            </p:cNvSpPr>
            <p:nvPr/>
          </p:nvSpPr>
          <p:spPr bwMode="gray">
            <a:xfrm>
              <a:off x="2564" y="370"/>
              <a:ext cx="457" cy="486"/>
            </a:xfrm>
            <a:custGeom>
              <a:avLst/>
              <a:gdLst/>
              <a:ahLst/>
              <a:cxnLst>
                <a:cxn ang="0">
                  <a:pos x="117" y="36"/>
                </a:cxn>
                <a:cxn ang="0">
                  <a:pos x="114" y="34"/>
                </a:cxn>
                <a:cxn ang="0">
                  <a:pos x="110" y="27"/>
                </a:cxn>
                <a:cxn ang="0">
                  <a:pos x="107" y="24"/>
                </a:cxn>
                <a:cxn ang="0">
                  <a:pos x="103" y="17"/>
                </a:cxn>
                <a:cxn ang="0">
                  <a:pos x="98" y="7"/>
                </a:cxn>
                <a:cxn ang="0">
                  <a:pos x="105" y="2"/>
                </a:cxn>
                <a:cxn ang="0">
                  <a:pos x="101" y="0"/>
                </a:cxn>
                <a:cxn ang="0">
                  <a:pos x="77" y="9"/>
                </a:cxn>
                <a:cxn ang="0">
                  <a:pos x="74" y="6"/>
                </a:cxn>
                <a:cxn ang="0">
                  <a:pos x="74" y="6"/>
                </a:cxn>
                <a:cxn ang="0">
                  <a:pos x="69" y="6"/>
                </a:cxn>
                <a:cxn ang="0">
                  <a:pos x="69" y="6"/>
                </a:cxn>
                <a:cxn ang="0">
                  <a:pos x="57" y="13"/>
                </a:cxn>
                <a:cxn ang="0">
                  <a:pos x="58" y="7"/>
                </a:cxn>
                <a:cxn ang="0">
                  <a:pos x="53" y="7"/>
                </a:cxn>
                <a:cxn ang="0">
                  <a:pos x="42" y="12"/>
                </a:cxn>
                <a:cxn ang="0">
                  <a:pos x="32" y="27"/>
                </a:cxn>
                <a:cxn ang="0">
                  <a:pos x="22" y="24"/>
                </a:cxn>
                <a:cxn ang="0">
                  <a:pos x="15" y="17"/>
                </a:cxn>
                <a:cxn ang="0">
                  <a:pos x="0" y="34"/>
                </a:cxn>
                <a:cxn ang="0">
                  <a:pos x="5" y="41"/>
                </a:cxn>
                <a:cxn ang="0">
                  <a:pos x="5" y="44"/>
                </a:cxn>
                <a:cxn ang="0">
                  <a:pos x="7" y="50"/>
                </a:cxn>
                <a:cxn ang="0">
                  <a:pos x="17" y="57"/>
                </a:cxn>
                <a:cxn ang="0">
                  <a:pos x="10" y="64"/>
                </a:cxn>
                <a:cxn ang="0">
                  <a:pos x="12" y="67"/>
                </a:cxn>
                <a:cxn ang="0">
                  <a:pos x="12" y="74"/>
                </a:cxn>
                <a:cxn ang="0">
                  <a:pos x="5" y="94"/>
                </a:cxn>
                <a:cxn ang="0">
                  <a:pos x="6" y="97"/>
                </a:cxn>
                <a:cxn ang="0">
                  <a:pos x="10" y="112"/>
                </a:cxn>
                <a:cxn ang="0">
                  <a:pos x="15" y="112"/>
                </a:cxn>
                <a:cxn ang="0">
                  <a:pos x="20" y="109"/>
                </a:cxn>
                <a:cxn ang="0">
                  <a:pos x="25" y="110"/>
                </a:cxn>
                <a:cxn ang="0">
                  <a:pos x="28" y="113"/>
                </a:cxn>
                <a:cxn ang="0">
                  <a:pos x="28" y="118"/>
                </a:cxn>
                <a:cxn ang="0">
                  <a:pos x="32" y="123"/>
                </a:cxn>
                <a:cxn ang="0">
                  <a:pos x="35" y="121"/>
                </a:cxn>
                <a:cxn ang="0">
                  <a:pos x="41" y="124"/>
                </a:cxn>
                <a:cxn ang="0">
                  <a:pos x="44" y="119"/>
                </a:cxn>
                <a:cxn ang="0">
                  <a:pos x="50" y="104"/>
                </a:cxn>
                <a:cxn ang="0">
                  <a:pos x="55" y="101"/>
                </a:cxn>
                <a:cxn ang="0">
                  <a:pos x="66" y="94"/>
                </a:cxn>
                <a:cxn ang="0">
                  <a:pos x="73" y="98"/>
                </a:cxn>
                <a:cxn ang="0">
                  <a:pos x="75" y="87"/>
                </a:cxn>
                <a:cxn ang="0">
                  <a:pos x="84" y="85"/>
                </a:cxn>
                <a:cxn ang="0">
                  <a:pos x="90" y="78"/>
                </a:cxn>
                <a:cxn ang="0">
                  <a:pos x="86" y="72"/>
                </a:cxn>
                <a:cxn ang="0">
                  <a:pos x="81" y="66"/>
                </a:cxn>
                <a:cxn ang="0">
                  <a:pos x="86" y="54"/>
                </a:cxn>
                <a:cxn ang="0">
                  <a:pos x="82" y="51"/>
                </a:cxn>
                <a:cxn ang="0">
                  <a:pos x="93" y="49"/>
                </a:cxn>
                <a:cxn ang="0">
                  <a:pos x="99" y="35"/>
                </a:cxn>
                <a:cxn ang="0">
                  <a:pos x="107" y="41"/>
                </a:cxn>
                <a:cxn ang="0">
                  <a:pos x="117" y="36"/>
                </a:cxn>
                <a:cxn ang="0">
                  <a:pos x="117" y="36"/>
                </a:cxn>
                <a:cxn ang="0">
                  <a:pos x="117" y="36"/>
                </a:cxn>
              </a:cxnLst>
              <a:rect l="0" t="0" r="r" b="b"/>
              <a:pathLst>
                <a:path w="117" h="124">
                  <a:moveTo>
                    <a:pt x="117" y="36"/>
                  </a:moveTo>
                  <a:cubicBezTo>
                    <a:pt x="116" y="36"/>
                    <a:pt x="115" y="35"/>
                    <a:pt x="114" y="34"/>
                  </a:cubicBezTo>
                  <a:cubicBezTo>
                    <a:pt x="112" y="32"/>
                    <a:pt x="112" y="30"/>
                    <a:pt x="110" y="27"/>
                  </a:cubicBezTo>
                  <a:cubicBezTo>
                    <a:pt x="109" y="26"/>
                    <a:pt x="107" y="27"/>
                    <a:pt x="107" y="24"/>
                  </a:cubicBezTo>
                  <a:cubicBezTo>
                    <a:pt x="107" y="21"/>
                    <a:pt x="107" y="17"/>
                    <a:pt x="103" y="17"/>
                  </a:cubicBezTo>
                  <a:cubicBezTo>
                    <a:pt x="100" y="17"/>
                    <a:pt x="98" y="13"/>
                    <a:pt x="98" y="7"/>
                  </a:cubicBezTo>
                  <a:cubicBezTo>
                    <a:pt x="98" y="3"/>
                    <a:pt x="105" y="6"/>
                    <a:pt x="105" y="2"/>
                  </a:cubicBezTo>
                  <a:cubicBezTo>
                    <a:pt x="105" y="0"/>
                    <a:pt x="104" y="0"/>
                    <a:pt x="101" y="0"/>
                  </a:cubicBezTo>
                  <a:cubicBezTo>
                    <a:pt x="93" y="0"/>
                    <a:pt x="86" y="5"/>
                    <a:pt x="77" y="9"/>
                  </a:cubicBezTo>
                  <a:cubicBezTo>
                    <a:pt x="75" y="10"/>
                    <a:pt x="75" y="8"/>
                    <a:pt x="74" y="6"/>
                  </a:cubicBezTo>
                  <a:lnTo>
                    <a:pt x="74" y="6"/>
                  </a:lnTo>
                  <a:lnTo>
                    <a:pt x="69" y="6"/>
                  </a:lnTo>
                  <a:lnTo>
                    <a:pt x="69" y="6"/>
                  </a:lnTo>
                  <a:cubicBezTo>
                    <a:pt x="64" y="8"/>
                    <a:pt x="62" y="4"/>
                    <a:pt x="57" y="13"/>
                  </a:cubicBezTo>
                  <a:cubicBezTo>
                    <a:pt x="57" y="12"/>
                    <a:pt x="58" y="7"/>
                    <a:pt x="58" y="7"/>
                  </a:cubicBezTo>
                  <a:cubicBezTo>
                    <a:pt x="57" y="8"/>
                    <a:pt x="56" y="7"/>
                    <a:pt x="53" y="7"/>
                  </a:cubicBezTo>
                  <a:cubicBezTo>
                    <a:pt x="48" y="7"/>
                    <a:pt x="44" y="8"/>
                    <a:pt x="42" y="12"/>
                  </a:cubicBezTo>
                  <a:cubicBezTo>
                    <a:pt x="39" y="18"/>
                    <a:pt x="40" y="27"/>
                    <a:pt x="32" y="27"/>
                  </a:cubicBezTo>
                  <a:cubicBezTo>
                    <a:pt x="28" y="27"/>
                    <a:pt x="21" y="28"/>
                    <a:pt x="22" y="24"/>
                  </a:cubicBezTo>
                  <a:cubicBezTo>
                    <a:pt x="20" y="22"/>
                    <a:pt x="19" y="17"/>
                    <a:pt x="15" y="17"/>
                  </a:cubicBezTo>
                  <a:cubicBezTo>
                    <a:pt x="6" y="17"/>
                    <a:pt x="0" y="24"/>
                    <a:pt x="0" y="34"/>
                  </a:cubicBezTo>
                  <a:cubicBezTo>
                    <a:pt x="0" y="39"/>
                    <a:pt x="5" y="37"/>
                    <a:pt x="5" y="41"/>
                  </a:cubicBezTo>
                  <a:cubicBezTo>
                    <a:pt x="5" y="42"/>
                    <a:pt x="5" y="43"/>
                    <a:pt x="5" y="44"/>
                  </a:cubicBezTo>
                  <a:cubicBezTo>
                    <a:pt x="7" y="45"/>
                    <a:pt x="6" y="49"/>
                    <a:pt x="7" y="50"/>
                  </a:cubicBezTo>
                  <a:cubicBezTo>
                    <a:pt x="10" y="52"/>
                    <a:pt x="17" y="50"/>
                    <a:pt x="17" y="57"/>
                  </a:cubicBezTo>
                  <a:cubicBezTo>
                    <a:pt x="17" y="63"/>
                    <a:pt x="10" y="59"/>
                    <a:pt x="10" y="64"/>
                  </a:cubicBezTo>
                  <a:cubicBezTo>
                    <a:pt x="10" y="65"/>
                    <a:pt x="12" y="66"/>
                    <a:pt x="12" y="67"/>
                  </a:cubicBezTo>
                  <a:cubicBezTo>
                    <a:pt x="12" y="71"/>
                    <a:pt x="12" y="72"/>
                    <a:pt x="12" y="74"/>
                  </a:cubicBezTo>
                  <a:cubicBezTo>
                    <a:pt x="12" y="83"/>
                    <a:pt x="5" y="87"/>
                    <a:pt x="5" y="94"/>
                  </a:cubicBezTo>
                  <a:cubicBezTo>
                    <a:pt x="5" y="96"/>
                    <a:pt x="6" y="96"/>
                    <a:pt x="6" y="97"/>
                  </a:cubicBezTo>
                  <a:cubicBezTo>
                    <a:pt x="8" y="102"/>
                    <a:pt x="4" y="112"/>
                    <a:pt x="10" y="112"/>
                  </a:cubicBezTo>
                  <a:cubicBezTo>
                    <a:pt x="11" y="112"/>
                    <a:pt x="13" y="112"/>
                    <a:pt x="15" y="112"/>
                  </a:cubicBezTo>
                  <a:cubicBezTo>
                    <a:pt x="16" y="108"/>
                    <a:pt x="17" y="109"/>
                    <a:pt x="20" y="109"/>
                  </a:cubicBezTo>
                  <a:cubicBezTo>
                    <a:pt x="22" y="109"/>
                    <a:pt x="24" y="109"/>
                    <a:pt x="25" y="110"/>
                  </a:cubicBezTo>
                  <a:cubicBezTo>
                    <a:pt x="27" y="110"/>
                    <a:pt x="28" y="111"/>
                    <a:pt x="28" y="113"/>
                  </a:cubicBezTo>
                  <a:cubicBezTo>
                    <a:pt x="28" y="115"/>
                    <a:pt x="28" y="117"/>
                    <a:pt x="28" y="118"/>
                  </a:cubicBezTo>
                  <a:cubicBezTo>
                    <a:pt x="28" y="119"/>
                    <a:pt x="30" y="123"/>
                    <a:pt x="32" y="123"/>
                  </a:cubicBezTo>
                  <a:cubicBezTo>
                    <a:pt x="34" y="123"/>
                    <a:pt x="34" y="121"/>
                    <a:pt x="35" y="121"/>
                  </a:cubicBezTo>
                  <a:cubicBezTo>
                    <a:pt x="39" y="121"/>
                    <a:pt x="38" y="124"/>
                    <a:pt x="41" y="124"/>
                  </a:cubicBezTo>
                  <a:cubicBezTo>
                    <a:pt x="42" y="124"/>
                    <a:pt x="43" y="121"/>
                    <a:pt x="44" y="119"/>
                  </a:cubicBezTo>
                  <a:cubicBezTo>
                    <a:pt x="45" y="114"/>
                    <a:pt x="48" y="110"/>
                    <a:pt x="50" y="104"/>
                  </a:cubicBezTo>
                  <a:cubicBezTo>
                    <a:pt x="51" y="101"/>
                    <a:pt x="53" y="103"/>
                    <a:pt x="55" y="101"/>
                  </a:cubicBezTo>
                  <a:cubicBezTo>
                    <a:pt x="59" y="99"/>
                    <a:pt x="60" y="94"/>
                    <a:pt x="66" y="94"/>
                  </a:cubicBezTo>
                  <a:cubicBezTo>
                    <a:pt x="69" y="94"/>
                    <a:pt x="71" y="97"/>
                    <a:pt x="73" y="98"/>
                  </a:cubicBezTo>
                  <a:cubicBezTo>
                    <a:pt x="73" y="96"/>
                    <a:pt x="73" y="90"/>
                    <a:pt x="75" y="87"/>
                  </a:cubicBezTo>
                  <a:cubicBezTo>
                    <a:pt x="77" y="84"/>
                    <a:pt x="80" y="87"/>
                    <a:pt x="84" y="85"/>
                  </a:cubicBezTo>
                  <a:cubicBezTo>
                    <a:pt x="87" y="83"/>
                    <a:pt x="88" y="81"/>
                    <a:pt x="90" y="78"/>
                  </a:cubicBezTo>
                  <a:cubicBezTo>
                    <a:pt x="88" y="77"/>
                    <a:pt x="86" y="74"/>
                    <a:pt x="86" y="72"/>
                  </a:cubicBezTo>
                  <a:cubicBezTo>
                    <a:pt x="83" y="72"/>
                    <a:pt x="81" y="70"/>
                    <a:pt x="81" y="66"/>
                  </a:cubicBezTo>
                  <a:cubicBezTo>
                    <a:pt x="81" y="60"/>
                    <a:pt x="85" y="59"/>
                    <a:pt x="86" y="54"/>
                  </a:cubicBezTo>
                  <a:cubicBezTo>
                    <a:pt x="85" y="53"/>
                    <a:pt x="84" y="52"/>
                    <a:pt x="82" y="51"/>
                  </a:cubicBezTo>
                  <a:cubicBezTo>
                    <a:pt x="85" y="48"/>
                    <a:pt x="89" y="51"/>
                    <a:pt x="93" y="49"/>
                  </a:cubicBezTo>
                  <a:cubicBezTo>
                    <a:pt x="96" y="47"/>
                    <a:pt x="97" y="38"/>
                    <a:pt x="99" y="35"/>
                  </a:cubicBezTo>
                  <a:cubicBezTo>
                    <a:pt x="102" y="38"/>
                    <a:pt x="103" y="41"/>
                    <a:pt x="107" y="41"/>
                  </a:cubicBezTo>
                  <a:cubicBezTo>
                    <a:pt x="110" y="41"/>
                    <a:pt x="116" y="39"/>
                    <a:pt x="117" y="36"/>
                  </a:cubicBezTo>
                  <a:lnTo>
                    <a:pt x="117" y="36"/>
                  </a:lnTo>
                  <a:lnTo>
                    <a:pt x="117" y="36"/>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3" name="Freeform 337"/>
            <p:cNvSpPr>
              <a:spLocks/>
            </p:cNvSpPr>
            <p:nvPr/>
          </p:nvSpPr>
          <p:spPr bwMode="gray">
            <a:xfrm>
              <a:off x="2615" y="507"/>
              <a:ext cx="555" cy="661"/>
            </a:xfrm>
            <a:custGeom>
              <a:avLst/>
              <a:gdLst/>
              <a:ahLst/>
              <a:cxnLst>
                <a:cxn ang="0">
                  <a:pos x="15" y="78"/>
                </a:cxn>
                <a:cxn ang="0">
                  <a:pos x="19" y="88"/>
                </a:cxn>
                <a:cxn ang="0">
                  <a:pos x="28" y="89"/>
                </a:cxn>
                <a:cxn ang="0">
                  <a:pos x="37" y="69"/>
                </a:cxn>
                <a:cxn ang="0">
                  <a:pos x="53" y="59"/>
                </a:cxn>
                <a:cxn ang="0">
                  <a:pos x="62" y="52"/>
                </a:cxn>
                <a:cxn ang="0">
                  <a:pos x="77" y="43"/>
                </a:cxn>
                <a:cxn ang="0">
                  <a:pos x="68" y="31"/>
                </a:cxn>
                <a:cxn ang="0">
                  <a:pos x="69" y="16"/>
                </a:cxn>
                <a:cxn ang="0">
                  <a:pos x="86" y="0"/>
                </a:cxn>
                <a:cxn ang="0">
                  <a:pos x="104" y="1"/>
                </a:cxn>
                <a:cxn ang="0">
                  <a:pos x="122" y="4"/>
                </a:cxn>
                <a:cxn ang="0">
                  <a:pos x="118" y="13"/>
                </a:cxn>
                <a:cxn ang="0">
                  <a:pos x="112" y="18"/>
                </a:cxn>
                <a:cxn ang="0">
                  <a:pos x="99" y="37"/>
                </a:cxn>
                <a:cxn ang="0">
                  <a:pos x="103" y="59"/>
                </a:cxn>
                <a:cxn ang="0">
                  <a:pos x="115" y="78"/>
                </a:cxn>
                <a:cxn ang="0">
                  <a:pos x="125" y="75"/>
                </a:cxn>
                <a:cxn ang="0">
                  <a:pos x="136" y="77"/>
                </a:cxn>
                <a:cxn ang="0">
                  <a:pos x="139" y="85"/>
                </a:cxn>
                <a:cxn ang="0">
                  <a:pos x="142" y="88"/>
                </a:cxn>
                <a:cxn ang="0">
                  <a:pos x="139" y="93"/>
                </a:cxn>
                <a:cxn ang="0">
                  <a:pos x="135" y="95"/>
                </a:cxn>
                <a:cxn ang="0">
                  <a:pos x="129" y="95"/>
                </a:cxn>
                <a:cxn ang="0">
                  <a:pos x="107" y="110"/>
                </a:cxn>
                <a:cxn ang="0">
                  <a:pos x="100" y="113"/>
                </a:cxn>
                <a:cxn ang="0">
                  <a:pos x="103" y="106"/>
                </a:cxn>
                <a:cxn ang="0">
                  <a:pos x="105" y="107"/>
                </a:cxn>
                <a:cxn ang="0">
                  <a:pos x="107" y="107"/>
                </a:cxn>
                <a:cxn ang="0">
                  <a:pos x="105" y="101"/>
                </a:cxn>
                <a:cxn ang="0">
                  <a:pos x="100" y="104"/>
                </a:cxn>
                <a:cxn ang="0">
                  <a:pos x="100" y="107"/>
                </a:cxn>
                <a:cxn ang="0">
                  <a:pos x="98" y="106"/>
                </a:cxn>
                <a:cxn ang="0">
                  <a:pos x="90" y="115"/>
                </a:cxn>
                <a:cxn ang="0">
                  <a:pos x="90" y="118"/>
                </a:cxn>
                <a:cxn ang="0">
                  <a:pos x="87" y="123"/>
                </a:cxn>
                <a:cxn ang="0">
                  <a:pos x="87" y="126"/>
                </a:cxn>
                <a:cxn ang="0">
                  <a:pos x="89" y="130"/>
                </a:cxn>
                <a:cxn ang="0">
                  <a:pos x="94" y="142"/>
                </a:cxn>
                <a:cxn ang="0">
                  <a:pos x="98" y="148"/>
                </a:cxn>
                <a:cxn ang="0">
                  <a:pos x="99" y="146"/>
                </a:cxn>
                <a:cxn ang="0">
                  <a:pos x="101" y="148"/>
                </a:cxn>
                <a:cxn ang="0">
                  <a:pos x="107" y="154"/>
                </a:cxn>
                <a:cxn ang="0">
                  <a:pos x="101" y="160"/>
                </a:cxn>
                <a:cxn ang="0">
                  <a:pos x="99" y="163"/>
                </a:cxn>
                <a:cxn ang="0">
                  <a:pos x="100" y="169"/>
                </a:cxn>
                <a:cxn ang="0">
                  <a:pos x="94" y="157"/>
                </a:cxn>
                <a:cxn ang="0">
                  <a:pos x="92" y="157"/>
                </a:cxn>
                <a:cxn ang="0">
                  <a:pos x="56" y="161"/>
                </a:cxn>
                <a:cxn ang="0">
                  <a:pos x="44" y="155"/>
                </a:cxn>
                <a:cxn ang="0">
                  <a:pos x="28" y="142"/>
                </a:cxn>
                <a:cxn ang="0">
                  <a:pos x="23" y="136"/>
                </a:cxn>
                <a:cxn ang="0">
                  <a:pos x="21" y="136"/>
                </a:cxn>
                <a:cxn ang="0">
                  <a:pos x="8" y="123"/>
                </a:cxn>
                <a:cxn ang="0">
                  <a:pos x="4" y="114"/>
                </a:cxn>
                <a:cxn ang="0">
                  <a:pos x="0" y="96"/>
                </a:cxn>
                <a:cxn ang="0">
                  <a:pos x="12" y="75"/>
                </a:cxn>
                <a:cxn ang="0">
                  <a:pos x="12" y="75"/>
                </a:cxn>
              </a:cxnLst>
              <a:rect l="0" t="0" r="r" b="b"/>
              <a:pathLst>
                <a:path w="142" h="169">
                  <a:moveTo>
                    <a:pt x="12" y="75"/>
                  </a:moveTo>
                  <a:cubicBezTo>
                    <a:pt x="14" y="75"/>
                    <a:pt x="15" y="76"/>
                    <a:pt x="15" y="78"/>
                  </a:cubicBezTo>
                  <a:cubicBezTo>
                    <a:pt x="15" y="80"/>
                    <a:pt x="15" y="82"/>
                    <a:pt x="15" y="83"/>
                  </a:cubicBezTo>
                  <a:cubicBezTo>
                    <a:pt x="15" y="84"/>
                    <a:pt x="17" y="88"/>
                    <a:pt x="19" y="88"/>
                  </a:cubicBezTo>
                  <a:cubicBezTo>
                    <a:pt x="21" y="88"/>
                    <a:pt x="21" y="86"/>
                    <a:pt x="22" y="86"/>
                  </a:cubicBezTo>
                  <a:cubicBezTo>
                    <a:pt x="26" y="86"/>
                    <a:pt x="25" y="89"/>
                    <a:pt x="28" y="89"/>
                  </a:cubicBezTo>
                  <a:cubicBezTo>
                    <a:pt x="29" y="89"/>
                    <a:pt x="30" y="86"/>
                    <a:pt x="31" y="84"/>
                  </a:cubicBezTo>
                  <a:cubicBezTo>
                    <a:pt x="32" y="79"/>
                    <a:pt x="35" y="75"/>
                    <a:pt x="37" y="69"/>
                  </a:cubicBezTo>
                  <a:cubicBezTo>
                    <a:pt x="38" y="66"/>
                    <a:pt x="40" y="68"/>
                    <a:pt x="42" y="66"/>
                  </a:cubicBezTo>
                  <a:cubicBezTo>
                    <a:pt x="46" y="64"/>
                    <a:pt x="47" y="59"/>
                    <a:pt x="53" y="59"/>
                  </a:cubicBezTo>
                  <a:cubicBezTo>
                    <a:pt x="56" y="59"/>
                    <a:pt x="58" y="62"/>
                    <a:pt x="60" y="63"/>
                  </a:cubicBezTo>
                  <a:cubicBezTo>
                    <a:pt x="60" y="61"/>
                    <a:pt x="60" y="55"/>
                    <a:pt x="62" y="52"/>
                  </a:cubicBezTo>
                  <a:cubicBezTo>
                    <a:pt x="64" y="49"/>
                    <a:pt x="67" y="52"/>
                    <a:pt x="71" y="50"/>
                  </a:cubicBezTo>
                  <a:cubicBezTo>
                    <a:pt x="74" y="48"/>
                    <a:pt x="75" y="46"/>
                    <a:pt x="77" y="43"/>
                  </a:cubicBezTo>
                  <a:cubicBezTo>
                    <a:pt x="75" y="42"/>
                    <a:pt x="73" y="39"/>
                    <a:pt x="73" y="37"/>
                  </a:cubicBezTo>
                  <a:cubicBezTo>
                    <a:pt x="70" y="37"/>
                    <a:pt x="68" y="35"/>
                    <a:pt x="68" y="31"/>
                  </a:cubicBezTo>
                  <a:cubicBezTo>
                    <a:pt x="68" y="25"/>
                    <a:pt x="72" y="24"/>
                    <a:pt x="73" y="19"/>
                  </a:cubicBezTo>
                  <a:cubicBezTo>
                    <a:pt x="72" y="18"/>
                    <a:pt x="71" y="17"/>
                    <a:pt x="69" y="16"/>
                  </a:cubicBezTo>
                  <a:cubicBezTo>
                    <a:pt x="72" y="13"/>
                    <a:pt x="76" y="16"/>
                    <a:pt x="80" y="14"/>
                  </a:cubicBezTo>
                  <a:cubicBezTo>
                    <a:pt x="83" y="12"/>
                    <a:pt x="84" y="3"/>
                    <a:pt x="86" y="0"/>
                  </a:cubicBezTo>
                  <a:cubicBezTo>
                    <a:pt x="89" y="3"/>
                    <a:pt x="90" y="6"/>
                    <a:pt x="94" y="6"/>
                  </a:cubicBezTo>
                  <a:cubicBezTo>
                    <a:pt x="97" y="6"/>
                    <a:pt x="103" y="4"/>
                    <a:pt x="104" y="1"/>
                  </a:cubicBezTo>
                  <a:cubicBezTo>
                    <a:pt x="109" y="3"/>
                    <a:pt x="114" y="2"/>
                    <a:pt x="120" y="4"/>
                  </a:cubicBezTo>
                  <a:cubicBezTo>
                    <a:pt x="121" y="4"/>
                    <a:pt x="121" y="4"/>
                    <a:pt x="122" y="4"/>
                  </a:cubicBezTo>
                  <a:cubicBezTo>
                    <a:pt x="122" y="9"/>
                    <a:pt x="121" y="11"/>
                    <a:pt x="122" y="13"/>
                  </a:cubicBezTo>
                  <a:cubicBezTo>
                    <a:pt x="120" y="13"/>
                    <a:pt x="119" y="13"/>
                    <a:pt x="118" y="13"/>
                  </a:cubicBezTo>
                  <a:cubicBezTo>
                    <a:pt x="115" y="13"/>
                    <a:pt x="116" y="17"/>
                    <a:pt x="116" y="20"/>
                  </a:cubicBezTo>
                  <a:cubicBezTo>
                    <a:pt x="114" y="19"/>
                    <a:pt x="113" y="18"/>
                    <a:pt x="112" y="18"/>
                  </a:cubicBezTo>
                  <a:cubicBezTo>
                    <a:pt x="110" y="18"/>
                    <a:pt x="106" y="29"/>
                    <a:pt x="106" y="30"/>
                  </a:cubicBezTo>
                  <a:cubicBezTo>
                    <a:pt x="104" y="33"/>
                    <a:pt x="99" y="33"/>
                    <a:pt x="99" y="37"/>
                  </a:cubicBezTo>
                  <a:cubicBezTo>
                    <a:pt x="99" y="42"/>
                    <a:pt x="108" y="43"/>
                    <a:pt x="108" y="49"/>
                  </a:cubicBezTo>
                  <a:cubicBezTo>
                    <a:pt x="108" y="52"/>
                    <a:pt x="103" y="54"/>
                    <a:pt x="103" y="59"/>
                  </a:cubicBezTo>
                  <a:cubicBezTo>
                    <a:pt x="103" y="68"/>
                    <a:pt x="112" y="69"/>
                    <a:pt x="112" y="78"/>
                  </a:cubicBezTo>
                  <a:cubicBezTo>
                    <a:pt x="115" y="78"/>
                    <a:pt x="114" y="79"/>
                    <a:pt x="115" y="78"/>
                  </a:cubicBezTo>
                  <a:cubicBezTo>
                    <a:pt x="116" y="78"/>
                    <a:pt x="117" y="79"/>
                    <a:pt x="117" y="79"/>
                  </a:cubicBezTo>
                  <a:cubicBezTo>
                    <a:pt x="119" y="79"/>
                    <a:pt x="124" y="76"/>
                    <a:pt x="125" y="75"/>
                  </a:cubicBezTo>
                  <a:cubicBezTo>
                    <a:pt x="126" y="76"/>
                    <a:pt x="126" y="76"/>
                    <a:pt x="126" y="77"/>
                  </a:cubicBezTo>
                  <a:cubicBezTo>
                    <a:pt x="128" y="76"/>
                    <a:pt x="131" y="77"/>
                    <a:pt x="136" y="77"/>
                  </a:cubicBezTo>
                  <a:cubicBezTo>
                    <a:pt x="136" y="80"/>
                    <a:pt x="138" y="83"/>
                    <a:pt x="139" y="85"/>
                  </a:cubicBezTo>
                  <a:lnTo>
                    <a:pt x="139" y="85"/>
                  </a:lnTo>
                  <a:lnTo>
                    <a:pt x="139" y="88"/>
                  </a:lnTo>
                  <a:lnTo>
                    <a:pt x="142" y="88"/>
                  </a:lnTo>
                  <a:lnTo>
                    <a:pt x="142" y="88"/>
                  </a:lnTo>
                  <a:cubicBezTo>
                    <a:pt x="141" y="91"/>
                    <a:pt x="141" y="92"/>
                    <a:pt x="139" y="93"/>
                  </a:cubicBezTo>
                  <a:cubicBezTo>
                    <a:pt x="138" y="94"/>
                    <a:pt x="136" y="94"/>
                    <a:pt x="135" y="95"/>
                  </a:cubicBezTo>
                  <a:lnTo>
                    <a:pt x="135" y="95"/>
                  </a:lnTo>
                  <a:lnTo>
                    <a:pt x="129" y="95"/>
                  </a:lnTo>
                  <a:lnTo>
                    <a:pt x="129" y="95"/>
                  </a:lnTo>
                  <a:cubicBezTo>
                    <a:pt x="122" y="100"/>
                    <a:pt x="114" y="105"/>
                    <a:pt x="107" y="110"/>
                  </a:cubicBezTo>
                  <a:lnTo>
                    <a:pt x="107" y="110"/>
                  </a:lnTo>
                  <a:lnTo>
                    <a:pt x="100" y="113"/>
                  </a:lnTo>
                  <a:lnTo>
                    <a:pt x="100" y="113"/>
                  </a:lnTo>
                  <a:cubicBezTo>
                    <a:pt x="99" y="113"/>
                    <a:pt x="99" y="113"/>
                    <a:pt x="99" y="112"/>
                  </a:cubicBezTo>
                  <a:cubicBezTo>
                    <a:pt x="101" y="112"/>
                    <a:pt x="101" y="106"/>
                    <a:pt x="103" y="106"/>
                  </a:cubicBezTo>
                  <a:cubicBezTo>
                    <a:pt x="104" y="106"/>
                    <a:pt x="105" y="107"/>
                    <a:pt x="105" y="107"/>
                  </a:cubicBezTo>
                  <a:lnTo>
                    <a:pt x="105" y="107"/>
                  </a:lnTo>
                  <a:lnTo>
                    <a:pt x="107" y="107"/>
                  </a:lnTo>
                  <a:lnTo>
                    <a:pt x="107" y="107"/>
                  </a:lnTo>
                  <a:cubicBezTo>
                    <a:pt x="106" y="106"/>
                    <a:pt x="108" y="105"/>
                    <a:pt x="109" y="104"/>
                  </a:cubicBezTo>
                  <a:cubicBezTo>
                    <a:pt x="108" y="103"/>
                    <a:pt x="106" y="101"/>
                    <a:pt x="105" y="101"/>
                  </a:cubicBezTo>
                  <a:cubicBezTo>
                    <a:pt x="103" y="101"/>
                    <a:pt x="102" y="103"/>
                    <a:pt x="102" y="104"/>
                  </a:cubicBezTo>
                  <a:cubicBezTo>
                    <a:pt x="101" y="105"/>
                    <a:pt x="101" y="105"/>
                    <a:pt x="100" y="104"/>
                  </a:cubicBezTo>
                  <a:cubicBezTo>
                    <a:pt x="100" y="104"/>
                    <a:pt x="100" y="106"/>
                    <a:pt x="100" y="107"/>
                  </a:cubicBezTo>
                  <a:lnTo>
                    <a:pt x="100" y="107"/>
                  </a:lnTo>
                  <a:lnTo>
                    <a:pt x="98" y="106"/>
                  </a:lnTo>
                  <a:lnTo>
                    <a:pt x="98" y="106"/>
                  </a:lnTo>
                  <a:cubicBezTo>
                    <a:pt x="94" y="107"/>
                    <a:pt x="90" y="111"/>
                    <a:pt x="90" y="114"/>
                  </a:cubicBezTo>
                  <a:cubicBezTo>
                    <a:pt x="90" y="115"/>
                    <a:pt x="90" y="115"/>
                    <a:pt x="90" y="115"/>
                  </a:cubicBezTo>
                  <a:lnTo>
                    <a:pt x="90" y="115"/>
                  </a:lnTo>
                  <a:lnTo>
                    <a:pt x="90" y="118"/>
                  </a:lnTo>
                  <a:lnTo>
                    <a:pt x="90" y="118"/>
                  </a:lnTo>
                  <a:cubicBezTo>
                    <a:pt x="89" y="120"/>
                    <a:pt x="90" y="125"/>
                    <a:pt x="87" y="123"/>
                  </a:cubicBezTo>
                  <a:cubicBezTo>
                    <a:pt x="87" y="123"/>
                    <a:pt x="85" y="125"/>
                    <a:pt x="85" y="126"/>
                  </a:cubicBezTo>
                  <a:cubicBezTo>
                    <a:pt x="85" y="126"/>
                    <a:pt x="86" y="126"/>
                    <a:pt x="87" y="126"/>
                  </a:cubicBezTo>
                  <a:cubicBezTo>
                    <a:pt x="87" y="126"/>
                    <a:pt x="88" y="127"/>
                    <a:pt x="88" y="127"/>
                  </a:cubicBezTo>
                  <a:cubicBezTo>
                    <a:pt x="88" y="128"/>
                    <a:pt x="88" y="130"/>
                    <a:pt x="89" y="130"/>
                  </a:cubicBezTo>
                  <a:cubicBezTo>
                    <a:pt x="89" y="134"/>
                    <a:pt x="96" y="132"/>
                    <a:pt x="96" y="137"/>
                  </a:cubicBezTo>
                  <a:cubicBezTo>
                    <a:pt x="96" y="139"/>
                    <a:pt x="94" y="140"/>
                    <a:pt x="94" y="142"/>
                  </a:cubicBezTo>
                  <a:cubicBezTo>
                    <a:pt x="94" y="143"/>
                    <a:pt x="95" y="144"/>
                    <a:pt x="96" y="144"/>
                  </a:cubicBezTo>
                  <a:cubicBezTo>
                    <a:pt x="96" y="145"/>
                    <a:pt x="96" y="147"/>
                    <a:pt x="98" y="148"/>
                  </a:cubicBezTo>
                  <a:cubicBezTo>
                    <a:pt x="99" y="148"/>
                    <a:pt x="99" y="147"/>
                    <a:pt x="99" y="146"/>
                  </a:cubicBezTo>
                  <a:lnTo>
                    <a:pt x="99" y="146"/>
                  </a:lnTo>
                  <a:lnTo>
                    <a:pt x="101" y="148"/>
                  </a:lnTo>
                  <a:lnTo>
                    <a:pt x="101" y="148"/>
                  </a:lnTo>
                  <a:cubicBezTo>
                    <a:pt x="101" y="148"/>
                    <a:pt x="103" y="153"/>
                    <a:pt x="105" y="154"/>
                  </a:cubicBezTo>
                  <a:cubicBezTo>
                    <a:pt x="105" y="154"/>
                    <a:pt x="107" y="153"/>
                    <a:pt x="107" y="154"/>
                  </a:cubicBezTo>
                  <a:cubicBezTo>
                    <a:pt x="107" y="156"/>
                    <a:pt x="104" y="166"/>
                    <a:pt x="103" y="166"/>
                  </a:cubicBezTo>
                  <a:cubicBezTo>
                    <a:pt x="101" y="166"/>
                    <a:pt x="101" y="161"/>
                    <a:pt x="101" y="160"/>
                  </a:cubicBezTo>
                  <a:cubicBezTo>
                    <a:pt x="101" y="160"/>
                    <a:pt x="101" y="160"/>
                    <a:pt x="100" y="160"/>
                  </a:cubicBezTo>
                  <a:cubicBezTo>
                    <a:pt x="100" y="160"/>
                    <a:pt x="99" y="161"/>
                    <a:pt x="99" y="163"/>
                  </a:cubicBezTo>
                  <a:cubicBezTo>
                    <a:pt x="99" y="164"/>
                    <a:pt x="100" y="165"/>
                    <a:pt x="100" y="167"/>
                  </a:cubicBezTo>
                  <a:cubicBezTo>
                    <a:pt x="100" y="168"/>
                    <a:pt x="100" y="168"/>
                    <a:pt x="100" y="169"/>
                  </a:cubicBezTo>
                  <a:cubicBezTo>
                    <a:pt x="98" y="168"/>
                    <a:pt x="94" y="162"/>
                    <a:pt x="94" y="157"/>
                  </a:cubicBezTo>
                  <a:lnTo>
                    <a:pt x="94" y="157"/>
                  </a:lnTo>
                  <a:lnTo>
                    <a:pt x="92" y="157"/>
                  </a:lnTo>
                  <a:lnTo>
                    <a:pt x="92" y="157"/>
                  </a:lnTo>
                  <a:cubicBezTo>
                    <a:pt x="85" y="160"/>
                    <a:pt x="83" y="152"/>
                    <a:pt x="74" y="152"/>
                  </a:cubicBezTo>
                  <a:cubicBezTo>
                    <a:pt x="67" y="152"/>
                    <a:pt x="60" y="155"/>
                    <a:pt x="56" y="161"/>
                  </a:cubicBezTo>
                  <a:cubicBezTo>
                    <a:pt x="53" y="159"/>
                    <a:pt x="52" y="156"/>
                    <a:pt x="48" y="156"/>
                  </a:cubicBezTo>
                  <a:cubicBezTo>
                    <a:pt x="47" y="156"/>
                    <a:pt x="45" y="155"/>
                    <a:pt x="44" y="155"/>
                  </a:cubicBezTo>
                  <a:cubicBezTo>
                    <a:pt x="42" y="155"/>
                    <a:pt x="42" y="152"/>
                    <a:pt x="40" y="151"/>
                  </a:cubicBezTo>
                  <a:cubicBezTo>
                    <a:pt x="38" y="148"/>
                    <a:pt x="32" y="142"/>
                    <a:pt x="28" y="142"/>
                  </a:cubicBezTo>
                  <a:cubicBezTo>
                    <a:pt x="26" y="142"/>
                    <a:pt x="27" y="142"/>
                    <a:pt x="25" y="142"/>
                  </a:cubicBezTo>
                  <a:cubicBezTo>
                    <a:pt x="24" y="142"/>
                    <a:pt x="23" y="138"/>
                    <a:pt x="23" y="136"/>
                  </a:cubicBezTo>
                  <a:lnTo>
                    <a:pt x="23" y="136"/>
                  </a:lnTo>
                  <a:lnTo>
                    <a:pt x="21" y="136"/>
                  </a:lnTo>
                  <a:lnTo>
                    <a:pt x="21" y="136"/>
                  </a:lnTo>
                  <a:cubicBezTo>
                    <a:pt x="20" y="132"/>
                    <a:pt x="10" y="123"/>
                    <a:pt x="8" y="123"/>
                  </a:cubicBezTo>
                  <a:cubicBezTo>
                    <a:pt x="6" y="123"/>
                    <a:pt x="7" y="123"/>
                    <a:pt x="5" y="123"/>
                  </a:cubicBezTo>
                  <a:cubicBezTo>
                    <a:pt x="4" y="123"/>
                    <a:pt x="4" y="115"/>
                    <a:pt x="4" y="114"/>
                  </a:cubicBezTo>
                  <a:cubicBezTo>
                    <a:pt x="4" y="114"/>
                    <a:pt x="2" y="114"/>
                    <a:pt x="0" y="114"/>
                  </a:cubicBezTo>
                  <a:cubicBezTo>
                    <a:pt x="0" y="107"/>
                    <a:pt x="0" y="103"/>
                    <a:pt x="0" y="96"/>
                  </a:cubicBezTo>
                  <a:cubicBezTo>
                    <a:pt x="0" y="92"/>
                    <a:pt x="5" y="91"/>
                    <a:pt x="6" y="88"/>
                  </a:cubicBezTo>
                  <a:cubicBezTo>
                    <a:pt x="9" y="83"/>
                    <a:pt x="10" y="79"/>
                    <a:pt x="12" y="75"/>
                  </a:cubicBezTo>
                  <a:lnTo>
                    <a:pt x="12" y="75"/>
                  </a:lnTo>
                  <a:lnTo>
                    <a:pt x="12" y="75"/>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4" name="Freeform 338"/>
            <p:cNvSpPr>
              <a:spLocks/>
            </p:cNvSpPr>
            <p:nvPr/>
          </p:nvSpPr>
          <p:spPr bwMode="gray">
            <a:xfrm>
              <a:off x="3002" y="523"/>
              <a:ext cx="344" cy="372"/>
            </a:xfrm>
            <a:custGeom>
              <a:avLst/>
              <a:gdLst/>
              <a:ahLst/>
              <a:cxnLst>
                <a:cxn ang="0">
                  <a:pos x="23" y="0"/>
                </a:cxn>
                <a:cxn ang="0">
                  <a:pos x="23" y="9"/>
                </a:cxn>
                <a:cxn ang="0">
                  <a:pos x="19" y="9"/>
                </a:cxn>
                <a:cxn ang="0">
                  <a:pos x="17" y="16"/>
                </a:cxn>
                <a:cxn ang="0">
                  <a:pos x="13" y="14"/>
                </a:cxn>
                <a:cxn ang="0">
                  <a:pos x="7" y="26"/>
                </a:cxn>
                <a:cxn ang="0">
                  <a:pos x="0" y="33"/>
                </a:cxn>
                <a:cxn ang="0">
                  <a:pos x="9" y="45"/>
                </a:cxn>
                <a:cxn ang="0">
                  <a:pos x="4" y="55"/>
                </a:cxn>
                <a:cxn ang="0">
                  <a:pos x="13" y="74"/>
                </a:cxn>
                <a:cxn ang="0">
                  <a:pos x="16" y="74"/>
                </a:cxn>
                <a:cxn ang="0">
                  <a:pos x="18" y="75"/>
                </a:cxn>
                <a:cxn ang="0">
                  <a:pos x="26" y="71"/>
                </a:cxn>
                <a:cxn ang="0">
                  <a:pos x="27" y="73"/>
                </a:cxn>
                <a:cxn ang="0">
                  <a:pos x="37" y="73"/>
                </a:cxn>
                <a:cxn ang="0">
                  <a:pos x="40" y="81"/>
                </a:cxn>
                <a:cxn ang="0">
                  <a:pos x="43" y="79"/>
                </a:cxn>
                <a:cxn ang="0">
                  <a:pos x="43" y="80"/>
                </a:cxn>
                <a:cxn ang="0">
                  <a:pos x="48" y="79"/>
                </a:cxn>
                <a:cxn ang="0">
                  <a:pos x="59" y="84"/>
                </a:cxn>
                <a:cxn ang="0">
                  <a:pos x="57" y="86"/>
                </a:cxn>
                <a:cxn ang="0">
                  <a:pos x="60" y="86"/>
                </a:cxn>
                <a:cxn ang="0">
                  <a:pos x="68" y="76"/>
                </a:cxn>
                <a:cxn ang="0">
                  <a:pos x="77" y="84"/>
                </a:cxn>
                <a:cxn ang="0">
                  <a:pos x="77" y="92"/>
                </a:cxn>
                <a:cxn ang="0">
                  <a:pos x="78" y="95"/>
                </a:cxn>
                <a:cxn ang="0">
                  <a:pos x="83" y="95"/>
                </a:cxn>
                <a:cxn ang="0">
                  <a:pos x="88" y="92"/>
                </a:cxn>
                <a:cxn ang="0">
                  <a:pos x="78" y="77"/>
                </a:cxn>
                <a:cxn ang="0">
                  <a:pos x="78" y="77"/>
                </a:cxn>
                <a:cxn ang="0">
                  <a:pos x="71" y="73"/>
                </a:cxn>
                <a:cxn ang="0">
                  <a:pos x="71" y="73"/>
                </a:cxn>
                <a:cxn ang="0">
                  <a:pos x="69" y="69"/>
                </a:cxn>
                <a:cxn ang="0">
                  <a:pos x="71" y="62"/>
                </a:cxn>
                <a:cxn ang="0">
                  <a:pos x="71" y="59"/>
                </a:cxn>
                <a:cxn ang="0">
                  <a:pos x="66" y="61"/>
                </a:cxn>
                <a:cxn ang="0">
                  <a:pos x="63" y="56"/>
                </a:cxn>
                <a:cxn ang="0">
                  <a:pos x="74" y="41"/>
                </a:cxn>
                <a:cxn ang="0">
                  <a:pos x="60" y="38"/>
                </a:cxn>
                <a:cxn ang="0">
                  <a:pos x="58" y="33"/>
                </a:cxn>
                <a:cxn ang="0">
                  <a:pos x="69" y="18"/>
                </a:cxn>
                <a:cxn ang="0">
                  <a:pos x="76" y="12"/>
                </a:cxn>
                <a:cxn ang="0">
                  <a:pos x="59" y="6"/>
                </a:cxn>
                <a:cxn ang="0">
                  <a:pos x="51" y="8"/>
                </a:cxn>
                <a:cxn ang="0">
                  <a:pos x="44" y="4"/>
                </a:cxn>
                <a:cxn ang="0">
                  <a:pos x="44" y="4"/>
                </a:cxn>
                <a:cxn ang="0">
                  <a:pos x="35" y="4"/>
                </a:cxn>
                <a:cxn ang="0">
                  <a:pos x="35" y="4"/>
                </a:cxn>
                <a:cxn ang="0">
                  <a:pos x="23" y="0"/>
                </a:cxn>
                <a:cxn ang="0">
                  <a:pos x="23" y="0"/>
                </a:cxn>
                <a:cxn ang="0">
                  <a:pos x="23" y="0"/>
                </a:cxn>
              </a:cxnLst>
              <a:rect l="0" t="0" r="r" b="b"/>
              <a:pathLst>
                <a:path w="88" h="95">
                  <a:moveTo>
                    <a:pt x="23" y="0"/>
                  </a:moveTo>
                  <a:cubicBezTo>
                    <a:pt x="23" y="5"/>
                    <a:pt x="22" y="7"/>
                    <a:pt x="23" y="9"/>
                  </a:cubicBezTo>
                  <a:cubicBezTo>
                    <a:pt x="21" y="9"/>
                    <a:pt x="20" y="9"/>
                    <a:pt x="19" y="9"/>
                  </a:cubicBezTo>
                  <a:cubicBezTo>
                    <a:pt x="16" y="9"/>
                    <a:pt x="17" y="13"/>
                    <a:pt x="17" y="16"/>
                  </a:cubicBezTo>
                  <a:cubicBezTo>
                    <a:pt x="15" y="15"/>
                    <a:pt x="14" y="14"/>
                    <a:pt x="13" y="14"/>
                  </a:cubicBezTo>
                  <a:cubicBezTo>
                    <a:pt x="11" y="14"/>
                    <a:pt x="7" y="25"/>
                    <a:pt x="7" y="26"/>
                  </a:cubicBezTo>
                  <a:cubicBezTo>
                    <a:pt x="5" y="29"/>
                    <a:pt x="0" y="29"/>
                    <a:pt x="0" y="33"/>
                  </a:cubicBezTo>
                  <a:cubicBezTo>
                    <a:pt x="0" y="38"/>
                    <a:pt x="9" y="39"/>
                    <a:pt x="9" y="45"/>
                  </a:cubicBezTo>
                  <a:cubicBezTo>
                    <a:pt x="9" y="48"/>
                    <a:pt x="4" y="50"/>
                    <a:pt x="4" y="55"/>
                  </a:cubicBezTo>
                  <a:cubicBezTo>
                    <a:pt x="4" y="64"/>
                    <a:pt x="13" y="65"/>
                    <a:pt x="13" y="74"/>
                  </a:cubicBezTo>
                  <a:cubicBezTo>
                    <a:pt x="16" y="74"/>
                    <a:pt x="15" y="75"/>
                    <a:pt x="16" y="74"/>
                  </a:cubicBezTo>
                  <a:cubicBezTo>
                    <a:pt x="17" y="74"/>
                    <a:pt x="18" y="75"/>
                    <a:pt x="18" y="75"/>
                  </a:cubicBezTo>
                  <a:cubicBezTo>
                    <a:pt x="20" y="75"/>
                    <a:pt x="25" y="72"/>
                    <a:pt x="26" y="71"/>
                  </a:cubicBezTo>
                  <a:cubicBezTo>
                    <a:pt x="27" y="72"/>
                    <a:pt x="27" y="72"/>
                    <a:pt x="27" y="73"/>
                  </a:cubicBezTo>
                  <a:cubicBezTo>
                    <a:pt x="29" y="72"/>
                    <a:pt x="32" y="73"/>
                    <a:pt x="37" y="73"/>
                  </a:cubicBezTo>
                  <a:cubicBezTo>
                    <a:pt x="37" y="76"/>
                    <a:pt x="39" y="79"/>
                    <a:pt x="40" y="81"/>
                  </a:cubicBezTo>
                  <a:cubicBezTo>
                    <a:pt x="41" y="80"/>
                    <a:pt x="42" y="79"/>
                    <a:pt x="43" y="79"/>
                  </a:cubicBezTo>
                  <a:cubicBezTo>
                    <a:pt x="43" y="79"/>
                    <a:pt x="42" y="80"/>
                    <a:pt x="43" y="80"/>
                  </a:cubicBezTo>
                  <a:cubicBezTo>
                    <a:pt x="45" y="80"/>
                    <a:pt x="45" y="79"/>
                    <a:pt x="48" y="79"/>
                  </a:cubicBezTo>
                  <a:cubicBezTo>
                    <a:pt x="50" y="79"/>
                    <a:pt x="59" y="81"/>
                    <a:pt x="59" y="84"/>
                  </a:cubicBezTo>
                  <a:cubicBezTo>
                    <a:pt x="59" y="85"/>
                    <a:pt x="58" y="85"/>
                    <a:pt x="57" y="86"/>
                  </a:cubicBezTo>
                  <a:cubicBezTo>
                    <a:pt x="58" y="87"/>
                    <a:pt x="59" y="87"/>
                    <a:pt x="60" y="86"/>
                  </a:cubicBezTo>
                  <a:cubicBezTo>
                    <a:pt x="62" y="86"/>
                    <a:pt x="67" y="78"/>
                    <a:pt x="68" y="76"/>
                  </a:cubicBezTo>
                  <a:cubicBezTo>
                    <a:pt x="71" y="79"/>
                    <a:pt x="75" y="79"/>
                    <a:pt x="77" y="84"/>
                  </a:cubicBezTo>
                  <a:cubicBezTo>
                    <a:pt x="78" y="86"/>
                    <a:pt x="77" y="90"/>
                    <a:pt x="77" y="92"/>
                  </a:cubicBezTo>
                  <a:cubicBezTo>
                    <a:pt x="77" y="92"/>
                    <a:pt x="78" y="95"/>
                    <a:pt x="78" y="95"/>
                  </a:cubicBezTo>
                  <a:cubicBezTo>
                    <a:pt x="80" y="94"/>
                    <a:pt x="80" y="95"/>
                    <a:pt x="83" y="95"/>
                  </a:cubicBezTo>
                  <a:cubicBezTo>
                    <a:pt x="84" y="95"/>
                    <a:pt x="88" y="92"/>
                    <a:pt x="88" y="92"/>
                  </a:cubicBezTo>
                  <a:cubicBezTo>
                    <a:pt x="88" y="88"/>
                    <a:pt x="81" y="79"/>
                    <a:pt x="78" y="77"/>
                  </a:cubicBezTo>
                  <a:lnTo>
                    <a:pt x="78" y="77"/>
                  </a:lnTo>
                  <a:lnTo>
                    <a:pt x="71" y="73"/>
                  </a:lnTo>
                  <a:lnTo>
                    <a:pt x="71" y="73"/>
                  </a:lnTo>
                  <a:cubicBezTo>
                    <a:pt x="71" y="72"/>
                    <a:pt x="69" y="70"/>
                    <a:pt x="69" y="69"/>
                  </a:cubicBezTo>
                  <a:cubicBezTo>
                    <a:pt x="69" y="66"/>
                    <a:pt x="71" y="65"/>
                    <a:pt x="71" y="62"/>
                  </a:cubicBezTo>
                  <a:cubicBezTo>
                    <a:pt x="71" y="61"/>
                    <a:pt x="72" y="60"/>
                    <a:pt x="71" y="59"/>
                  </a:cubicBezTo>
                  <a:cubicBezTo>
                    <a:pt x="71" y="59"/>
                    <a:pt x="69" y="61"/>
                    <a:pt x="66" y="61"/>
                  </a:cubicBezTo>
                  <a:cubicBezTo>
                    <a:pt x="64" y="61"/>
                    <a:pt x="63" y="58"/>
                    <a:pt x="63" y="56"/>
                  </a:cubicBezTo>
                  <a:cubicBezTo>
                    <a:pt x="63" y="51"/>
                    <a:pt x="74" y="47"/>
                    <a:pt x="74" y="41"/>
                  </a:cubicBezTo>
                  <a:cubicBezTo>
                    <a:pt x="74" y="40"/>
                    <a:pt x="61" y="38"/>
                    <a:pt x="60" y="38"/>
                  </a:cubicBezTo>
                  <a:cubicBezTo>
                    <a:pt x="58" y="38"/>
                    <a:pt x="58" y="37"/>
                    <a:pt x="58" y="33"/>
                  </a:cubicBezTo>
                  <a:cubicBezTo>
                    <a:pt x="58" y="28"/>
                    <a:pt x="66" y="20"/>
                    <a:pt x="69" y="18"/>
                  </a:cubicBezTo>
                  <a:cubicBezTo>
                    <a:pt x="72" y="17"/>
                    <a:pt x="76" y="17"/>
                    <a:pt x="76" y="12"/>
                  </a:cubicBezTo>
                  <a:cubicBezTo>
                    <a:pt x="76" y="7"/>
                    <a:pt x="64" y="6"/>
                    <a:pt x="59" y="6"/>
                  </a:cubicBezTo>
                  <a:cubicBezTo>
                    <a:pt x="55" y="6"/>
                    <a:pt x="55" y="8"/>
                    <a:pt x="51" y="8"/>
                  </a:cubicBezTo>
                  <a:cubicBezTo>
                    <a:pt x="49" y="8"/>
                    <a:pt x="45" y="6"/>
                    <a:pt x="44" y="4"/>
                  </a:cubicBezTo>
                  <a:lnTo>
                    <a:pt x="44" y="4"/>
                  </a:lnTo>
                  <a:lnTo>
                    <a:pt x="35" y="4"/>
                  </a:lnTo>
                  <a:lnTo>
                    <a:pt x="35" y="4"/>
                  </a:lnTo>
                  <a:cubicBezTo>
                    <a:pt x="31" y="3"/>
                    <a:pt x="27" y="1"/>
                    <a:pt x="23" y="0"/>
                  </a:cubicBezTo>
                  <a:lnTo>
                    <a:pt x="23" y="0"/>
                  </a:lnTo>
                  <a:lnTo>
                    <a:pt x="23" y="0"/>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5" name="Freeform 339"/>
            <p:cNvSpPr>
              <a:spLocks/>
            </p:cNvSpPr>
            <p:nvPr/>
          </p:nvSpPr>
          <p:spPr bwMode="gray">
            <a:xfrm>
              <a:off x="2384" y="1270"/>
              <a:ext cx="603" cy="751"/>
            </a:xfrm>
            <a:custGeom>
              <a:avLst/>
              <a:gdLst/>
              <a:ahLst/>
              <a:cxnLst>
                <a:cxn ang="0">
                  <a:pos x="21" y="35"/>
                </a:cxn>
                <a:cxn ang="0">
                  <a:pos x="16" y="30"/>
                </a:cxn>
                <a:cxn ang="0">
                  <a:pos x="13" y="28"/>
                </a:cxn>
                <a:cxn ang="0">
                  <a:pos x="13" y="25"/>
                </a:cxn>
                <a:cxn ang="0">
                  <a:pos x="3" y="15"/>
                </a:cxn>
                <a:cxn ang="0">
                  <a:pos x="13" y="0"/>
                </a:cxn>
                <a:cxn ang="0">
                  <a:pos x="32" y="18"/>
                </a:cxn>
                <a:cxn ang="0">
                  <a:pos x="47" y="24"/>
                </a:cxn>
                <a:cxn ang="0">
                  <a:pos x="60" y="30"/>
                </a:cxn>
                <a:cxn ang="0">
                  <a:pos x="78" y="34"/>
                </a:cxn>
                <a:cxn ang="0">
                  <a:pos x="91" y="34"/>
                </a:cxn>
                <a:cxn ang="0">
                  <a:pos x="102" y="24"/>
                </a:cxn>
                <a:cxn ang="0">
                  <a:pos x="120" y="35"/>
                </a:cxn>
                <a:cxn ang="0">
                  <a:pos x="118" y="49"/>
                </a:cxn>
                <a:cxn ang="0">
                  <a:pos x="130" y="66"/>
                </a:cxn>
                <a:cxn ang="0">
                  <a:pos x="146" y="69"/>
                </a:cxn>
                <a:cxn ang="0">
                  <a:pos x="154" y="67"/>
                </a:cxn>
                <a:cxn ang="0">
                  <a:pos x="153" y="72"/>
                </a:cxn>
                <a:cxn ang="0">
                  <a:pos x="147" y="82"/>
                </a:cxn>
                <a:cxn ang="0">
                  <a:pos x="141" y="90"/>
                </a:cxn>
                <a:cxn ang="0">
                  <a:pos x="137" y="97"/>
                </a:cxn>
                <a:cxn ang="0">
                  <a:pos x="146" y="108"/>
                </a:cxn>
                <a:cxn ang="0">
                  <a:pos x="148" y="108"/>
                </a:cxn>
                <a:cxn ang="0">
                  <a:pos x="148" y="108"/>
                </a:cxn>
                <a:cxn ang="0">
                  <a:pos x="136" y="115"/>
                </a:cxn>
                <a:cxn ang="0">
                  <a:pos x="129" y="124"/>
                </a:cxn>
                <a:cxn ang="0">
                  <a:pos x="130" y="142"/>
                </a:cxn>
                <a:cxn ang="0">
                  <a:pos x="131" y="145"/>
                </a:cxn>
                <a:cxn ang="0">
                  <a:pos x="131" y="147"/>
                </a:cxn>
                <a:cxn ang="0">
                  <a:pos x="122" y="153"/>
                </a:cxn>
                <a:cxn ang="0">
                  <a:pos x="122" y="158"/>
                </a:cxn>
                <a:cxn ang="0">
                  <a:pos x="111" y="175"/>
                </a:cxn>
                <a:cxn ang="0">
                  <a:pos x="108" y="175"/>
                </a:cxn>
                <a:cxn ang="0">
                  <a:pos x="108" y="178"/>
                </a:cxn>
                <a:cxn ang="0">
                  <a:pos x="102" y="187"/>
                </a:cxn>
                <a:cxn ang="0">
                  <a:pos x="87" y="188"/>
                </a:cxn>
                <a:cxn ang="0">
                  <a:pos x="78" y="188"/>
                </a:cxn>
                <a:cxn ang="0">
                  <a:pos x="83" y="181"/>
                </a:cxn>
                <a:cxn ang="0">
                  <a:pos x="77" y="166"/>
                </a:cxn>
                <a:cxn ang="0">
                  <a:pos x="57" y="152"/>
                </a:cxn>
                <a:cxn ang="0">
                  <a:pos x="50" y="138"/>
                </a:cxn>
                <a:cxn ang="0">
                  <a:pos x="45" y="132"/>
                </a:cxn>
                <a:cxn ang="0">
                  <a:pos x="44" y="107"/>
                </a:cxn>
                <a:cxn ang="0">
                  <a:pos x="31" y="87"/>
                </a:cxn>
                <a:cxn ang="0">
                  <a:pos x="31" y="69"/>
                </a:cxn>
                <a:cxn ang="0">
                  <a:pos x="23" y="44"/>
                </a:cxn>
                <a:cxn ang="0">
                  <a:pos x="19" y="40"/>
                </a:cxn>
              </a:cxnLst>
              <a:rect l="0" t="0" r="r" b="b"/>
              <a:pathLst>
                <a:path w="154" h="192">
                  <a:moveTo>
                    <a:pt x="19" y="40"/>
                  </a:moveTo>
                  <a:cubicBezTo>
                    <a:pt x="19" y="39"/>
                    <a:pt x="21" y="37"/>
                    <a:pt x="21" y="35"/>
                  </a:cubicBezTo>
                  <a:cubicBezTo>
                    <a:pt x="21" y="32"/>
                    <a:pt x="17" y="33"/>
                    <a:pt x="16" y="33"/>
                  </a:cubicBezTo>
                  <a:cubicBezTo>
                    <a:pt x="16" y="32"/>
                    <a:pt x="16" y="31"/>
                    <a:pt x="16" y="30"/>
                  </a:cubicBezTo>
                  <a:cubicBezTo>
                    <a:pt x="16" y="29"/>
                    <a:pt x="14" y="28"/>
                    <a:pt x="13" y="28"/>
                  </a:cubicBezTo>
                  <a:lnTo>
                    <a:pt x="13" y="28"/>
                  </a:lnTo>
                  <a:lnTo>
                    <a:pt x="13" y="25"/>
                  </a:lnTo>
                  <a:lnTo>
                    <a:pt x="13" y="25"/>
                  </a:lnTo>
                  <a:cubicBezTo>
                    <a:pt x="12" y="25"/>
                    <a:pt x="11" y="25"/>
                    <a:pt x="10" y="25"/>
                  </a:cubicBezTo>
                  <a:cubicBezTo>
                    <a:pt x="9" y="19"/>
                    <a:pt x="6" y="18"/>
                    <a:pt x="3" y="15"/>
                  </a:cubicBezTo>
                  <a:cubicBezTo>
                    <a:pt x="2" y="14"/>
                    <a:pt x="1" y="14"/>
                    <a:pt x="0" y="12"/>
                  </a:cubicBezTo>
                  <a:cubicBezTo>
                    <a:pt x="4" y="7"/>
                    <a:pt x="5" y="0"/>
                    <a:pt x="13" y="0"/>
                  </a:cubicBezTo>
                  <a:cubicBezTo>
                    <a:pt x="18" y="0"/>
                    <a:pt x="18" y="5"/>
                    <a:pt x="19" y="8"/>
                  </a:cubicBezTo>
                  <a:cubicBezTo>
                    <a:pt x="22" y="14"/>
                    <a:pt x="28" y="12"/>
                    <a:pt x="32" y="18"/>
                  </a:cubicBezTo>
                  <a:cubicBezTo>
                    <a:pt x="33" y="20"/>
                    <a:pt x="36" y="18"/>
                    <a:pt x="38" y="19"/>
                  </a:cubicBezTo>
                  <a:cubicBezTo>
                    <a:pt x="42" y="20"/>
                    <a:pt x="43" y="22"/>
                    <a:pt x="47" y="24"/>
                  </a:cubicBezTo>
                  <a:cubicBezTo>
                    <a:pt x="51" y="26"/>
                    <a:pt x="47" y="32"/>
                    <a:pt x="54" y="32"/>
                  </a:cubicBezTo>
                  <a:cubicBezTo>
                    <a:pt x="57" y="32"/>
                    <a:pt x="58" y="30"/>
                    <a:pt x="60" y="30"/>
                  </a:cubicBezTo>
                  <a:cubicBezTo>
                    <a:pt x="66" y="30"/>
                    <a:pt x="67" y="38"/>
                    <a:pt x="73" y="38"/>
                  </a:cubicBezTo>
                  <a:cubicBezTo>
                    <a:pt x="75" y="38"/>
                    <a:pt x="77" y="35"/>
                    <a:pt x="78" y="34"/>
                  </a:cubicBezTo>
                  <a:cubicBezTo>
                    <a:pt x="79" y="35"/>
                    <a:pt x="80" y="36"/>
                    <a:pt x="81" y="36"/>
                  </a:cubicBezTo>
                  <a:cubicBezTo>
                    <a:pt x="85" y="36"/>
                    <a:pt x="90" y="35"/>
                    <a:pt x="91" y="34"/>
                  </a:cubicBezTo>
                  <a:cubicBezTo>
                    <a:pt x="91" y="33"/>
                    <a:pt x="90" y="32"/>
                    <a:pt x="90" y="32"/>
                  </a:cubicBezTo>
                  <a:cubicBezTo>
                    <a:pt x="94" y="28"/>
                    <a:pt x="97" y="26"/>
                    <a:pt x="102" y="24"/>
                  </a:cubicBezTo>
                  <a:cubicBezTo>
                    <a:pt x="104" y="29"/>
                    <a:pt x="107" y="29"/>
                    <a:pt x="112" y="30"/>
                  </a:cubicBezTo>
                  <a:cubicBezTo>
                    <a:pt x="112" y="37"/>
                    <a:pt x="115" y="35"/>
                    <a:pt x="120" y="35"/>
                  </a:cubicBezTo>
                  <a:cubicBezTo>
                    <a:pt x="120" y="39"/>
                    <a:pt x="115" y="40"/>
                    <a:pt x="115" y="45"/>
                  </a:cubicBezTo>
                  <a:cubicBezTo>
                    <a:pt x="115" y="47"/>
                    <a:pt x="117" y="47"/>
                    <a:pt x="118" y="49"/>
                  </a:cubicBezTo>
                  <a:cubicBezTo>
                    <a:pt x="120" y="57"/>
                    <a:pt x="122" y="57"/>
                    <a:pt x="128" y="61"/>
                  </a:cubicBezTo>
                  <a:cubicBezTo>
                    <a:pt x="130" y="63"/>
                    <a:pt x="128" y="64"/>
                    <a:pt x="130" y="66"/>
                  </a:cubicBezTo>
                  <a:cubicBezTo>
                    <a:pt x="133" y="67"/>
                    <a:pt x="139" y="68"/>
                    <a:pt x="141" y="68"/>
                  </a:cubicBezTo>
                  <a:cubicBezTo>
                    <a:pt x="142" y="69"/>
                    <a:pt x="145" y="69"/>
                    <a:pt x="146" y="69"/>
                  </a:cubicBezTo>
                  <a:cubicBezTo>
                    <a:pt x="147" y="69"/>
                    <a:pt x="147" y="67"/>
                    <a:pt x="149" y="67"/>
                  </a:cubicBezTo>
                  <a:cubicBezTo>
                    <a:pt x="151" y="67"/>
                    <a:pt x="152" y="68"/>
                    <a:pt x="154" y="67"/>
                  </a:cubicBezTo>
                  <a:cubicBezTo>
                    <a:pt x="154" y="68"/>
                    <a:pt x="154" y="68"/>
                    <a:pt x="154" y="69"/>
                  </a:cubicBezTo>
                  <a:cubicBezTo>
                    <a:pt x="154" y="70"/>
                    <a:pt x="154" y="72"/>
                    <a:pt x="153" y="72"/>
                  </a:cubicBezTo>
                  <a:cubicBezTo>
                    <a:pt x="152" y="72"/>
                    <a:pt x="152" y="71"/>
                    <a:pt x="152" y="71"/>
                  </a:cubicBezTo>
                  <a:cubicBezTo>
                    <a:pt x="150" y="74"/>
                    <a:pt x="146" y="77"/>
                    <a:pt x="147" y="82"/>
                  </a:cubicBezTo>
                  <a:cubicBezTo>
                    <a:pt x="147" y="82"/>
                    <a:pt x="144" y="87"/>
                    <a:pt x="143" y="88"/>
                  </a:cubicBezTo>
                  <a:cubicBezTo>
                    <a:pt x="143" y="89"/>
                    <a:pt x="141" y="89"/>
                    <a:pt x="141" y="90"/>
                  </a:cubicBezTo>
                  <a:cubicBezTo>
                    <a:pt x="141" y="90"/>
                    <a:pt x="142" y="92"/>
                    <a:pt x="143" y="92"/>
                  </a:cubicBezTo>
                  <a:cubicBezTo>
                    <a:pt x="142" y="94"/>
                    <a:pt x="137" y="94"/>
                    <a:pt x="137" y="97"/>
                  </a:cubicBezTo>
                  <a:cubicBezTo>
                    <a:pt x="137" y="104"/>
                    <a:pt x="143" y="102"/>
                    <a:pt x="143" y="109"/>
                  </a:cubicBezTo>
                  <a:cubicBezTo>
                    <a:pt x="144" y="109"/>
                    <a:pt x="145" y="108"/>
                    <a:pt x="146" y="108"/>
                  </a:cubicBezTo>
                  <a:lnTo>
                    <a:pt x="146" y="108"/>
                  </a:lnTo>
                  <a:lnTo>
                    <a:pt x="148" y="108"/>
                  </a:lnTo>
                  <a:lnTo>
                    <a:pt x="148" y="108"/>
                  </a:lnTo>
                  <a:cubicBezTo>
                    <a:pt x="148" y="108"/>
                    <a:pt x="148" y="108"/>
                    <a:pt x="148" y="108"/>
                  </a:cubicBezTo>
                  <a:cubicBezTo>
                    <a:pt x="148" y="110"/>
                    <a:pt x="142" y="114"/>
                    <a:pt x="140" y="114"/>
                  </a:cubicBezTo>
                  <a:cubicBezTo>
                    <a:pt x="138" y="114"/>
                    <a:pt x="137" y="113"/>
                    <a:pt x="136" y="115"/>
                  </a:cubicBezTo>
                  <a:cubicBezTo>
                    <a:pt x="136" y="116"/>
                    <a:pt x="136" y="118"/>
                    <a:pt x="135" y="119"/>
                  </a:cubicBezTo>
                  <a:cubicBezTo>
                    <a:pt x="133" y="121"/>
                    <a:pt x="129" y="120"/>
                    <a:pt x="129" y="124"/>
                  </a:cubicBezTo>
                  <a:cubicBezTo>
                    <a:pt x="129" y="128"/>
                    <a:pt x="133" y="128"/>
                    <a:pt x="133" y="133"/>
                  </a:cubicBezTo>
                  <a:cubicBezTo>
                    <a:pt x="133" y="136"/>
                    <a:pt x="130" y="138"/>
                    <a:pt x="130" y="142"/>
                  </a:cubicBezTo>
                  <a:cubicBezTo>
                    <a:pt x="130" y="143"/>
                    <a:pt x="130" y="144"/>
                    <a:pt x="131" y="145"/>
                  </a:cubicBezTo>
                  <a:lnTo>
                    <a:pt x="131" y="145"/>
                  </a:lnTo>
                  <a:lnTo>
                    <a:pt x="131" y="147"/>
                  </a:lnTo>
                  <a:lnTo>
                    <a:pt x="131" y="147"/>
                  </a:lnTo>
                  <a:cubicBezTo>
                    <a:pt x="130" y="147"/>
                    <a:pt x="128" y="149"/>
                    <a:pt x="127" y="150"/>
                  </a:cubicBezTo>
                  <a:cubicBezTo>
                    <a:pt x="125" y="150"/>
                    <a:pt x="123" y="153"/>
                    <a:pt x="122" y="153"/>
                  </a:cubicBezTo>
                  <a:cubicBezTo>
                    <a:pt x="121" y="153"/>
                    <a:pt x="121" y="153"/>
                    <a:pt x="119" y="153"/>
                  </a:cubicBezTo>
                  <a:cubicBezTo>
                    <a:pt x="119" y="155"/>
                    <a:pt x="122" y="156"/>
                    <a:pt x="122" y="158"/>
                  </a:cubicBezTo>
                  <a:cubicBezTo>
                    <a:pt x="122" y="161"/>
                    <a:pt x="121" y="161"/>
                    <a:pt x="121" y="164"/>
                  </a:cubicBezTo>
                  <a:cubicBezTo>
                    <a:pt x="121" y="168"/>
                    <a:pt x="114" y="175"/>
                    <a:pt x="111" y="175"/>
                  </a:cubicBezTo>
                  <a:cubicBezTo>
                    <a:pt x="111" y="175"/>
                    <a:pt x="110" y="176"/>
                    <a:pt x="108" y="175"/>
                  </a:cubicBezTo>
                  <a:lnTo>
                    <a:pt x="108" y="175"/>
                  </a:lnTo>
                  <a:lnTo>
                    <a:pt x="108" y="178"/>
                  </a:lnTo>
                  <a:lnTo>
                    <a:pt x="108" y="178"/>
                  </a:lnTo>
                  <a:cubicBezTo>
                    <a:pt x="108" y="180"/>
                    <a:pt x="111" y="181"/>
                    <a:pt x="111" y="184"/>
                  </a:cubicBezTo>
                  <a:cubicBezTo>
                    <a:pt x="111" y="189"/>
                    <a:pt x="104" y="185"/>
                    <a:pt x="102" y="187"/>
                  </a:cubicBezTo>
                  <a:cubicBezTo>
                    <a:pt x="102" y="187"/>
                    <a:pt x="100" y="191"/>
                    <a:pt x="100" y="192"/>
                  </a:cubicBezTo>
                  <a:cubicBezTo>
                    <a:pt x="96" y="190"/>
                    <a:pt x="92" y="188"/>
                    <a:pt x="87" y="188"/>
                  </a:cubicBezTo>
                  <a:cubicBezTo>
                    <a:pt x="85" y="188"/>
                    <a:pt x="85" y="192"/>
                    <a:pt x="83" y="192"/>
                  </a:cubicBezTo>
                  <a:cubicBezTo>
                    <a:pt x="80" y="192"/>
                    <a:pt x="78" y="190"/>
                    <a:pt x="78" y="188"/>
                  </a:cubicBezTo>
                  <a:cubicBezTo>
                    <a:pt x="78" y="187"/>
                    <a:pt x="77" y="185"/>
                    <a:pt x="79" y="185"/>
                  </a:cubicBezTo>
                  <a:cubicBezTo>
                    <a:pt x="81" y="185"/>
                    <a:pt x="83" y="185"/>
                    <a:pt x="83" y="181"/>
                  </a:cubicBezTo>
                  <a:cubicBezTo>
                    <a:pt x="83" y="179"/>
                    <a:pt x="82" y="177"/>
                    <a:pt x="81" y="176"/>
                  </a:cubicBezTo>
                  <a:cubicBezTo>
                    <a:pt x="80" y="173"/>
                    <a:pt x="80" y="169"/>
                    <a:pt x="77" y="166"/>
                  </a:cubicBezTo>
                  <a:cubicBezTo>
                    <a:pt x="74" y="164"/>
                    <a:pt x="69" y="159"/>
                    <a:pt x="68" y="157"/>
                  </a:cubicBezTo>
                  <a:cubicBezTo>
                    <a:pt x="67" y="155"/>
                    <a:pt x="57" y="155"/>
                    <a:pt x="57" y="152"/>
                  </a:cubicBezTo>
                  <a:cubicBezTo>
                    <a:pt x="58" y="150"/>
                    <a:pt x="60" y="144"/>
                    <a:pt x="58" y="143"/>
                  </a:cubicBezTo>
                  <a:cubicBezTo>
                    <a:pt x="56" y="141"/>
                    <a:pt x="52" y="138"/>
                    <a:pt x="50" y="138"/>
                  </a:cubicBezTo>
                  <a:cubicBezTo>
                    <a:pt x="46" y="138"/>
                    <a:pt x="42" y="143"/>
                    <a:pt x="42" y="138"/>
                  </a:cubicBezTo>
                  <a:cubicBezTo>
                    <a:pt x="42" y="135"/>
                    <a:pt x="44" y="134"/>
                    <a:pt x="45" y="132"/>
                  </a:cubicBezTo>
                  <a:cubicBezTo>
                    <a:pt x="46" y="129"/>
                    <a:pt x="46" y="124"/>
                    <a:pt x="46" y="119"/>
                  </a:cubicBezTo>
                  <a:cubicBezTo>
                    <a:pt x="46" y="116"/>
                    <a:pt x="44" y="110"/>
                    <a:pt x="44" y="107"/>
                  </a:cubicBezTo>
                  <a:cubicBezTo>
                    <a:pt x="42" y="99"/>
                    <a:pt x="36" y="93"/>
                    <a:pt x="31" y="87"/>
                  </a:cubicBezTo>
                  <a:lnTo>
                    <a:pt x="31" y="87"/>
                  </a:lnTo>
                  <a:lnTo>
                    <a:pt x="31" y="69"/>
                  </a:lnTo>
                  <a:lnTo>
                    <a:pt x="31" y="69"/>
                  </a:lnTo>
                  <a:cubicBezTo>
                    <a:pt x="33" y="66"/>
                    <a:pt x="31" y="63"/>
                    <a:pt x="31" y="61"/>
                  </a:cubicBezTo>
                  <a:cubicBezTo>
                    <a:pt x="30" y="53"/>
                    <a:pt x="26" y="49"/>
                    <a:pt x="23" y="44"/>
                  </a:cubicBezTo>
                  <a:cubicBezTo>
                    <a:pt x="22" y="43"/>
                    <a:pt x="21" y="42"/>
                    <a:pt x="19" y="40"/>
                  </a:cubicBezTo>
                  <a:lnTo>
                    <a:pt x="19" y="40"/>
                  </a:lnTo>
                  <a:lnTo>
                    <a:pt x="19" y="40"/>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6" name="Freeform 340"/>
            <p:cNvSpPr>
              <a:spLocks/>
            </p:cNvSpPr>
            <p:nvPr/>
          </p:nvSpPr>
          <p:spPr bwMode="gray">
            <a:xfrm>
              <a:off x="2881" y="1583"/>
              <a:ext cx="321" cy="434"/>
            </a:xfrm>
            <a:custGeom>
              <a:avLst/>
              <a:gdLst/>
              <a:ahLst/>
              <a:cxnLst>
                <a:cxn ang="0">
                  <a:pos x="4" y="67"/>
                </a:cxn>
                <a:cxn ang="0">
                  <a:pos x="4" y="65"/>
                </a:cxn>
                <a:cxn ang="0">
                  <a:pos x="3" y="62"/>
                </a:cxn>
                <a:cxn ang="0">
                  <a:pos x="2" y="44"/>
                </a:cxn>
                <a:cxn ang="0">
                  <a:pos x="9" y="35"/>
                </a:cxn>
                <a:cxn ang="0">
                  <a:pos x="21" y="28"/>
                </a:cxn>
                <a:cxn ang="0">
                  <a:pos x="21" y="28"/>
                </a:cxn>
                <a:cxn ang="0">
                  <a:pos x="19" y="28"/>
                </a:cxn>
                <a:cxn ang="0">
                  <a:pos x="10" y="17"/>
                </a:cxn>
                <a:cxn ang="0">
                  <a:pos x="14" y="10"/>
                </a:cxn>
                <a:cxn ang="0">
                  <a:pos x="20" y="2"/>
                </a:cxn>
                <a:cxn ang="0">
                  <a:pos x="29" y="0"/>
                </a:cxn>
                <a:cxn ang="0">
                  <a:pos x="27" y="6"/>
                </a:cxn>
                <a:cxn ang="0">
                  <a:pos x="31" y="9"/>
                </a:cxn>
                <a:cxn ang="0">
                  <a:pos x="34" y="8"/>
                </a:cxn>
                <a:cxn ang="0">
                  <a:pos x="52" y="15"/>
                </a:cxn>
                <a:cxn ang="0">
                  <a:pos x="57" y="32"/>
                </a:cxn>
                <a:cxn ang="0">
                  <a:pos x="58" y="40"/>
                </a:cxn>
                <a:cxn ang="0">
                  <a:pos x="57" y="44"/>
                </a:cxn>
                <a:cxn ang="0">
                  <a:pos x="60" y="47"/>
                </a:cxn>
                <a:cxn ang="0">
                  <a:pos x="67" y="65"/>
                </a:cxn>
                <a:cxn ang="0">
                  <a:pos x="76" y="73"/>
                </a:cxn>
                <a:cxn ang="0">
                  <a:pos x="81" y="70"/>
                </a:cxn>
                <a:cxn ang="0">
                  <a:pos x="81" y="78"/>
                </a:cxn>
                <a:cxn ang="0">
                  <a:pos x="67" y="91"/>
                </a:cxn>
                <a:cxn ang="0">
                  <a:pos x="52" y="103"/>
                </a:cxn>
                <a:cxn ang="0">
                  <a:pos x="44" y="105"/>
                </a:cxn>
                <a:cxn ang="0">
                  <a:pos x="32" y="103"/>
                </a:cxn>
                <a:cxn ang="0">
                  <a:pos x="17" y="86"/>
                </a:cxn>
                <a:cxn ang="0">
                  <a:pos x="4" y="82"/>
                </a:cxn>
                <a:cxn ang="0">
                  <a:pos x="0" y="70"/>
                </a:cxn>
                <a:cxn ang="0">
                  <a:pos x="0" y="70"/>
                </a:cxn>
              </a:cxnLst>
              <a:rect l="0" t="0" r="r" b="b"/>
              <a:pathLst>
                <a:path w="82" h="111">
                  <a:moveTo>
                    <a:pt x="0" y="70"/>
                  </a:moveTo>
                  <a:cubicBezTo>
                    <a:pt x="1" y="68"/>
                    <a:pt x="3" y="67"/>
                    <a:pt x="4" y="67"/>
                  </a:cubicBezTo>
                  <a:lnTo>
                    <a:pt x="4" y="67"/>
                  </a:lnTo>
                  <a:lnTo>
                    <a:pt x="4" y="65"/>
                  </a:lnTo>
                  <a:lnTo>
                    <a:pt x="4" y="65"/>
                  </a:lnTo>
                  <a:cubicBezTo>
                    <a:pt x="3" y="64"/>
                    <a:pt x="3" y="63"/>
                    <a:pt x="3" y="62"/>
                  </a:cubicBezTo>
                  <a:cubicBezTo>
                    <a:pt x="3" y="58"/>
                    <a:pt x="6" y="56"/>
                    <a:pt x="6" y="53"/>
                  </a:cubicBezTo>
                  <a:cubicBezTo>
                    <a:pt x="6" y="48"/>
                    <a:pt x="2" y="48"/>
                    <a:pt x="2" y="44"/>
                  </a:cubicBezTo>
                  <a:cubicBezTo>
                    <a:pt x="2" y="40"/>
                    <a:pt x="6" y="41"/>
                    <a:pt x="8" y="39"/>
                  </a:cubicBezTo>
                  <a:cubicBezTo>
                    <a:pt x="9" y="38"/>
                    <a:pt x="9" y="36"/>
                    <a:pt x="9" y="35"/>
                  </a:cubicBezTo>
                  <a:cubicBezTo>
                    <a:pt x="10" y="33"/>
                    <a:pt x="11" y="34"/>
                    <a:pt x="13" y="34"/>
                  </a:cubicBezTo>
                  <a:cubicBezTo>
                    <a:pt x="15" y="34"/>
                    <a:pt x="21" y="30"/>
                    <a:pt x="21" y="28"/>
                  </a:cubicBezTo>
                  <a:cubicBezTo>
                    <a:pt x="21" y="28"/>
                    <a:pt x="21" y="28"/>
                    <a:pt x="21" y="28"/>
                  </a:cubicBezTo>
                  <a:lnTo>
                    <a:pt x="21" y="28"/>
                  </a:lnTo>
                  <a:lnTo>
                    <a:pt x="19" y="28"/>
                  </a:lnTo>
                  <a:lnTo>
                    <a:pt x="19" y="28"/>
                  </a:lnTo>
                  <a:cubicBezTo>
                    <a:pt x="18" y="28"/>
                    <a:pt x="17" y="29"/>
                    <a:pt x="16" y="29"/>
                  </a:cubicBezTo>
                  <a:cubicBezTo>
                    <a:pt x="16" y="22"/>
                    <a:pt x="10" y="24"/>
                    <a:pt x="10" y="17"/>
                  </a:cubicBezTo>
                  <a:cubicBezTo>
                    <a:pt x="10" y="14"/>
                    <a:pt x="15" y="14"/>
                    <a:pt x="16" y="12"/>
                  </a:cubicBezTo>
                  <a:cubicBezTo>
                    <a:pt x="15" y="12"/>
                    <a:pt x="14" y="10"/>
                    <a:pt x="14" y="10"/>
                  </a:cubicBezTo>
                  <a:cubicBezTo>
                    <a:pt x="14" y="9"/>
                    <a:pt x="16" y="9"/>
                    <a:pt x="16" y="8"/>
                  </a:cubicBezTo>
                  <a:cubicBezTo>
                    <a:pt x="17" y="7"/>
                    <a:pt x="20" y="2"/>
                    <a:pt x="20" y="2"/>
                  </a:cubicBezTo>
                  <a:cubicBezTo>
                    <a:pt x="21" y="4"/>
                    <a:pt x="23" y="3"/>
                    <a:pt x="24" y="3"/>
                  </a:cubicBezTo>
                  <a:cubicBezTo>
                    <a:pt x="26" y="3"/>
                    <a:pt x="28" y="1"/>
                    <a:pt x="29" y="0"/>
                  </a:cubicBezTo>
                  <a:cubicBezTo>
                    <a:pt x="29" y="1"/>
                    <a:pt x="29" y="2"/>
                    <a:pt x="29" y="2"/>
                  </a:cubicBezTo>
                  <a:cubicBezTo>
                    <a:pt x="29" y="4"/>
                    <a:pt x="27" y="5"/>
                    <a:pt x="27" y="6"/>
                  </a:cubicBezTo>
                  <a:cubicBezTo>
                    <a:pt x="27" y="7"/>
                    <a:pt x="29" y="9"/>
                    <a:pt x="31" y="9"/>
                  </a:cubicBezTo>
                  <a:lnTo>
                    <a:pt x="31" y="9"/>
                  </a:lnTo>
                  <a:lnTo>
                    <a:pt x="34" y="8"/>
                  </a:lnTo>
                  <a:lnTo>
                    <a:pt x="34" y="8"/>
                  </a:lnTo>
                  <a:cubicBezTo>
                    <a:pt x="40" y="9"/>
                    <a:pt x="40" y="17"/>
                    <a:pt x="45" y="17"/>
                  </a:cubicBezTo>
                  <a:cubicBezTo>
                    <a:pt x="46" y="17"/>
                    <a:pt x="51" y="16"/>
                    <a:pt x="52" y="15"/>
                  </a:cubicBezTo>
                  <a:cubicBezTo>
                    <a:pt x="52" y="18"/>
                    <a:pt x="51" y="22"/>
                    <a:pt x="52" y="23"/>
                  </a:cubicBezTo>
                  <a:cubicBezTo>
                    <a:pt x="52" y="23"/>
                    <a:pt x="57" y="30"/>
                    <a:pt x="57" y="32"/>
                  </a:cubicBezTo>
                  <a:cubicBezTo>
                    <a:pt x="57" y="34"/>
                    <a:pt x="58" y="34"/>
                    <a:pt x="58" y="36"/>
                  </a:cubicBezTo>
                  <a:cubicBezTo>
                    <a:pt x="58" y="37"/>
                    <a:pt x="58" y="38"/>
                    <a:pt x="58" y="40"/>
                  </a:cubicBezTo>
                  <a:lnTo>
                    <a:pt x="58" y="40"/>
                  </a:lnTo>
                  <a:lnTo>
                    <a:pt x="57" y="44"/>
                  </a:lnTo>
                  <a:lnTo>
                    <a:pt x="57" y="44"/>
                  </a:lnTo>
                  <a:cubicBezTo>
                    <a:pt x="58" y="46"/>
                    <a:pt x="59" y="45"/>
                    <a:pt x="60" y="47"/>
                  </a:cubicBezTo>
                  <a:cubicBezTo>
                    <a:pt x="61" y="49"/>
                    <a:pt x="60" y="54"/>
                    <a:pt x="60" y="56"/>
                  </a:cubicBezTo>
                  <a:cubicBezTo>
                    <a:pt x="60" y="59"/>
                    <a:pt x="64" y="65"/>
                    <a:pt x="67" y="65"/>
                  </a:cubicBezTo>
                  <a:cubicBezTo>
                    <a:pt x="68" y="65"/>
                    <a:pt x="68" y="64"/>
                    <a:pt x="69" y="64"/>
                  </a:cubicBezTo>
                  <a:cubicBezTo>
                    <a:pt x="72" y="64"/>
                    <a:pt x="75" y="71"/>
                    <a:pt x="76" y="73"/>
                  </a:cubicBezTo>
                  <a:cubicBezTo>
                    <a:pt x="76" y="73"/>
                    <a:pt x="76" y="73"/>
                    <a:pt x="77" y="73"/>
                  </a:cubicBezTo>
                  <a:cubicBezTo>
                    <a:pt x="79" y="73"/>
                    <a:pt x="79" y="70"/>
                    <a:pt x="81" y="70"/>
                  </a:cubicBezTo>
                  <a:cubicBezTo>
                    <a:pt x="82" y="70"/>
                    <a:pt x="82" y="72"/>
                    <a:pt x="82" y="73"/>
                  </a:cubicBezTo>
                  <a:cubicBezTo>
                    <a:pt x="82" y="76"/>
                    <a:pt x="81" y="78"/>
                    <a:pt x="81" y="78"/>
                  </a:cubicBezTo>
                  <a:cubicBezTo>
                    <a:pt x="78" y="79"/>
                    <a:pt x="77" y="84"/>
                    <a:pt x="76" y="88"/>
                  </a:cubicBezTo>
                  <a:cubicBezTo>
                    <a:pt x="72" y="88"/>
                    <a:pt x="71" y="91"/>
                    <a:pt x="67" y="91"/>
                  </a:cubicBezTo>
                  <a:cubicBezTo>
                    <a:pt x="65" y="91"/>
                    <a:pt x="61" y="91"/>
                    <a:pt x="60" y="93"/>
                  </a:cubicBezTo>
                  <a:cubicBezTo>
                    <a:pt x="58" y="96"/>
                    <a:pt x="53" y="100"/>
                    <a:pt x="52" y="103"/>
                  </a:cubicBezTo>
                  <a:cubicBezTo>
                    <a:pt x="51" y="105"/>
                    <a:pt x="52" y="107"/>
                    <a:pt x="49" y="107"/>
                  </a:cubicBezTo>
                  <a:cubicBezTo>
                    <a:pt x="47" y="107"/>
                    <a:pt x="46" y="105"/>
                    <a:pt x="44" y="105"/>
                  </a:cubicBezTo>
                  <a:cubicBezTo>
                    <a:pt x="41" y="105"/>
                    <a:pt x="42" y="111"/>
                    <a:pt x="38" y="111"/>
                  </a:cubicBezTo>
                  <a:cubicBezTo>
                    <a:pt x="33" y="111"/>
                    <a:pt x="33" y="107"/>
                    <a:pt x="32" y="103"/>
                  </a:cubicBezTo>
                  <a:cubicBezTo>
                    <a:pt x="30" y="104"/>
                    <a:pt x="30" y="104"/>
                    <a:pt x="28" y="104"/>
                  </a:cubicBezTo>
                  <a:cubicBezTo>
                    <a:pt x="19" y="104"/>
                    <a:pt x="24" y="86"/>
                    <a:pt x="17" y="86"/>
                  </a:cubicBezTo>
                  <a:cubicBezTo>
                    <a:pt x="14" y="86"/>
                    <a:pt x="11" y="88"/>
                    <a:pt x="9" y="88"/>
                  </a:cubicBezTo>
                  <a:cubicBezTo>
                    <a:pt x="7" y="88"/>
                    <a:pt x="4" y="84"/>
                    <a:pt x="4" y="82"/>
                  </a:cubicBezTo>
                  <a:cubicBezTo>
                    <a:pt x="4" y="81"/>
                    <a:pt x="5" y="80"/>
                    <a:pt x="6" y="78"/>
                  </a:cubicBezTo>
                  <a:cubicBezTo>
                    <a:pt x="6" y="78"/>
                    <a:pt x="1" y="71"/>
                    <a:pt x="0" y="70"/>
                  </a:cubicBezTo>
                  <a:lnTo>
                    <a:pt x="0" y="70"/>
                  </a:lnTo>
                  <a:lnTo>
                    <a:pt x="0" y="70"/>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7" name="Freeform 341"/>
            <p:cNvSpPr>
              <a:spLocks/>
            </p:cNvSpPr>
            <p:nvPr/>
          </p:nvSpPr>
          <p:spPr bwMode="gray">
            <a:xfrm>
              <a:off x="2939" y="1454"/>
              <a:ext cx="415" cy="462"/>
            </a:xfrm>
            <a:custGeom>
              <a:avLst/>
              <a:gdLst/>
              <a:ahLst/>
              <a:cxnLst>
                <a:cxn ang="0">
                  <a:pos x="66" y="111"/>
                </a:cxn>
                <a:cxn ang="0">
                  <a:pos x="73" y="118"/>
                </a:cxn>
                <a:cxn ang="0">
                  <a:pos x="80" y="114"/>
                </a:cxn>
                <a:cxn ang="0">
                  <a:pos x="86" y="106"/>
                </a:cxn>
                <a:cxn ang="0">
                  <a:pos x="91" y="108"/>
                </a:cxn>
                <a:cxn ang="0">
                  <a:pos x="95" y="102"/>
                </a:cxn>
                <a:cxn ang="0">
                  <a:pos x="106" y="97"/>
                </a:cxn>
                <a:cxn ang="0">
                  <a:pos x="106" y="94"/>
                </a:cxn>
                <a:cxn ang="0">
                  <a:pos x="94" y="53"/>
                </a:cxn>
                <a:cxn ang="0">
                  <a:pos x="85" y="35"/>
                </a:cxn>
                <a:cxn ang="0">
                  <a:pos x="83" y="31"/>
                </a:cxn>
                <a:cxn ang="0">
                  <a:pos x="79" y="34"/>
                </a:cxn>
                <a:cxn ang="0">
                  <a:pos x="74" y="30"/>
                </a:cxn>
                <a:cxn ang="0">
                  <a:pos x="59" y="18"/>
                </a:cxn>
                <a:cxn ang="0">
                  <a:pos x="50" y="7"/>
                </a:cxn>
                <a:cxn ang="0">
                  <a:pos x="41" y="1"/>
                </a:cxn>
                <a:cxn ang="0">
                  <a:pos x="41" y="1"/>
                </a:cxn>
                <a:cxn ang="0">
                  <a:pos x="38" y="1"/>
                </a:cxn>
                <a:cxn ang="0">
                  <a:pos x="38" y="1"/>
                </a:cxn>
                <a:cxn ang="0">
                  <a:pos x="34" y="13"/>
                </a:cxn>
                <a:cxn ang="0">
                  <a:pos x="30" y="10"/>
                </a:cxn>
                <a:cxn ang="0">
                  <a:pos x="27" y="10"/>
                </a:cxn>
                <a:cxn ang="0">
                  <a:pos x="24" y="5"/>
                </a:cxn>
                <a:cxn ang="0">
                  <a:pos x="16" y="3"/>
                </a:cxn>
                <a:cxn ang="0">
                  <a:pos x="3" y="5"/>
                </a:cxn>
                <a:cxn ang="0">
                  <a:pos x="0" y="21"/>
                </a:cxn>
                <a:cxn ang="0">
                  <a:pos x="4" y="22"/>
                </a:cxn>
                <a:cxn ang="0">
                  <a:pos x="7" y="20"/>
                </a:cxn>
                <a:cxn ang="0">
                  <a:pos x="12" y="20"/>
                </a:cxn>
                <a:cxn ang="0">
                  <a:pos x="12" y="22"/>
                </a:cxn>
                <a:cxn ang="0">
                  <a:pos x="11" y="25"/>
                </a:cxn>
                <a:cxn ang="0">
                  <a:pos x="10" y="24"/>
                </a:cxn>
                <a:cxn ang="0">
                  <a:pos x="5" y="34"/>
                </a:cxn>
                <a:cxn ang="0">
                  <a:pos x="9" y="36"/>
                </a:cxn>
                <a:cxn ang="0">
                  <a:pos x="14" y="33"/>
                </a:cxn>
                <a:cxn ang="0">
                  <a:pos x="14" y="35"/>
                </a:cxn>
                <a:cxn ang="0">
                  <a:pos x="12" y="39"/>
                </a:cxn>
                <a:cxn ang="0">
                  <a:pos x="16" y="42"/>
                </a:cxn>
                <a:cxn ang="0">
                  <a:pos x="16" y="42"/>
                </a:cxn>
                <a:cxn ang="0">
                  <a:pos x="19" y="41"/>
                </a:cxn>
                <a:cxn ang="0">
                  <a:pos x="19" y="41"/>
                </a:cxn>
                <a:cxn ang="0">
                  <a:pos x="30" y="50"/>
                </a:cxn>
                <a:cxn ang="0">
                  <a:pos x="37" y="48"/>
                </a:cxn>
                <a:cxn ang="0">
                  <a:pos x="37" y="56"/>
                </a:cxn>
                <a:cxn ang="0">
                  <a:pos x="42" y="65"/>
                </a:cxn>
                <a:cxn ang="0">
                  <a:pos x="43" y="69"/>
                </a:cxn>
                <a:cxn ang="0">
                  <a:pos x="43" y="73"/>
                </a:cxn>
                <a:cxn ang="0">
                  <a:pos x="43" y="73"/>
                </a:cxn>
                <a:cxn ang="0">
                  <a:pos x="42" y="77"/>
                </a:cxn>
                <a:cxn ang="0">
                  <a:pos x="42" y="77"/>
                </a:cxn>
                <a:cxn ang="0">
                  <a:pos x="45" y="80"/>
                </a:cxn>
                <a:cxn ang="0">
                  <a:pos x="45" y="89"/>
                </a:cxn>
                <a:cxn ang="0">
                  <a:pos x="52" y="98"/>
                </a:cxn>
                <a:cxn ang="0">
                  <a:pos x="54" y="97"/>
                </a:cxn>
                <a:cxn ang="0">
                  <a:pos x="61" y="106"/>
                </a:cxn>
                <a:cxn ang="0">
                  <a:pos x="62" y="106"/>
                </a:cxn>
                <a:cxn ang="0">
                  <a:pos x="66" y="103"/>
                </a:cxn>
                <a:cxn ang="0">
                  <a:pos x="67" y="106"/>
                </a:cxn>
                <a:cxn ang="0">
                  <a:pos x="66" y="111"/>
                </a:cxn>
                <a:cxn ang="0">
                  <a:pos x="66" y="111"/>
                </a:cxn>
                <a:cxn ang="0">
                  <a:pos x="66" y="111"/>
                </a:cxn>
              </a:cxnLst>
              <a:rect l="0" t="0" r="r" b="b"/>
              <a:pathLst>
                <a:path w="106" h="118">
                  <a:moveTo>
                    <a:pt x="66" y="111"/>
                  </a:moveTo>
                  <a:cubicBezTo>
                    <a:pt x="69" y="111"/>
                    <a:pt x="73" y="114"/>
                    <a:pt x="73" y="118"/>
                  </a:cubicBezTo>
                  <a:cubicBezTo>
                    <a:pt x="74" y="116"/>
                    <a:pt x="79" y="116"/>
                    <a:pt x="80" y="114"/>
                  </a:cubicBezTo>
                  <a:cubicBezTo>
                    <a:pt x="84" y="110"/>
                    <a:pt x="80" y="106"/>
                    <a:pt x="86" y="106"/>
                  </a:cubicBezTo>
                  <a:cubicBezTo>
                    <a:pt x="88" y="106"/>
                    <a:pt x="88" y="108"/>
                    <a:pt x="91" y="108"/>
                  </a:cubicBezTo>
                  <a:cubicBezTo>
                    <a:pt x="94" y="108"/>
                    <a:pt x="93" y="103"/>
                    <a:pt x="95" y="102"/>
                  </a:cubicBezTo>
                  <a:cubicBezTo>
                    <a:pt x="99" y="99"/>
                    <a:pt x="102" y="99"/>
                    <a:pt x="106" y="97"/>
                  </a:cubicBezTo>
                  <a:cubicBezTo>
                    <a:pt x="106" y="96"/>
                    <a:pt x="106" y="95"/>
                    <a:pt x="106" y="94"/>
                  </a:cubicBezTo>
                  <a:cubicBezTo>
                    <a:pt x="104" y="80"/>
                    <a:pt x="96" y="67"/>
                    <a:pt x="94" y="53"/>
                  </a:cubicBezTo>
                  <a:cubicBezTo>
                    <a:pt x="89" y="47"/>
                    <a:pt x="90" y="40"/>
                    <a:pt x="85" y="35"/>
                  </a:cubicBezTo>
                  <a:cubicBezTo>
                    <a:pt x="84" y="34"/>
                    <a:pt x="84" y="31"/>
                    <a:pt x="83" y="31"/>
                  </a:cubicBezTo>
                  <a:cubicBezTo>
                    <a:pt x="81" y="31"/>
                    <a:pt x="81" y="34"/>
                    <a:pt x="79" y="34"/>
                  </a:cubicBezTo>
                  <a:cubicBezTo>
                    <a:pt x="77" y="34"/>
                    <a:pt x="74" y="31"/>
                    <a:pt x="74" y="30"/>
                  </a:cubicBezTo>
                  <a:cubicBezTo>
                    <a:pt x="69" y="25"/>
                    <a:pt x="64" y="23"/>
                    <a:pt x="59" y="18"/>
                  </a:cubicBezTo>
                  <a:cubicBezTo>
                    <a:pt x="56" y="14"/>
                    <a:pt x="53" y="11"/>
                    <a:pt x="50" y="7"/>
                  </a:cubicBezTo>
                  <a:cubicBezTo>
                    <a:pt x="48" y="5"/>
                    <a:pt x="43" y="4"/>
                    <a:pt x="41" y="1"/>
                  </a:cubicBezTo>
                  <a:lnTo>
                    <a:pt x="41" y="1"/>
                  </a:lnTo>
                  <a:lnTo>
                    <a:pt x="38" y="1"/>
                  </a:lnTo>
                  <a:lnTo>
                    <a:pt x="38" y="1"/>
                  </a:lnTo>
                  <a:cubicBezTo>
                    <a:pt x="36" y="4"/>
                    <a:pt x="38" y="13"/>
                    <a:pt x="34" y="13"/>
                  </a:cubicBezTo>
                  <a:cubicBezTo>
                    <a:pt x="32" y="13"/>
                    <a:pt x="31" y="11"/>
                    <a:pt x="30" y="10"/>
                  </a:cubicBezTo>
                  <a:cubicBezTo>
                    <a:pt x="29" y="10"/>
                    <a:pt x="29" y="9"/>
                    <a:pt x="27" y="10"/>
                  </a:cubicBezTo>
                  <a:cubicBezTo>
                    <a:pt x="26" y="7"/>
                    <a:pt x="26" y="6"/>
                    <a:pt x="24" y="5"/>
                  </a:cubicBezTo>
                  <a:cubicBezTo>
                    <a:pt x="23" y="12"/>
                    <a:pt x="15" y="14"/>
                    <a:pt x="16" y="3"/>
                  </a:cubicBezTo>
                  <a:cubicBezTo>
                    <a:pt x="16" y="0"/>
                    <a:pt x="9" y="9"/>
                    <a:pt x="3" y="5"/>
                  </a:cubicBezTo>
                  <a:cubicBezTo>
                    <a:pt x="3" y="5"/>
                    <a:pt x="0" y="21"/>
                    <a:pt x="0" y="21"/>
                  </a:cubicBezTo>
                  <a:cubicBezTo>
                    <a:pt x="0" y="22"/>
                    <a:pt x="3" y="22"/>
                    <a:pt x="4" y="22"/>
                  </a:cubicBezTo>
                  <a:cubicBezTo>
                    <a:pt x="5" y="22"/>
                    <a:pt x="5" y="20"/>
                    <a:pt x="7" y="20"/>
                  </a:cubicBezTo>
                  <a:cubicBezTo>
                    <a:pt x="9" y="20"/>
                    <a:pt x="10" y="21"/>
                    <a:pt x="12" y="20"/>
                  </a:cubicBezTo>
                  <a:cubicBezTo>
                    <a:pt x="12" y="21"/>
                    <a:pt x="12" y="21"/>
                    <a:pt x="12" y="22"/>
                  </a:cubicBezTo>
                  <a:cubicBezTo>
                    <a:pt x="12" y="23"/>
                    <a:pt x="12" y="25"/>
                    <a:pt x="11" y="25"/>
                  </a:cubicBezTo>
                  <a:cubicBezTo>
                    <a:pt x="10" y="25"/>
                    <a:pt x="10" y="24"/>
                    <a:pt x="10" y="24"/>
                  </a:cubicBezTo>
                  <a:cubicBezTo>
                    <a:pt x="8" y="27"/>
                    <a:pt x="5" y="29"/>
                    <a:pt x="5" y="34"/>
                  </a:cubicBezTo>
                  <a:cubicBezTo>
                    <a:pt x="5" y="35"/>
                    <a:pt x="8" y="36"/>
                    <a:pt x="9" y="36"/>
                  </a:cubicBezTo>
                  <a:cubicBezTo>
                    <a:pt x="11" y="36"/>
                    <a:pt x="13" y="34"/>
                    <a:pt x="14" y="33"/>
                  </a:cubicBezTo>
                  <a:cubicBezTo>
                    <a:pt x="14" y="34"/>
                    <a:pt x="14" y="35"/>
                    <a:pt x="14" y="35"/>
                  </a:cubicBezTo>
                  <a:cubicBezTo>
                    <a:pt x="14" y="37"/>
                    <a:pt x="12" y="38"/>
                    <a:pt x="12" y="39"/>
                  </a:cubicBezTo>
                  <a:cubicBezTo>
                    <a:pt x="12" y="40"/>
                    <a:pt x="14" y="42"/>
                    <a:pt x="16" y="42"/>
                  </a:cubicBezTo>
                  <a:lnTo>
                    <a:pt x="16" y="42"/>
                  </a:lnTo>
                  <a:lnTo>
                    <a:pt x="19" y="41"/>
                  </a:lnTo>
                  <a:lnTo>
                    <a:pt x="19" y="41"/>
                  </a:lnTo>
                  <a:cubicBezTo>
                    <a:pt x="25" y="42"/>
                    <a:pt x="25" y="50"/>
                    <a:pt x="30" y="50"/>
                  </a:cubicBezTo>
                  <a:cubicBezTo>
                    <a:pt x="31" y="50"/>
                    <a:pt x="36" y="49"/>
                    <a:pt x="37" y="48"/>
                  </a:cubicBezTo>
                  <a:cubicBezTo>
                    <a:pt x="37" y="51"/>
                    <a:pt x="36" y="55"/>
                    <a:pt x="37" y="56"/>
                  </a:cubicBezTo>
                  <a:cubicBezTo>
                    <a:pt x="37" y="56"/>
                    <a:pt x="42" y="63"/>
                    <a:pt x="42" y="65"/>
                  </a:cubicBezTo>
                  <a:cubicBezTo>
                    <a:pt x="42" y="67"/>
                    <a:pt x="43" y="67"/>
                    <a:pt x="43" y="69"/>
                  </a:cubicBezTo>
                  <a:cubicBezTo>
                    <a:pt x="43" y="70"/>
                    <a:pt x="43" y="71"/>
                    <a:pt x="43" y="73"/>
                  </a:cubicBezTo>
                  <a:lnTo>
                    <a:pt x="43" y="73"/>
                  </a:lnTo>
                  <a:lnTo>
                    <a:pt x="42" y="77"/>
                  </a:lnTo>
                  <a:lnTo>
                    <a:pt x="42" y="77"/>
                  </a:lnTo>
                  <a:cubicBezTo>
                    <a:pt x="43" y="79"/>
                    <a:pt x="44" y="78"/>
                    <a:pt x="45" y="80"/>
                  </a:cubicBezTo>
                  <a:cubicBezTo>
                    <a:pt x="46" y="82"/>
                    <a:pt x="45" y="87"/>
                    <a:pt x="45" y="89"/>
                  </a:cubicBezTo>
                  <a:cubicBezTo>
                    <a:pt x="45" y="92"/>
                    <a:pt x="49" y="98"/>
                    <a:pt x="52" y="98"/>
                  </a:cubicBezTo>
                  <a:cubicBezTo>
                    <a:pt x="53" y="98"/>
                    <a:pt x="53" y="97"/>
                    <a:pt x="54" y="97"/>
                  </a:cubicBezTo>
                  <a:cubicBezTo>
                    <a:pt x="57" y="97"/>
                    <a:pt x="60" y="104"/>
                    <a:pt x="61" y="106"/>
                  </a:cubicBezTo>
                  <a:cubicBezTo>
                    <a:pt x="61" y="106"/>
                    <a:pt x="61" y="106"/>
                    <a:pt x="62" y="106"/>
                  </a:cubicBezTo>
                  <a:cubicBezTo>
                    <a:pt x="64" y="106"/>
                    <a:pt x="64" y="103"/>
                    <a:pt x="66" y="103"/>
                  </a:cubicBezTo>
                  <a:cubicBezTo>
                    <a:pt x="67" y="103"/>
                    <a:pt x="67" y="105"/>
                    <a:pt x="67" y="106"/>
                  </a:cubicBezTo>
                  <a:cubicBezTo>
                    <a:pt x="67" y="109"/>
                    <a:pt x="66" y="111"/>
                    <a:pt x="66" y="111"/>
                  </a:cubicBezTo>
                  <a:lnTo>
                    <a:pt x="66" y="111"/>
                  </a:lnTo>
                  <a:lnTo>
                    <a:pt x="66" y="111"/>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8" name="Freeform 342"/>
            <p:cNvSpPr>
              <a:spLocks/>
            </p:cNvSpPr>
            <p:nvPr/>
          </p:nvSpPr>
          <p:spPr bwMode="gray">
            <a:xfrm>
              <a:off x="3147" y="1834"/>
              <a:ext cx="419" cy="434"/>
            </a:xfrm>
            <a:custGeom>
              <a:avLst/>
              <a:gdLst/>
              <a:ahLst/>
              <a:cxnLst>
                <a:cxn ang="0">
                  <a:pos x="54" y="0"/>
                </a:cxn>
                <a:cxn ang="0">
                  <a:pos x="42" y="5"/>
                </a:cxn>
                <a:cxn ang="0">
                  <a:pos x="38" y="11"/>
                </a:cxn>
                <a:cxn ang="0">
                  <a:pos x="33" y="9"/>
                </a:cxn>
                <a:cxn ang="0">
                  <a:pos x="27" y="17"/>
                </a:cxn>
                <a:cxn ang="0">
                  <a:pos x="20" y="22"/>
                </a:cxn>
                <a:cxn ang="0">
                  <a:pos x="23" y="24"/>
                </a:cxn>
                <a:cxn ang="0">
                  <a:pos x="13" y="29"/>
                </a:cxn>
                <a:cxn ang="0">
                  <a:pos x="7" y="34"/>
                </a:cxn>
                <a:cxn ang="0">
                  <a:pos x="9" y="37"/>
                </a:cxn>
                <a:cxn ang="0">
                  <a:pos x="7" y="42"/>
                </a:cxn>
                <a:cxn ang="0">
                  <a:pos x="8" y="51"/>
                </a:cxn>
                <a:cxn ang="0">
                  <a:pos x="12" y="54"/>
                </a:cxn>
                <a:cxn ang="0">
                  <a:pos x="19" y="66"/>
                </a:cxn>
                <a:cxn ang="0">
                  <a:pos x="15" y="72"/>
                </a:cxn>
                <a:cxn ang="0">
                  <a:pos x="6" y="67"/>
                </a:cxn>
                <a:cxn ang="0">
                  <a:pos x="0" y="75"/>
                </a:cxn>
                <a:cxn ang="0">
                  <a:pos x="10" y="82"/>
                </a:cxn>
                <a:cxn ang="0">
                  <a:pos x="21" y="89"/>
                </a:cxn>
                <a:cxn ang="0">
                  <a:pos x="20" y="98"/>
                </a:cxn>
                <a:cxn ang="0">
                  <a:pos x="28" y="99"/>
                </a:cxn>
                <a:cxn ang="0">
                  <a:pos x="33" y="103"/>
                </a:cxn>
                <a:cxn ang="0">
                  <a:pos x="41" y="99"/>
                </a:cxn>
                <a:cxn ang="0">
                  <a:pos x="45" y="104"/>
                </a:cxn>
                <a:cxn ang="0">
                  <a:pos x="54" y="106"/>
                </a:cxn>
                <a:cxn ang="0">
                  <a:pos x="59" y="111"/>
                </a:cxn>
                <a:cxn ang="0">
                  <a:pos x="73" y="104"/>
                </a:cxn>
                <a:cxn ang="0">
                  <a:pos x="69" y="99"/>
                </a:cxn>
                <a:cxn ang="0">
                  <a:pos x="77" y="90"/>
                </a:cxn>
                <a:cxn ang="0">
                  <a:pos x="84" y="93"/>
                </a:cxn>
                <a:cxn ang="0">
                  <a:pos x="90" y="102"/>
                </a:cxn>
                <a:cxn ang="0">
                  <a:pos x="94" y="98"/>
                </a:cxn>
                <a:cxn ang="0">
                  <a:pos x="107" y="72"/>
                </a:cxn>
                <a:cxn ang="0">
                  <a:pos x="103" y="65"/>
                </a:cxn>
                <a:cxn ang="0">
                  <a:pos x="97" y="62"/>
                </a:cxn>
                <a:cxn ang="0">
                  <a:pos x="76" y="39"/>
                </a:cxn>
                <a:cxn ang="0">
                  <a:pos x="67" y="31"/>
                </a:cxn>
                <a:cxn ang="0">
                  <a:pos x="58" y="14"/>
                </a:cxn>
                <a:cxn ang="0">
                  <a:pos x="54" y="0"/>
                </a:cxn>
                <a:cxn ang="0">
                  <a:pos x="54" y="0"/>
                </a:cxn>
                <a:cxn ang="0">
                  <a:pos x="54" y="0"/>
                </a:cxn>
              </a:cxnLst>
              <a:rect l="0" t="0" r="r" b="b"/>
              <a:pathLst>
                <a:path w="107" h="111">
                  <a:moveTo>
                    <a:pt x="54" y="0"/>
                  </a:moveTo>
                  <a:cubicBezTo>
                    <a:pt x="49" y="2"/>
                    <a:pt x="46" y="2"/>
                    <a:pt x="42" y="5"/>
                  </a:cubicBezTo>
                  <a:cubicBezTo>
                    <a:pt x="40" y="6"/>
                    <a:pt x="41" y="11"/>
                    <a:pt x="38" y="11"/>
                  </a:cubicBezTo>
                  <a:cubicBezTo>
                    <a:pt x="35" y="11"/>
                    <a:pt x="35" y="9"/>
                    <a:pt x="33" y="9"/>
                  </a:cubicBezTo>
                  <a:cubicBezTo>
                    <a:pt x="27" y="9"/>
                    <a:pt x="31" y="13"/>
                    <a:pt x="27" y="17"/>
                  </a:cubicBezTo>
                  <a:cubicBezTo>
                    <a:pt x="25" y="19"/>
                    <a:pt x="20" y="19"/>
                    <a:pt x="20" y="22"/>
                  </a:cubicBezTo>
                  <a:cubicBezTo>
                    <a:pt x="20" y="23"/>
                    <a:pt x="22" y="24"/>
                    <a:pt x="23" y="24"/>
                  </a:cubicBezTo>
                  <a:cubicBezTo>
                    <a:pt x="22" y="31"/>
                    <a:pt x="18" y="29"/>
                    <a:pt x="13" y="29"/>
                  </a:cubicBezTo>
                  <a:cubicBezTo>
                    <a:pt x="11" y="29"/>
                    <a:pt x="7" y="32"/>
                    <a:pt x="7" y="34"/>
                  </a:cubicBezTo>
                  <a:cubicBezTo>
                    <a:pt x="7" y="35"/>
                    <a:pt x="9" y="36"/>
                    <a:pt x="9" y="37"/>
                  </a:cubicBezTo>
                  <a:cubicBezTo>
                    <a:pt x="9" y="39"/>
                    <a:pt x="5" y="41"/>
                    <a:pt x="7" y="42"/>
                  </a:cubicBezTo>
                  <a:cubicBezTo>
                    <a:pt x="13" y="46"/>
                    <a:pt x="8" y="47"/>
                    <a:pt x="8" y="51"/>
                  </a:cubicBezTo>
                  <a:cubicBezTo>
                    <a:pt x="8" y="53"/>
                    <a:pt x="10" y="53"/>
                    <a:pt x="12" y="54"/>
                  </a:cubicBezTo>
                  <a:cubicBezTo>
                    <a:pt x="13" y="54"/>
                    <a:pt x="19" y="65"/>
                    <a:pt x="19" y="66"/>
                  </a:cubicBezTo>
                  <a:cubicBezTo>
                    <a:pt x="19" y="69"/>
                    <a:pt x="17" y="72"/>
                    <a:pt x="15" y="72"/>
                  </a:cubicBezTo>
                  <a:cubicBezTo>
                    <a:pt x="10" y="72"/>
                    <a:pt x="11" y="67"/>
                    <a:pt x="6" y="67"/>
                  </a:cubicBezTo>
                  <a:cubicBezTo>
                    <a:pt x="5" y="67"/>
                    <a:pt x="0" y="73"/>
                    <a:pt x="0" y="75"/>
                  </a:cubicBezTo>
                  <a:cubicBezTo>
                    <a:pt x="0" y="82"/>
                    <a:pt x="4" y="83"/>
                    <a:pt x="10" y="82"/>
                  </a:cubicBezTo>
                  <a:cubicBezTo>
                    <a:pt x="11" y="86"/>
                    <a:pt x="18" y="89"/>
                    <a:pt x="21" y="89"/>
                  </a:cubicBezTo>
                  <a:cubicBezTo>
                    <a:pt x="21" y="94"/>
                    <a:pt x="20" y="95"/>
                    <a:pt x="20" y="98"/>
                  </a:cubicBezTo>
                  <a:cubicBezTo>
                    <a:pt x="23" y="99"/>
                    <a:pt x="25" y="99"/>
                    <a:pt x="28" y="99"/>
                  </a:cubicBezTo>
                  <a:cubicBezTo>
                    <a:pt x="30" y="99"/>
                    <a:pt x="30" y="103"/>
                    <a:pt x="33" y="103"/>
                  </a:cubicBezTo>
                  <a:cubicBezTo>
                    <a:pt x="37" y="103"/>
                    <a:pt x="37" y="99"/>
                    <a:pt x="41" y="99"/>
                  </a:cubicBezTo>
                  <a:cubicBezTo>
                    <a:pt x="44" y="99"/>
                    <a:pt x="44" y="103"/>
                    <a:pt x="45" y="104"/>
                  </a:cubicBezTo>
                  <a:cubicBezTo>
                    <a:pt x="48" y="106"/>
                    <a:pt x="51" y="106"/>
                    <a:pt x="54" y="106"/>
                  </a:cubicBezTo>
                  <a:cubicBezTo>
                    <a:pt x="55" y="108"/>
                    <a:pt x="57" y="110"/>
                    <a:pt x="59" y="111"/>
                  </a:cubicBezTo>
                  <a:cubicBezTo>
                    <a:pt x="59" y="109"/>
                    <a:pt x="71" y="105"/>
                    <a:pt x="73" y="104"/>
                  </a:cubicBezTo>
                  <a:cubicBezTo>
                    <a:pt x="71" y="102"/>
                    <a:pt x="69" y="101"/>
                    <a:pt x="69" y="99"/>
                  </a:cubicBezTo>
                  <a:cubicBezTo>
                    <a:pt x="69" y="96"/>
                    <a:pt x="75" y="92"/>
                    <a:pt x="77" y="90"/>
                  </a:cubicBezTo>
                  <a:cubicBezTo>
                    <a:pt x="80" y="93"/>
                    <a:pt x="82" y="91"/>
                    <a:pt x="84" y="93"/>
                  </a:cubicBezTo>
                  <a:cubicBezTo>
                    <a:pt x="87" y="95"/>
                    <a:pt x="86" y="102"/>
                    <a:pt x="90" y="102"/>
                  </a:cubicBezTo>
                  <a:cubicBezTo>
                    <a:pt x="92" y="102"/>
                    <a:pt x="93" y="98"/>
                    <a:pt x="94" y="98"/>
                  </a:cubicBezTo>
                  <a:cubicBezTo>
                    <a:pt x="99" y="91"/>
                    <a:pt x="107" y="72"/>
                    <a:pt x="107" y="72"/>
                  </a:cubicBezTo>
                  <a:cubicBezTo>
                    <a:pt x="106" y="69"/>
                    <a:pt x="105" y="68"/>
                    <a:pt x="103" y="65"/>
                  </a:cubicBezTo>
                  <a:cubicBezTo>
                    <a:pt x="102" y="63"/>
                    <a:pt x="98" y="64"/>
                    <a:pt x="97" y="62"/>
                  </a:cubicBezTo>
                  <a:cubicBezTo>
                    <a:pt x="89" y="54"/>
                    <a:pt x="82" y="47"/>
                    <a:pt x="76" y="39"/>
                  </a:cubicBezTo>
                  <a:cubicBezTo>
                    <a:pt x="73" y="35"/>
                    <a:pt x="68" y="36"/>
                    <a:pt x="67" y="31"/>
                  </a:cubicBezTo>
                  <a:cubicBezTo>
                    <a:pt x="65" y="26"/>
                    <a:pt x="59" y="20"/>
                    <a:pt x="58" y="14"/>
                  </a:cubicBezTo>
                  <a:cubicBezTo>
                    <a:pt x="57" y="10"/>
                    <a:pt x="55" y="5"/>
                    <a:pt x="54" y="0"/>
                  </a:cubicBezTo>
                  <a:lnTo>
                    <a:pt x="54" y="0"/>
                  </a:lnTo>
                  <a:lnTo>
                    <a:pt x="54" y="0"/>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sp>
          <p:nvSpPr>
            <p:cNvPr id="119" name="Freeform 343"/>
            <p:cNvSpPr>
              <a:spLocks/>
            </p:cNvSpPr>
            <p:nvPr/>
          </p:nvSpPr>
          <p:spPr bwMode="gray">
            <a:xfrm>
              <a:off x="2775" y="1857"/>
              <a:ext cx="610" cy="572"/>
            </a:xfrm>
            <a:custGeom>
              <a:avLst/>
              <a:gdLst/>
              <a:ahLst/>
              <a:cxnLst>
                <a:cxn ang="0">
                  <a:pos x="156" y="118"/>
                </a:cxn>
                <a:cxn ang="0">
                  <a:pos x="149" y="100"/>
                </a:cxn>
                <a:cxn ang="0">
                  <a:pos x="136" y="93"/>
                </a:cxn>
                <a:cxn ang="0">
                  <a:pos x="123" y="93"/>
                </a:cxn>
                <a:cxn ang="0">
                  <a:pos x="116" y="83"/>
                </a:cxn>
                <a:cxn ang="0">
                  <a:pos x="95" y="69"/>
                </a:cxn>
                <a:cxn ang="0">
                  <a:pos x="110" y="66"/>
                </a:cxn>
                <a:cxn ang="0">
                  <a:pos x="107" y="48"/>
                </a:cxn>
                <a:cxn ang="0">
                  <a:pos x="102" y="36"/>
                </a:cxn>
                <a:cxn ang="0">
                  <a:pos x="102" y="28"/>
                </a:cxn>
                <a:cxn ang="0">
                  <a:pos x="116" y="23"/>
                </a:cxn>
                <a:cxn ang="0">
                  <a:pos x="115" y="15"/>
                </a:cxn>
                <a:cxn ang="0">
                  <a:pos x="103" y="18"/>
                </a:cxn>
                <a:cxn ang="0">
                  <a:pos x="87" y="23"/>
                </a:cxn>
                <a:cxn ang="0">
                  <a:pos x="76" y="37"/>
                </a:cxn>
                <a:cxn ang="0">
                  <a:pos x="65" y="41"/>
                </a:cxn>
                <a:cxn ang="0">
                  <a:pos x="55" y="34"/>
                </a:cxn>
                <a:cxn ang="0">
                  <a:pos x="36" y="18"/>
                </a:cxn>
                <a:cxn ang="0">
                  <a:pos x="33" y="8"/>
                </a:cxn>
                <a:cxn ang="0">
                  <a:pos x="22" y="3"/>
                </a:cxn>
                <a:cxn ang="0">
                  <a:pos x="22" y="8"/>
                </a:cxn>
                <a:cxn ang="0">
                  <a:pos x="11" y="25"/>
                </a:cxn>
                <a:cxn ang="0">
                  <a:pos x="8" y="25"/>
                </a:cxn>
                <a:cxn ang="0">
                  <a:pos x="8" y="28"/>
                </a:cxn>
                <a:cxn ang="0">
                  <a:pos x="2" y="37"/>
                </a:cxn>
                <a:cxn ang="0">
                  <a:pos x="12" y="52"/>
                </a:cxn>
                <a:cxn ang="0">
                  <a:pos x="22" y="73"/>
                </a:cxn>
                <a:cxn ang="0">
                  <a:pos x="42" y="83"/>
                </a:cxn>
                <a:cxn ang="0">
                  <a:pos x="47" y="98"/>
                </a:cxn>
                <a:cxn ang="0">
                  <a:pos x="65" y="115"/>
                </a:cxn>
                <a:cxn ang="0">
                  <a:pos x="73" y="125"/>
                </a:cxn>
                <a:cxn ang="0">
                  <a:pos x="80" y="129"/>
                </a:cxn>
                <a:cxn ang="0">
                  <a:pos x="85" y="129"/>
                </a:cxn>
                <a:cxn ang="0">
                  <a:pos x="98" y="144"/>
                </a:cxn>
                <a:cxn ang="0">
                  <a:pos x="103" y="143"/>
                </a:cxn>
                <a:cxn ang="0">
                  <a:pos x="127" y="146"/>
                </a:cxn>
                <a:cxn ang="0">
                  <a:pos x="130" y="146"/>
                </a:cxn>
                <a:cxn ang="0">
                  <a:pos x="136" y="143"/>
                </a:cxn>
                <a:cxn ang="0">
                  <a:pos x="140" y="143"/>
                </a:cxn>
                <a:cxn ang="0">
                  <a:pos x="142" y="146"/>
                </a:cxn>
                <a:cxn ang="0">
                  <a:pos x="154" y="124"/>
                </a:cxn>
                <a:cxn ang="0">
                  <a:pos x="154" y="124"/>
                </a:cxn>
              </a:cxnLst>
              <a:rect l="0" t="0" r="r" b="b"/>
              <a:pathLst>
                <a:path w="156" h="146">
                  <a:moveTo>
                    <a:pt x="154" y="124"/>
                  </a:moveTo>
                  <a:cubicBezTo>
                    <a:pt x="155" y="122"/>
                    <a:pt x="156" y="121"/>
                    <a:pt x="156" y="118"/>
                  </a:cubicBezTo>
                  <a:cubicBezTo>
                    <a:pt x="156" y="114"/>
                    <a:pt x="154" y="107"/>
                    <a:pt x="154" y="105"/>
                  </a:cubicBezTo>
                  <a:cubicBezTo>
                    <a:pt x="152" y="104"/>
                    <a:pt x="150" y="102"/>
                    <a:pt x="149" y="100"/>
                  </a:cubicBezTo>
                  <a:cubicBezTo>
                    <a:pt x="146" y="100"/>
                    <a:pt x="143" y="100"/>
                    <a:pt x="140" y="98"/>
                  </a:cubicBezTo>
                  <a:cubicBezTo>
                    <a:pt x="139" y="97"/>
                    <a:pt x="139" y="93"/>
                    <a:pt x="136" y="93"/>
                  </a:cubicBezTo>
                  <a:cubicBezTo>
                    <a:pt x="132" y="93"/>
                    <a:pt x="132" y="97"/>
                    <a:pt x="128" y="97"/>
                  </a:cubicBezTo>
                  <a:cubicBezTo>
                    <a:pt x="125" y="97"/>
                    <a:pt x="125" y="93"/>
                    <a:pt x="123" y="93"/>
                  </a:cubicBezTo>
                  <a:cubicBezTo>
                    <a:pt x="120" y="93"/>
                    <a:pt x="118" y="93"/>
                    <a:pt x="115" y="92"/>
                  </a:cubicBezTo>
                  <a:cubicBezTo>
                    <a:pt x="115" y="89"/>
                    <a:pt x="116" y="88"/>
                    <a:pt x="116" y="83"/>
                  </a:cubicBezTo>
                  <a:cubicBezTo>
                    <a:pt x="113" y="83"/>
                    <a:pt x="106" y="80"/>
                    <a:pt x="105" y="76"/>
                  </a:cubicBezTo>
                  <a:cubicBezTo>
                    <a:pt x="99" y="77"/>
                    <a:pt x="95" y="76"/>
                    <a:pt x="95" y="69"/>
                  </a:cubicBezTo>
                  <a:cubicBezTo>
                    <a:pt x="95" y="67"/>
                    <a:pt x="100" y="61"/>
                    <a:pt x="101" y="61"/>
                  </a:cubicBezTo>
                  <a:cubicBezTo>
                    <a:pt x="106" y="61"/>
                    <a:pt x="105" y="66"/>
                    <a:pt x="110" y="66"/>
                  </a:cubicBezTo>
                  <a:cubicBezTo>
                    <a:pt x="112" y="66"/>
                    <a:pt x="114" y="63"/>
                    <a:pt x="114" y="60"/>
                  </a:cubicBezTo>
                  <a:cubicBezTo>
                    <a:pt x="114" y="59"/>
                    <a:pt x="108" y="48"/>
                    <a:pt x="107" y="48"/>
                  </a:cubicBezTo>
                  <a:cubicBezTo>
                    <a:pt x="105" y="47"/>
                    <a:pt x="103" y="47"/>
                    <a:pt x="103" y="45"/>
                  </a:cubicBezTo>
                  <a:cubicBezTo>
                    <a:pt x="103" y="41"/>
                    <a:pt x="108" y="40"/>
                    <a:pt x="102" y="36"/>
                  </a:cubicBezTo>
                  <a:cubicBezTo>
                    <a:pt x="100" y="35"/>
                    <a:pt x="104" y="33"/>
                    <a:pt x="104" y="31"/>
                  </a:cubicBezTo>
                  <a:cubicBezTo>
                    <a:pt x="104" y="30"/>
                    <a:pt x="102" y="29"/>
                    <a:pt x="102" y="28"/>
                  </a:cubicBezTo>
                  <a:cubicBezTo>
                    <a:pt x="102" y="26"/>
                    <a:pt x="106" y="23"/>
                    <a:pt x="108" y="23"/>
                  </a:cubicBezTo>
                  <a:cubicBezTo>
                    <a:pt x="111" y="23"/>
                    <a:pt x="115" y="24"/>
                    <a:pt x="116" y="23"/>
                  </a:cubicBezTo>
                  <a:cubicBezTo>
                    <a:pt x="118" y="22"/>
                    <a:pt x="118" y="21"/>
                    <a:pt x="118" y="18"/>
                  </a:cubicBezTo>
                  <a:cubicBezTo>
                    <a:pt x="117" y="18"/>
                    <a:pt x="115" y="16"/>
                    <a:pt x="115" y="15"/>
                  </a:cubicBezTo>
                  <a:cubicBezTo>
                    <a:pt x="115" y="11"/>
                    <a:pt x="111" y="8"/>
                    <a:pt x="108" y="8"/>
                  </a:cubicBezTo>
                  <a:cubicBezTo>
                    <a:pt x="105" y="8"/>
                    <a:pt x="104" y="14"/>
                    <a:pt x="103" y="18"/>
                  </a:cubicBezTo>
                  <a:cubicBezTo>
                    <a:pt x="99" y="18"/>
                    <a:pt x="98" y="21"/>
                    <a:pt x="94" y="21"/>
                  </a:cubicBezTo>
                  <a:cubicBezTo>
                    <a:pt x="92" y="21"/>
                    <a:pt x="88" y="21"/>
                    <a:pt x="87" y="23"/>
                  </a:cubicBezTo>
                  <a:cubicBezTo>
                    <a:pt x="85" y="26"/>
                    <a:pt x="80" y="30"/>
                    <a:pt x="79" y="33"/>
                  </a:cubicBezTo>
                  <a:cubicBezTo>
                    <a:pt x="78" y="35"/>
                    <a:pt x="79" y="37"/>
                    <a:pt x="76" y="37"/>
                  </a:cubicBezTo>
                  <a:cubicBezTo>
                    <a:pt x="74" y="37"/>
                    <a:pt x="73" y="35"/>
                    <a:pt x="71" y="35"/>
                  </a:cubicBezTo>
                  <a:cubicBezTo>
                    <a:pt x="68" y="35"/>
                    <a:pt x="69" y="41"/>
                    <a:pt x="65" y="41"/>
                  </a:cubicBezTo>
                  <a:cubicBezTo>
                    <a:pt x="60" y="41"/>
                    <a:pt x="60" y="37"/>
                    <a:pt x="59" y="33"/>
                  </a:cubicBezTo>
                  <a:cubicBezTo>
                    <a:pt x="57" y="34"/>
                    <a:pt x="57" y="34"/>
                    <a:pt x="55" y="34"/>
                  </a:cubicBezTo>
                  <a:cubicBezTo>
                    <a:pt x="46" y="34"/>
                    <a:pt x="51" y="16"/>
                    <a:pt x="44" y="16"/>
                  </a:cubicBezTo>
                  <a:cubicBezTo>
                    <a:pt x="41" y="16"/>
                    <a:pt x="38" y="18"/>
                    <a:pt x="36" y="18"/>
                  </a:cubicBezTo>
                  <a:cubicBezTo>
                    <a:pt x="34" y="18"/>
                    <a:pt x="31" y="14"/>
                    <a:pt x="31" y="12"/>
                  </a:cubicBezTo>
                  <a:cubicBezTo>
                    <a:pt x="31" y="11"/>
                    <a:pt x="32" y="10"/>
                    <a:pt x="33" y="8"/>
                  </a:cubicBezTo>
                  <a:cubicBezTo>
                    <a:pt x="33" y="8"/>
                    <a:pt x="28" y="0"/>
                    <a:pt x="27" y="0"/>
                  </a:cubicBezTo>
                  <a:cubicBezTo>
                    <a:pt x="24" y="0"/>
                    <a:pt x="23" y="3"/>
                    <a:pt x="22" y="3"/>
                  </a:cubicBezTo>
                  <a:cubicBezTo>
                    <a:pt x="21" y="3"/>
                    <a:pt x="21" y="3"/>
                    <a:pt x="19" y="3"/>
                  </a:cubicBezTo>
                  <a:cubicBezTo>
                    <a:pt x="19" y="5"/>
                    <a:pt x="22" y="6"/>
                    <a:pt x="22" y="8"/>
                  </a:cubicBezTo>
                  <a:cubicBezTo>
                    <a:pt x="22" y="11"/>
                    <a:pt x="21" y="11"/>
                    <a:pt x="21" y="14"/>
                  </a:cubicBezTo>
                  <a:cubicBezTo>
                    <a:pt x="21" y="18"/>
                    <a:pt x="14" y="25"/>
                    <a:pt x="11" y="25"/>
                  </a:cubicBezTo>
                  <a:cubicBezTo>
                    <a:pt x="11" y="25"/>
                    <a:pt x="10" y="26"/>
                    <a:pt x="8" y="25"/>
                  </a:cubicBezTo>
                  <a:lnTo>
                    <a:pt x="8" y="25"/>
                  </a:lnTo>
                  <a:lnTo>
                    <a:pt x="8" y="28"/>
                  </a:lnTo>
                  <a:lnTo>
                    <a:pt x="8" y="28"/>
                  </a:lnTo>
                  <a:cubicBezTo>
                    <a:pt x="8" y="30"/>
                    <a:pt x="11" y="31"/>
                    <a:pt x="11" y="34"/>
                  </a:cubicBezTo>
                  <a:cubicBezTo>
                    <a:pt x="11" y="39"/>
                    <a:pt x="4" y="35"/>
                    <a:pt x="2" y="37"/>
                  </a:cubicBezTo>
                  <a:cubicBezTo>
                    <a:pt x="2" y="37"/>
                    <a:pt x="1" y="40"/>
                    <a:pt x="0" y="41"/>
                  </a:cubicBezTo>
                  <a:cubicBezTo>
                    <a:pt x="5" y="44"/>
                    <a:pt x="9" y="48"/>
                    <a:pt x="12" y="52"/>
                  </a:cubicBezTo>
                  <a:cubicBezTo>
                    <a:pt x="15" y="55"/>
                    <a:pt x="14" y="59"/>
                    <a:pt x="16" y="64"/>
                  </a:cubicBezTo>
                  <a:cubicBezTo>
                    <a:pt x="17" y="65"/>
                    <a:pt x="21" y="73"/>
                    <a:pt x="22" y="73"/>
                  </a:cubicBezTo>
                  <a:cubicBezTo>
                    <a:pt x="28" y="75"/>
                    <a:pt x="31" y="75"/>
                    <a:pt x="34" y="78"/>
                  </a:cubicBezTo>
                  <a:cubicBezTo>
                    <a:pt x="37" y="81"/>
                    <a:pt x="38" y="82"/>
                    <a:pt x="42" y="83"/>
                  </a:cubicBezTo>
                  <a:cubicBezTo>
                    <a:pt x="43" y="84"/>
                    <a:pt x="43" y="86"/>
                    <a:pt x="44" y="87"/>
                  </a:cubicBezTo>
                  <a:cubicBezTo>
                    <a:pt x="46" y="90"/>
                    <a:pt x="44" y="95"/>
                    <a:pt x="47" y="98"/>
                  </a:cubicBezTo>
                  <a:cubicBezTo>
                    <a:pt x="50" y="102"/>
                    <a:pt x="54" y="103"/>
                    <a:pt x="58" y="106"/>
                  </a:cubicBezTo>
                  <a:cubicBezTo>
                    <a:pt x="60" y="109"/>
                    <a:pt x="62" y="114"/>
                    <a:pt x="65" y="115"/>
                  </a:cubicBezTo>
                  <a:cubicBezTo>
                    <a:pt x="68" y="117"/>
                    <a:pt x="69" y="122"/>
                    <a:pt x="71" y="125"/>
                  </a:cubicBezTo>
                  <a:cubicBezTo>
                    <a:pt x="71" y="125"/>
                    <a:pt x="73" y="125"/>
                    <a:pt x="73" y="125"/>
                  </a:cubicBezTo>
                  <a:cubicBezTo>
                    <a:pt x="76" y="125"/>
                    <a:pt x="77" y="128"/>
                    <a:pt x="80" y="129"/>
                  </a:cubicBezTo>
                  <a:lnTo>
                    <a:pt x="80" y="129"/>
                  </a:lnTo>
                  <a:lnTo>
                    <a:pt x="85" y="129"/>
                  </a:lnTo>
                  <a:lnTo>
                    <a:pt x="85" y="129"/>
                  </a:lnTo>
                  <a:cubicBezTo>
                    <a:pt x="89" y="132"/>
                    <a:pt x="91" y="133"/>
                    <a:pt x="94" y="137"/>
                  </a:cubicBezTo>
                  <a:cubicBezTo>
                    <a:pt x="95" y="139"/>
                    <a:pt x="96" y="144"/>
                    <a:pt x="98" y="144"/>
                  </a:cubicBezTo>
                  <a:cubicBezTo>
                    <a:pt x="98" y="145"/>
                    <a:pt x="98" y="146"/>
                    <a:pt x="99" y="146"/>
                  </a:cubicBezTo>
                  <a:cubicBezTo>
                    <a:pt x="101" y="146"/>
                    <a:pt x="103" y="144"/>
                    <a:pt x="103" y="143"/>
                  </a:cubicBezTo>
                  <a:cubicBezTo>
                    <a:pt x="106" y="140"/>
                    <a:pt x="109" y="139"/>
                    <a:pt x="114" y="139"/>
                  </a:cubicBezTo>
                  <a:cubicBezTo>
                    <a:pt x="119" y="139"/>
                    <a:pt x="123" y="144"/>
                    <a:pt x="127" y="146"/>
                  </a:cubicBezTo>
                  <a:lnTo>
                    <a:pt x="127" y="146"/>
                  </a:lnTo>
                  <a:lnTo>
                    <a:pt x="130" y="146"/>
                  </a:lnTo>
                  <a:lnTo>
                    <a:pt x="130" y="146"/>
                  </a:lnTo>
                  <a:cubicBezTo>
                    <a:pt x="130" y="144"/>
                    <a:pt x="134" y="143"/>
                    <a:pt x="136" y="143"/>
                  </a:cubicBezTo>
                  <a:lnTo>
                    <a:pt x="136" y="143"/>
                  </a:lnTo>
                  <a:lnTo>
                    <a:pt x="140" y="143"/>
                  </a:lnTo>
                  <a:lnTo>
                    <a:pt x="140" y="143"/>
                  </a:lnTo>
                  <a:cubicBezTo>
                    <a:pt x="140" y="144"/>
                    <a:pt x="142" y="146"/>
                    <a:pt x="142" y="146"/>
                  </a:cubicBezTo>
                  <a:cubicBezTo>
                    <a:pt x="144" y="142"/>
                    <a:pt x="146" y="142"/>
                    <a:pt x="148" y="139"/>
                  </a:cubicBezTo>
                  <a:cubicBezTo>
                    <a:pt x="150" y="134"/>
                    <a:pt x="145" y="124"/>
                    <a:pt x="154" y="124"/>
                  </a:cubicBezTo>
                  <a:lnTo>
                    <a:pt x="154" y="124"/>
                  </a:lnTo>
                  <a:lnTo>
                    <a:pt x="154" y="124"/>
                  </a:lnTo>
                </a:path>
              </a:pathLst>
            </a:custGeom>
            <a:grpFill/>
            <a:ln w="6350" cap="flat" cmpd="sng">
              <a:solidFill>
                <a:schemeClr val="bg1"/>
              </a:solidFill>
              <a:prstDash val="solid"/>
              <a:round/>
              <a:headEnd/>
              <a:tailEnd/>
            </a:ln>
            <a:effectLst/>
          </p:spPr>
          <p:txBody>
            <a:bodyPr lIns="44450" tIns="44450" rIns="44450" bIns="44450"/>
            <a:lstStyle/>
            <a:p>
              <a:endParaRPr lang="en-US" sz="900">
                <a:solidFill>
                  <a:schemeClr val="bg1"/>
                </a:solidFill>
                <a:latin typeface="Calibri" panose="020F0502020204030204" pitchFamily="34" charset="0"/>
                <a:cs typeface="Calibri" panose="020F0502020204030204" pitchFamily="34" charset="0"/>
              </a:endParaRPr>
            </a:p>
          </p:txBody>
        </p:sp>
      </p:grpSp>
      <p:sp>
        <p:nvSpPr>
          <p:cNvPr id="156" name="Rectangle 155"/>
          <p:cNvSpPr/>
          <p:nvPr/>
        </p:nvSpPr>
        <p:spPr>
          <a:xfrm>
            <a:off x="8330926" y="1697988"/>
            <a:ext cx="571714" cy="3937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it-IT" sz="1600" b="1" dirty="0">
                <a:solidFill>
                  <a:schemeClr val="tx1"/>
                </a:solidFill>
                <a:latin typeface="Calibri" panose="020F0502020204030204" pitchFamily="34" charset="0"/>
                <a:cs typeface="Calibri" panose="020F0502020204030204" pitchFamily="34" charset="0"/>
              </a:rPr>
              <a:t>35</a:t>
            </a:r>
            <a:endParaRPr lang="en-US" sz="1600" b="1" dirty="0">
              <a:solidFill>
                <a:schemeClr val="tx1"/>
              </a:solidFill>
              <a:latin typeface="Calibri" panose="020F0502020204030204" pitchFamily="34" charset="0"/>
              <a:cs typeface="Calibri" panose="020F0502020204030204" pitchFamily="34" charset="0"/>
            </a:endParaRPr>
          </a:p>
        </p:txBody>
      </p:sp>
      <p:sp>
        <p:nvSpPr>
          <p:cNvPr id="157" name="Rectangle 156"/>
          <p:cNvSpPr/>
          <p:nvPr/>
        </p:nvSpPr>
        <p:spPr>
          <a:xfrm>
            <a:off x="9527841" y="1697988"/>
            <a:ext cx="571714" cy="3937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it-IT" sz="1600" b="1" dirty="0">
                <a:solidFill>
                  <a:schemeClr val="tx1"/>
                </a:solidFill>
                <a:latin typeface="Calibri" panose="020F0502020204030204" pitchFamily="34" charset="0"/>
                <a:cs typeface="Calibri" panose="020F0502020204030204" pitchFamily="34" charset="0"/>
              </a:rPr>
              <a:t>5</a:t>
            </a:r>
            <a:endParaRPr lang="en-US" sz="1600" b="1" dirty="0">
              <a:solidFill>
                <a:schemeClr val="tx1"/>
              </a:solidFill>
              <a:latin typeface="Calibri" panose="020F0502020204030204" pitchFamily="34" charset="0"/>
              <a:cs typeface="Calibri" panose="020F0502020204030204" pitchFamily="34" charset="0"/>
            </a:endParaRPr>
          </a:p>
        </p:txBody>
      </p:sp>
      <p:cxnSp>
        <p:nvCxnSpPr>
          <p:cNvPr id="161" name="Straight Connector 160"/>
          <p:cNvCxnSpPr/>
          <p:nvPr/>
        </p:nvCxnSpPr>
        <p:spPr>
          <a:xfrm>
            <a:off x="8176179" y="5686519"/>
            <a:ext cx="870429"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9390515" y="5686519"/>
            <a:ext cx="870429" cy="0"/>
          </a:xfrm>
          <a:prstGeom prst="line">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gray">
          <a:xfrm>
            <a:off x="619111" y="1535212"/>
            <a:ext cx="3461138" cy="4813202"/>
          </a:xfrm>
          <a:prstGeom prst="rect">
            <a:avLst/>
          </a:prstGeom>
          <a:solidFill>
            <a:schemeClr val="bg1">
              <a:alpha val="39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6" name="TextBox 55"/>
          <p:cNvSpPr txBox="1"/>
          <p:nvPr/>
        </p:nvSpPr>
        <p:spPr>
          <a:xfrm>
            <a:off x="3150271" y="1540826"/>
            <a:ext cx="1300163" cy="708025"/>
          </a:xfrm>
          <a:prstGeom prst="rect">
            <a:avLst/>
          </a:prstGeom>
          <a:noFill/>
        </p:spPr>
        <p:txBody>
          <a:bodyPr wrap="square" lIns="36000" tIns="0" rIns="0" bIns="0" rtlCol="0" anchor="b">
            <a:spAutoFit/>
          </a:bodyPr>
          <a:lstStyle/>
          <a:p>
            <a:r>
              <a:rPr lang="it-IT" sz="1600" b="1" dirty="0">
                <a:latin typeface="Calibri" panose="020F0502020204030204" pitchFamily="34" charset="0"/>
                <a:cs typeface="Calibri" panose="020F0502020204030204" pitchFamily="34" charset="0"/>
              </a:rPr>
              <a:t>Investimenti medi</a:t>
            </a:r>
            <a:r>
              <a:rPr lang="it-IT" sz="1600" dirty="0">
                <a:latin typeface="Calibri" panose="020F0502020204030204" pitchFamily="34" charset="0"/>
                <a:cs typeface="Calibri" panose="020F0502020204030204" pitchFamily="34" charset="0"/>
              </a:rPr>
              <a:t> </a:t>
            </a:r>
          </a:p>
          <a:p>
            <a:r>
              <a:rPr lang="it-IT" sz="1400" dirty="0">
                <a:latin typeface="Calibri" panose="020F0502020204030204" pitchFamily="34" charset="0"/>
                <a:cs typeface="Calibri" panose="020F0502020204030204" pitchFamily="34" charset="0"/>
              </a:rPr>
              <a:t>€ Mln</a:t>
            </a:r>
          </a:p>
        </p:txBody>
      </p:sp>
      <p:sp>
        <p:nvSpPr>
          <p:cNvPr id="129" name="TextBox 128"/>
          <p:cNvSpPr txBox="1"/>
          <p:nvPr/>
        </p:nvSpPr>
        <p:spPr>
          <a:xfrm>
            <a:off x="3150271" y="3469559"/>
            <a:ext cx="1300163" cy="708025"/>
          </a:xfrm>
          <a:prstGeom prst="rect">
            <a:avLst/>
          </a:prstGeom>
          <a:solidFill>
            <a:schemeClr val="bg1">
              <a:alpha val="60000"/>
            </a:schemeClr>
          </a:solidFill>
        </p:spPr>
        <p:txBody>
          <a:bodyPr wrap="square" lIns="36000" tIns="0" rIns="0" bIns="0" rtlCol="0" anchor="b">
            <a:spAutoFit/>
          </a:bodyPr>
          <a:lstStyle/>
          <a:p>
            <a:r>
              <a:rPr lang="it-IT" sz="1600" b="1" dirty="0">
                <a:latin typeface="Calibri" panose="020F0502020204030204" pitchFamily="34" charset="0"/>
                <a:cs typeface="Calibri" panose="020F0502020204030204" pitchFamily="34" charset="0"/>
              </a:rPr>
              <a:t>Investimenti complessivi</a:t>
            </a:r>
            <a:endParaRPr lang="it-IT" sz="1600" dirty="0">
              <a:latin typeface="Calibri" panose="020F0502020204030204" pitchFamily="34" charset="0"/>
              <a:cs typeface="Calibri" panose="020F0502020204030204" pitchFamily="34" charset="0"/>
            </a:endParaRPr>
          </a:p>
          <a:p>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Mld</a:t>
            </a:r>
            <a:endParaRPr lang="it-IT" sz="1400" dirty="0">
              <a:latin typeface="Calibri" panose="020F0502020204030204" pitchFamily="34" charset="0"/>
              <a:cs typeface="Calibri" panose="020F0502020204030204" pitchFamily="34" charset="0"/>
            </a:endParaRPr>
          </a:p>
        </p:txBody>
      </p:sp>
      <p:grpSp>
        <p:nvGrpSpPr>
          <p:cNvPr id="220" name="Group 219"/>
          <p:cNvGrpSpPr/>
          <p:nvPr/>
        </p:nvGrpSpPr>
        <p:grpSpPr>
          <a:xfrm>
            <a:off x="10723462" y="1515491"/>
            <a:ext cx="896205" cy="203632"/>
            <a:chOff x="7446614" y="439838"/>
            <a:chExt cx="1443348" cy="360745"/>
          </a:xfrm>
        </p:grpSpPr>
        <p:cxnSp>
          <p:nvCxnSpPr>
            <p:cNvPr id="221" name="Straight Connector 220"/>
            <p:cNvCxnSpPr/>
            <p:nvPr/>
          </p:nvCxnSpPr>
          <p:spPr>
            <a:xfrm>
              <a:off x="7446614" y="439838"/>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446614" y="800583"/>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7485402" y="520334"/>
              <a:ext cx="1361523" cy="220972"/>
            </a:xfrm>
            <a:prstGeom prst="rect">
              <a:avLst/>
            </a:prstGeom>
            <a:noFill/>
          </p:spPr>
          <p:txBody>
            <a:bodyPr wrap="square" lIns="0" tIns="0" rIns="0" bIns="0" rtlCol="0" anchor="ctr">
              <a:noAutofit/>
            </a:bodyPr>
            <a:lstStyle/>
            <a:p>
              <a:pPr algn="ctr">
                <a:spcBef>
                  <a:spcPts val="600"/>
                </a:spcBef>
                <a:buSzPct val="100000"/>
              </a:pPr>
              <a:r>
                <a:rPr lang="it-IT" sz="1050" b="1" dirty="0">
                  <a:solidFill>
                    <a:srgbClr val="313131"/>
                  </a:solidFill>
                  <a:latin typeface="Calibri" panose="020F0502020204030204" pitchFamily="34" charset="0"/>
                  <a:cs typeface="Calibri" panose="020F0502020204030204" pitchFamily="34" charset="0"/>
                </a:rPr>
                <a:t>ILLUSTRATIVO</a:t>
              </a:r>
              <a:endParaRPr lang="en-US" sz="1050" b="1" dirty="0">
                <a:solidFill>
                  <a:srgbClr val="313131"/>
                </a:solidFill>
                <a:latin typeface="Calibri" panose="020F0502020204030204" pitchFamily="34" charset="0"/>
                <a:cs typeface="Calibri" panose="020F0502020204030204" pitchFamily="34" charset="0"/>
              </a:endParaRPr>
            </a:p>
          </p:txBody>
        </p:sp>
      </p:grpSp>
      <p:sp>
        <p:nvSpPr>
          <p:cNvPr id="68" name="TextBox 67"/>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9750349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810756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6" name="think-cell Slide" r:id="rId5" imgW="395" imgH="396" progId="TCLayout.ActiveDocument.1">
                  <p:embed/>
                </p:oleObj>
              </mc:Choice>
              <mc:Fallback>
                <p:oleObj name="think-cell Slide" r:id="rId5" imgW="395" imgH="39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lIns="4896000"/>
          <a:lstStyle/>
          <a:p>
            <a:r>
              <a:rPr lang="it-IT" sz="2400" dirty="0">
                <a:solidFill>
                  <a:srgbClr val="000000"/>
                </a:solidFill>
              </a:rPr>
              <a:t>Benefici Sistema Paese (10Y): </a:t>
            </a:r>
            <a:r>
              <a:rPr lang="it-IT" sz="2400" b="1" dirty="0">
                <a:solidFill>
                  <a:srgbClr val="000000"/>
                </a:solidFill>
                <a:latin typeface="Calibri" panose="020F0502020204030204" pitchFamily="34" charset="0"/>
                <a:cs typeface="Calibri" panose="020F0502020204030204" pitchFamily="34" charset="0"/>
              </a:rPr>
              <a:t>Indotto</a:t>
            </a:r>
            <a:endParaRPr lang="en-US" sz="2400" b="1" dirty="0">
              <a:solidFill>
                <a:srgbClr val="000000"/>
              </a:solidFill>
              <a:latin typeface="Calibri" panose="020F0502020204030204" pitchFamily="34" charset="0"/>
              <a:cs typeface="Calibri" panose="020F0502020204030204" pitchFamily="34" charset="0"/>
            </a:endParaRPr>
          </a:p>
        </p:txBody>
      </p:sp>
      <p:pic>
        <p:nvPicPr>
          <p:cNvPr id="2887709" name="Picture 29" descr="Value rotation signals a rebound in global economic growth, not a  recession, analysts say - MarketWatch"/>
          <p:cNvPicPr>
            <a:picLocks noChangeAspect="1" noChangeArrowheads="1"/>
          </p:cNvPicPr>
          <p:nvPr/>
        </p:nvPicPr>
        <p:blipFill rotWithShape="1">
          <a:blip r:embed="rId7">
            <a:extLst>
              <a:ext uri="{28A0092B-C50C-407E-A947-70E740481C1C}">
                <a14:useLocalDpi xmlns:a14="http://schemas.microsoft.com/office/drawing/2010/main" val="0"/>
              </a:ext>
            </a:extLst>
          </a:blip>
          <a:srcRect l="50248" r="6557"/>
          <a:stretch/>
        </p:blipFill>
        <p:spPr bwMode="auto">
          <a:xfrm>
            <a:off x="-9248" y="-12035"/>
            <a:ext cx="5279079" cy="689631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0" descr="Free rounded Italy flag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60195" y="219764"/>
            <a:ext cx="519439" cy="51947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bwMode="gray">
          <a:xfrm>
            <a:off x="5622384" y="1190455"/>
            <a:ext cx="1800000" cy="1800000"/>
          </a:xfrm>
          <a:prstGeom prst="ellipse">
            <a:avLst/>
          </a:prstGeom>
          <a:noFill/>
          <a:ln w="28575" algn="ctr">
            <a:solidFill>
              <a:srgbClr val="86BC25"/>
            </a:solidFill>
            <a:miter lim="800000"/>
            <a:headEnd/>
            <a:tailEnd/>
          </a:ln>
        </p:spPr>
        <p:txBody>
          <a:bodyPr wrap="square" lIns="88900" tIns="88900" rIns="88900" bIns="88900" rtlCol="0" anchor="ctr"/>
          <a:lstStyle/>
          <a:p>
            <a:pPr algn="ctr">
              <a:lnSpc>
                <a:spcPct val="106000"/>
              </a:lnSpc>
            </a:pPr>
            <a:r>
              <a:rPr lang="it-IT" sz="4000" b="1" dirty="0">
                <a:solidFill>
                  <a:srgbClr val="86BC25"/>
                </a:solidFill>
                <a:latin typeface="Calibri" panose="020F0502020204030204" pitchFamily="34" charset="0"/>
                <a:cs typeface="Calibri" panose="020F0502020204030204" pitchFamily="34" charset="0"/>
              </a:rPr>
              <a:t>25,5</a:t>
            </a:r>
          </a:p>
          <a:p>
            <a:pPr algn="ctr">
              <a:lnSpc>
                <a:spcPct val="106000"/>
              </a:lnSpc>
            </a:pPr>
            <a:r>
              <a:rPr lang="it-IT" sz="3200" dirty="0">
                <a:solidFill>
                  <a:srgbClr val="86BC25"/>
                </a:solidFill>
                <a:latin typeface="Calibri" panose="020F0502020204030204" pitchFamily="34" charset="0"/>
                <a:cs typeface="Calibri" panose="020F0502020204030204" pitchFamily="34" charset="0"/>
              </a:rPr>
              <a:t>€ </a:t>
            </a:r>
            <a:r>
              <a:rPr lang="it-IT" sz="3200" dirty="0" err="1">
                <a:solidFill>
                  <a:srgbClr val="86BC25"/>
                </a:solidFill>
                <a:latin typeface="Calibri" panose="020F0502020204030204" pitchFamily="34" charset="0"/>
                <a:cs typeface="Calibri" panose="020F0502020204030204" pitchFamily="34" charset="0"/>
              </a:rPr>
              <a:t>Mld</a:t>
            </a:r>
            <a:endParaRPr lang="it-IT" sz="3200" dirty="0">
              <a:solidFill>
                <a:srgbClr val="86BC25"/>
              </a:solidFill>
              <a:latin typeface="Calibri" panose="020F0502020204030204" pitchFamily="34" charset="0"/>
              <a:cs typeface="Calibri" panose="020F0502020204030204" pitchFamily="34" charset="0"/>
            </a:endParaRPr>
          </a:p>
        </p:txBody>
      </p:sp>
      <p:sp>
        <p:nvSpPr>
          <p:cNvPr id="31" name="Rectangle 30"/>
          <p:cNvSpPr/>
          <p:nvPr/>
        </p:nvSpPr>
        <p:spPr bwMode="gray">
          <a:xfrm>
            <a:off x="7774937" y="1566972"/>
            <a:ext cx="3943821" cy="1046966"/>
          </a:xfrm>
          <a:prstGeom prst="rect">
            <a:avLst/>
          </a:prstGeom>
          <a:noFill/>
          <a:ln w="19050" algn="ctr">
            <a:noFill/>
            <a:miter lim="800000"/>
            <a:headEnd/>
            <a:tailEnd/>
          </a:ln>
        </p:spPr>
        <p:txBody>
          <a:bodyPr wrap="square" lIns="0" tIns="72000" rIns="72000" bIns="72000" rtlCol="0" anchor="ctr"/>
          <a:lstStyle/>
          <a:p>
            <a:pPr>
              <a:lnSpc>
                <a:spcPct val="106000"/>
              </a:lnSpc>
            </a:pPr>
            <a:r>
              <a:rPr lang="it-IT" sz="2400" b="1" dirty="0">
                <a:solidFill>
                  <a:srgbClr val="86BC25"/>
                </a:solidFill>
                <a:latin typeface="Calibri" panose="020F0502020204030204" pitchFamily="34" charset="0"/>
                <a:cs typeface="Calibri" panose="020F0502020204030204" pitchFamily="34" charset="0"/>
              </a:rPr>
              <a:t>Nuove fonti di ricavo </a:t>
            </a:r>
            <a:r>
              <a:rPr lang="it-IT" sz="2400" dirty="0">
                <a:latin typeface="Calibri" panose="020F0502020204030204" pitchFamily="34" charset="0"/>
                <a:cs typeface="Calibri" panose="020F0502020204030204" pitchFamily="34" charset="0"/>
              </a:rPr>
              <a:t>a</a:t>
            </a:r>
            <a:r>
              <a:rPr lang="it-IT" sz="2400" b="1" dirty="0">
                <a:latin typeface="Calibri" panose="020F0502020204030204" pitchFamily="34" charset="0"/>
                <a:cs typeface="Calibri" panose="020F0502020204030204" pitchFamily="34" charset="0"/>
              </a:rPr>
              <a:t> </a:t>
            </a:r>
            <a:r>
              <a:rPr lang="it-IT" sz="2400" dirty="0">
                <a:latin typeface="Calibri" panose="020F0502020204030204" pitchFamily="34" charset="0"/>
                <a:cs typeface="Calibri" panose="020F0502020204030204" pitchFamily="34" charset="0"/>
              </a:rPr>
              <a:t>favore dei settori economici italiani</a:t>
            </a:r>
          </a:p>
        </p:txBody>
      </p:sp>
      <p:cxnSp>
        <p:nvCxnSpPr>
          <p:cNvPr id="10" name="Straight Connector 9"/>
          <p:cNvCxnSpPr/>
          <p:nvPr/>
        </p:nvCxnSpPr>
        <p:spPr>
          <a:xfrm flipV="1">
            <a:off x="5622384" y="3377389"/>
            <a:ext cx="626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rot="16200000">
            <a:off x="5530046" y="3859487"/>
            <a:ext cx="534659" cy="278995"/>
            <a:chOff x="5586464" y="4247131"/>
            <a:chExt cx="947180" cy="278995"/>
          </a:xfrm>
        </p:grpSpPr>
        <p:sp>
          <p:nvSpPr>
            <p:cNvPr id="41" name="Chevron 40"/>
            <p:cNvSpPr/>
            <p:nvPr/>
          </p:nvSpPr>
          <p:spPr bwMode="gray">
            <a:xfrm rot="5400000">
              <a:off x="5977792" y="3970275"/>
              <a:ext cx="164523" cy="947180"/>
            </a:xfrm>
            <a:prstGeom prst="chevron">
              <a:avLst/>
            </a:prstGeom>
            <a:solidFill>
              <a:srgbClr val="86BC25"/>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2" name="Chevron 41"/>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sp>
        <p:nvSpPr>
          <p:cNvPr id="43" name="Rectangle 42"/>
          <p:cNvSpPr/>
          <p:nvPr/>
        </p:nvSpPr>
        <p:spPr bwMode="gray">
          <a:xfrm>
            <a:off x="6205517" y="3647431"/>
            <a:ext cx="5609493"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Attività commerciali attive nell’area Stadio</a:t>
            </a:r>
            <a:r>
              <a:rPr lang="it-IT" sz="2000" dirty="0">
                <a:latin typeface="Calibri" panose="020F0502020204030204" pitchFamily="34" charset="0"/>
                <a:cs typeface="Calibri" panose="020F0502020204030204" pitchFamily="34" charset="0"/>
              </a:rPr>
              <a:t> </a:t>
            </a:r>
            <a:r>
              <a:rPr lang="it-IT" sz="1200" dirty="0">
                <a:latin typeface="Calibri" panose="020F0502020204030204" pitchFamily="34" charset="0"/>
                <a:cs typeface="Calibri" panose="020F0502020204030204" pitchFamily="34" charset="0"/>
              </a:rPr>
              <a:t>(Retail, F&amp;B, …)</a:t>
            </a:r>
            <a:endParaRPr lang="it-IT" sz="2000" dirty="0">
              <a:latin typeface="Calibri" panose="020F0502020204030204" pitchFamily="34" charset="0"/>
              <a:cs typeface="Calibri" panose="020F0502020204030204" pitchFamily="34" charset="0"/>
            </a:endParaRPr>
          </a:p>
        </p:txBody>
      </p:sp>
      <p:grpSp>
        <p:nvGrpSpPr>
          <p:cNvPr id="44" name="Group 43"/>
          <p:cNvGrpSpPr/>
          <p:nvPr/>
        </p:nvGrpSpPr>
        <p:grpSpPr>
          <a:xfrm rot="16200000">
            <a:off x="5530046" y="4571798"/>
            <a:ext cx="534659" cy="278995"/>
            <a:chOff x="5586464" y="4247131"/>
            <a:chExt cx="947180" cy="278995"/>
          </a:xfrm>
        </p:grpSpPr>
        <p:sp>
          <p:nvSpPr>
            <p:cNvPr id="45" name="Chevron 44"/>
            <p:cNvSpPr/>
            <p:nvPr/>
          </p:nvSpPr>
          <p:spPr bwMode="gray">
            <a:xfrm rot="5400000">
              <a:off x="5977792" y="3970275"/>
              <a:ext cx="164523" cy="947180"/>
            </a:xfrm>
            <a:prstGeom prst="chevron">
              <a:avLst/>
            </a:prstGeom>
            <a:solidFill>
              <a:srgbClr val="86BC25"/>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6" name="Chevron 45"/>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sp>
        <p:nvSpPr>
          <p:cNvPr id="47" name="Rectangle 46"/>
          <p:cNvSpPr/>
          <p:nvPr/>
        </p:nvSpPr>
        <p:spPr bwMode="gray">
          <a:xfrm>
            <a:off x="6205517" y="4359742"/>
            <a:ext cx="5986483"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Business operanti all’esterno dello Stadio </a:t>
            </a:r>
            <a:r>
              <a:rPr lang="it-IT" sz="1200" dirty="0">
                <a:latin typeface="Calibri" panose="020F0502020204030204" pitchFamily="34" charset="0"/>
                <a:cs typeface="Calibri" panose="020F0502020204030204" pitchFamily="34" charset="0"/>
              </a:rPr>
              <a:t>(HORECA, Trasporti, …)</a:t>
            </a:r>
            <a:endParaRPr lang="it-IT" sz="2000" dirty="0">
              <a:latin typeface="Calibri" panose="020F0502020204030204" pitchFamily="34" charset="0"/>
              <a:cs typeface="Calibri" panose="020F0502020204030204" pitchFamily="34" charset="0"/>
            </a:endParaRPr>
          </a:p>
        </p:txBody>
      </p:sp>
      <p:grpSp>
        <p:nvGrpSpPr>
          <p:cNvPr id="49" name="Group 48"/>
          <p:cNvGrpSpPr/>
          <p:nvPr/>
        </p:nvGrpSpPr>
        <p:grpSpPr>
          <a:xfrm rot="16200000">
            <a:off x="5530046" y="5319466"/>
            <a:ext cx="534659" cy="278995"/>
            <a:chOff x="5586464" y="4247131"/>
            <a:chExt cx="947180" cy="278995"/>
          </a:xfrm>
        </p:grpSpPr>
        <p:sp>
          <p:nvSpPr>
            <p:cNvPr id="50" name="Chevron 49"/>
            <p:cNvSpPr/>
            <p:nvPr/>
          </p:nvSpPr>
          <p:spPr bwMode="gray">
            <a:xfrm rot="5400000">
              <a:off x="5977792" y="3970275"/>
              <a:ext cx="164523" cy="947180"/>
            </a:xfrm>
            <a:prstGeom prst="chevron">
              <a:avLst/>
            </a:prstGeom>
            <a:solidFill>
              <a:srgbClr val="86BC25"/>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51" name="Chevron 50"/>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sp>
        <p:nvSpPr>
          <p:cNvPr id="52" name="Rectangle 51"/>
          <p:cNvSpPr/>
          <p:nvPr/>
        </p:nvSpPr>
        <p:spPr bwMode="gray">
          <a:xfrm>
            <a:off x="6205517" y="5107410"/>
            <a:ext cx="5774117"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Settori parte dell’eco-sistema </a:t>
            </a:r>
            <a:r>
              <a:rPr lang="it-IT" sz="1200" b="1" dirty="0">
                <a:latin typeface="Calibri" panose="020F0502020204030204" pitchFamily="34" charset="0"/>
                <a:cs typeface="Calibri" panose="020F0502020204030204" pitchFamily="34" charset="0"/>
              </a:rPr>
              <a:t>Calcio </a:t>
            </a:r>
            <a:r>
              <a:rPr lang="it-IT" sz="1200" dirty="0">
                <a:latin typeface="Calibri" panose="020F0502020204030204" pitchFamily="34" charset="0"/>
                <a:cs typeface="Calibri" panose="020F0502020204030204" pitchFamily="34" charset="0"/>
              </a:rPr>
              <a:t>(Manifattura, Media, …)</a:t>
            </a:r>
          </a:p>
        </p:txBody>
      </p:sp>
      <p:grpSp>
        <p:nvGrpSpPr>
          <p:cNvPr id="23" name="Group 22"/>
          <p:cNvGrpSpPr/>
          <p:nvPr/>
        </p:nvGrpSpPr>
        <p:grpSpPr>
          <a:xfrm>
            <a:off x="5406509" y="65000"/>
            <a:ext cx="896205" cy="203632"/>
            <a:chOff x="7446614" y="439838"/>
            <a:chExt cx="1443348" cy="360745"/>
          </a:xfrm>
        </p:grpSpPr>
        <p:cxnSp>
          <p:nvCxnSpPr>
            <p:cNvPr id="24" name="Straight Connector 23"/>
            <p:cNvCxnSpPr/>
            <p:nvPr/>
          </p:nvCxnSpPr>
          <p:spPr>
            <a:xfrm>
              <a:off x="7446614" y="439838"/>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6614" y="800583"/>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85402" y="520334"/>
              <a:ext cx="1361523" cy="220972"/>
            </a:xfrm>
            <a:prstGeom prst="rect">
              <a:avLst/>
            </a:prstGeom>
            <a:noFill/>
          </p:spPr>
          <p:txBody>
            <a:bodyPr wrap="square" lIns="0" tIns="0" rIns="0" bIns="0" rtlCol="0" anchor="ctr">
              <a:noAutofit/>
            </a:bodyPr>
            <a:lstStyle/>
            <a:p>
              <a:pPr algn="ctr">
                <a:spcBef>
                  <a:spcPts val="600"/>
                </a:spcBef>
                <a:buSzPct val="100000"/>
              </a:pPr>
              <a:r>
                <a:rPr lang="it-IT" sz="1050" b="1" dirty="0">
                  <a:solidFill>
                    <a:srgbClr val="313131"/>
                  </a:solidFill>
                  <a:latin typeface="Calibri" panose="020F0502020204030204" pitchFamily="34" charset="0"/>
                  <a:cs typeface="Calibri" panose="020F0502020204030204" pitchFamily="34" charset="0"/>
                </a:rPr>
                <a:t>ILLUSTRATIVO</a:t>
              </a:r>
              <a:endParaRPr lang="en-US" sz="1050" b="1" dirty="0">
                <a:solidFill>
                  <a:srgbClr val="313131"/>
                </a:solidFill>
                <a:latin typeface="Calibri" panose="020F0502020204030204" pitchFamily="34" charset="0"/>
                <a:cs typeface="Calibri" panose="020F0502020204030204" pitchFamily="34" charset="0"/>
              </a:endParaRPr>
            </a:p>
          </p:txBody>
        </p:sp>
      </p:grpSp>
      <p:sp>
        <p:nvSpPr>
          <p:cNvPr id="27" name="TextBox 26"/>
          <p:cNvSpPr txBox="1"/>
          <p:nvPr/>
        </p:nvSpPr>
        <p:spPr>
          <a:xfrm>
            <a:off x="5597390" y="6428402"/>
            <a:ext cx="1867685" cy="215444"/>
          </a:xfrm>
          <a:prstGeom prst="rect">
            <a:avLst/>
          </a:prstGeom>
          <a:noFill/>
        </p:spPr>
        <p:txBody>
          <a:bodyPr wrap="square" lIns="36000" rtlCol="0" anchor="b">
            <a:spAutoFit/>
          </a:bodyPr>
          <a:lstStyle/>
          <a:p>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34651214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2205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0" name="think-cell Slide" r:id="rId5" imgW="395" imgH="396" progId="TCLayout.ActiveDocument.1">
                  <p:embed/>
                </p:oleObj>
              </mc:Choice>
              <mc:Fallback>
                <p:oleObj name="think-cell Slide" r:id="rId5" imgW="395" imgH="39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b="1"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2905090" name="Picture 2" descr="Concorsi Comune di Cremona: 76 nuovi posti di lavoro - iJobs.it - Lavoro,  formazione e attualità"/>
          <p:cNvPicPr>
            <a:picLocks noChangeAspect="1" noChangeArrowheads="1"/>
          </p:cNvPicPr>
          <p:nvPr/>
        </p:nvPicPr>
        <p:blipFill rotWithShape="1">
          <a:blip r:embed="rId7">
            <a:extLst>
              <a:ext uri="{28A0092B-C50C-407E-A947-70E740481C1C}">
                <a14:useLocalDpi xmlns:a14="http://schemas.microsoft.com/office/drawing/2010/main" val="0"/>
              </a:ext>
            </a:extLst>
          </a:blip>
          <a:srcRect l="18119" r="30680"/>
          <a:stretch/>
        </p:blipFill>
        <p:spPr bwMode="auto">
          <a:xfrm>
            <a:off x="0" y="0"/>
            <a:ext cx="52698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lIns="4896000"/>
          <a:lstStyle/>
          <a:p>
            <a:r>
              <a:rPr lang="it-IT" sz="2400" dirty="0">
                <a:solidFill>
                  <a:srgbClr val="000000"/>
                </a:solidFill>
              </a:rPr>
              <a:t>Benefici Sistema Paese (10Y): </a:t>
            </a:r>
            <a:r>
              <a:rPr lang="it-IT" sz="2400" b="1" dirty="0">
                <a:solidFill>
                  <a:srgbClr val="000000"/>
                </a:solidFill>
                <a:latin typeface="Calibri" panose="020F0502020204030204" pitchFamily="34" charset="0"/>
                <a:cs typeface="Calibri" panose="020F0502020204030204" pitchFamily="34" charset="0"/>
              </a:rPr>
              <a:t>Lavoro </a:t>
            </a:r>
            <a:endParaRPr lang="en-US" sz="2400" b="1" dirty="0">
              <a:solidFill>
                <a:srgbClr val="000000"/>
              </a:solidFill>
              <a:latin typeface="Calibri" panose="020F0502020204030204" pitchFamily="34" charset="0"/>
              <a:cs typeface="Calibri" panose="020F0502020204030204" pitchFamily="34" charset="0"/>
            </a:endParaRPr>
          </a:p>
        </p:txBody>
      </p:sp>
      <p:pic>
        <p:nvPicPr>
          <p:cNvPr id="29" name="Picture 60" descr="Free rounded Italy flag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60195" y="219764"/>
            <a:ext cx="519439" cy="51947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bwMode="gray">
          <a:xfrm>
            <a:off x="5622384" y="1190455"/>
            <a:ext cx="1800000" cy="1800000"/>
          </a:xfrm>
          <a:prstGeom prst="ellipse">
            <a:avLst/>
          </a:prstGeom>
          <a:noFill/>
          <a:ln w="28575" algn="ctr">
            <a:solidFill>
              <a:srgbClr val="046A38"/>
            </a:solidFill>
            <a:miter lim="800000"/>
            <a:headEnd/>
            <a:tailEnd/>
          </a:ln>
        </p:spPr>
        <p:txBody>
          <a:bodyPr wrap="square" lIns="88900" tIns="88900" rIns="88900" bIns="88900" rtlCol="0" anchor="ctr"/>
          <a:lstStyle/>
          <a:p>
            <a:pPr algn="ctr">
              <a:lnSpc>
                <a:spcPct val="106000"/>
              </a:lnSpc>
            </a:pPr>
            <a:r>
              <a:rPr lang="it-IT" sz="4000" b="1" dirty="0">
                <a:solidFill>
                  <a:srgbClr val="046A38"/>
                </a:solidFill>
                <a:latin typeface="Calibri" panose="020F0502020204030204" pitchFamily="34" charset="0"/>
                <a:cs typeface="Calibri" panose="020F0502020204030204" pitchFamily="34" charset="0"/>
              </a:rPr>
              <a:t>25</a:t>
            </a:r>
          </a:p>
          <a:p>
            <a:pPr algn="ctr">
              <a:lnSpc>
                <a:spcPct val="106000"/>
              </a:lnSpc>
            </a:pPr>
            <a:r>
              <a:rPr lang="it-IT" sz="3200" dirty="0">
                <a:solidFill>
                  <a:srgbClr val="046A38"/>
                </a:solidFill>
                <a:latin typeface="Calibri" panose="020F0502020204030204" pitchFamily="34" charset="0"/>
                <a:cs typeface="Calibri" panose="020F0502020204030204" pitchFamily="34" charset="0"/>
              </a:rPr>
              <a:t>.000</a:t>
            </a:r>
          </a:p>
        </p:txBody>
      </p:sp>
      <p:sp>
        <p:nvSpPr>
          <p:cNvPr id="31" name="Rectangle 30"/>
          <p:cNvSpPr/>
          <p:nvPr/>
        </p:nvSpPr>
        <p:spPr bwMode="gray">
          <a:xfrm>
            <a:off x="7774937" y="1566972"/>
            <a:ext cx="3943821" cy="1046966"/>
          </a:xfrm>
          <a:prstGeom prst="rect">
            <a:avLst/>
          </a:prstGeom>
          <a:noFill/>
          <a:ln w="19050" algn="ctr">
            <a:noFill/>
            <a:miter lim="800000"/>
            <a:headEnd/>
            <a:tailEnd/>
          </a:ln>
        </p:spPr>
        <p:txBody>
          <a:bodyPr wrap="square" lIns="0" tIns="72000" rIns="72000" bIns="72000" rtlCol="0" anchor="ctr"/>
          <a:lstStyle/>
          <a:p>
            <a:pPr>
              <a:lnSpc>
                <a:spcPct val="106000"/>
              </a:lnSpc>
            </a:pPr>
            <a:r>
              <a:rPr lang="it-IT" sz="2400" b="1" dirty="0">
                <a:solidFill>
                  <a:srgbClr val="046A38"/>
                </a:solidFill>
                <a:latin typeface="Calibri" panose="020F0502020204030204" pitchFamily="34" charset="0"/>
                <a:cs typeface="Calibri" panose="020F0502020204030204" pitchFamily="34" charset="0"/>
              </a:rPr>
              <a:t>Nuovi</a:t>
            </a:r>
            <a:r>
              <a:rPr lang="it-IT" sz="2400" dirty="0">
                <a:solidFill>
                  <a:srgbClr val="046A38"/>
                </a:solidFill>
                <a:latin typeface="Calibri" panose="020F0502020204030204" pitchFamily="34" charset="0"/>
                <a:cs typeface="Calibri" panose="020F0502020204030204" pitchFamily="34" charset="0"/>
              </a:rPr>
              <a:t> </a:t>
            </a:r>
            <a:r>
              <a:rPr lang="it-IT" sz="2400" b="1" dirty="0">
                <a:solidFill>
                  <a:srgbClr val="046A38"/>
                </a:solidFill>
                <a:latin typeface="Calibri" panose="020F0502020204030204" pitchFamily="34" charset="0"/>
                <a:cs typeface="Calibri" panose="020F0502020204030204" pitchFamily="34" charset="0"/>
              </a:rPr>
              <a:t>posti di lavoro </a:t>
            </a:r>
            <a:r>
              <a:rPr lang="it-IT" sz="2400" dirty="0">
                <a:latin typeface="Calibri" panose="020F0502020204030204" pitchFamily="34" charset="0"/>
                <a:cs typeface="Calibri" panose="020F0502020204030204" pitchFamily="34" charset="0"/>
              </a:rPr>
              <a:t>a favore dell’economia reale italiana</a:t>
            </a:r>
          </a:p>
        </p:txBody>
      </p:sp>
      <p:grpSp>
        <p:nvGrpSpPr>
          <p:cNvPr id="37" name="Group 36"/>
          <p:cNvGrpSpPr/>
          <p:nvPr/>
        </p:nvGrpSpPr>
        <p:grpSpPr>
          <a:xfrm rot="16200000">
            <a:off x="5530046" y="3854999"/>
            <a:ext cx="534659" cy="278995"/>
            <a:chOff x="5586464" y="4247131"/>
            <a:chExt cx="947180" cy="278995"/>
          </a:xfrm>
        </p:grpSpPr>
        <p:sp>
          <p:nvSpPr>
            <p:cNvPr id="41" name="Chevron 40"/>
            <p:cNvSpPr/>
            <p:nvPr/>
          </p:nvSpPr>
          <p:spPr bwMode="gray">
            <a:xfrm rot="5400000">
              <a:off x="5977792" y="3970275"/>
              <a:ext cx="164523" cy="947180"/>
            </a:xfrm>
            <a:prstGeom prst="chevron">
              <a:avLst/>
            </a:prstGeom>
            <a:solidFill>
              <a:srgbClr val="046A38"/>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2" name="Chevron 41"/>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grpSp>
        <p:nvGrpSpPr>
          <p:cNvPr id="44" name="Group 43"/>
          <p:cNvGrpSpPr/>
          <p:nvPr/>
        </p:nvGrpSpPr>
        <p:grpSpPr>
          <a:xfrm rot="16200000">
            <a:off x="5530046" y="4570091"/>
            <a:ext cx="534659" cy="278995"/>
            <a:chOff x="5586464" y="4247131"/>
            <a:chExt cx="947180" cy="278995"/>
          </a:xfrm>
        </p:grpSpPr>
        <p:sp>
          <p:nvSpPr>
            <p:cNvPr id="45" name="Chevron 44"/>
            <p:cNvSpPr/>
            <p:nvPr/>
          </p:nvSpPr>
          <p:spPr bwMode="gray">
            <a:xfrm rot="5400000">
              <a:off x="5977792" y="3970275"/>
              <a:ext cx="164523" cy="947180"/>
            </a:xfrm>
            <a:prstGeom prst="chevron">
              <a:avLst/>
            </a:prstGeom>
            <a:solidFill>
              <a:srgbClr val="046A38"/>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6" name="Chevron 45"/>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grpSp>
        <p:nvGrpSpPr>
          <p:cNvPr id="49" name="Group 48"/>
          <p:cNvGrpSpPr/>
          <p:nvPr/>
        </p:nvGrpSpPr>
        <p:grpSpPr>
          <a:xfrm rot="16200000">
            <a:off x="5530046" y="5337107"/>
            <a:ext cx="534659" cy="278995"/>
            <a:chOff x="5586464" y="4247131"/>
            <a:chExt cx="947180" cy="278995"/>
          </a:xfrm>
        </p:grpSpPr>
        <p:sp>
          <p:nvSpPr>
            <p:cNvPr id="50" name="Chevron 49"/>
            <p:cNvSpPr/>
            <p:nvPr/>
          </p:nvSpPr>
          <p:spPr bwMode="gray">
            <a:xfrm rot="5400000">
              <a:off x="5977792" y="3970275"/>
              <a:ext cx="164523" cy="947180"/>
            </a:xfrm>
            <a:prstGeom prst="chevron">
              <a:avLst/>
            </a:prstGeom>
            <a:solidFill>
              <a:srgbClr val="046A38"/>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51" name="Chevron 50"/>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cxnSp>
        <p:nvCxnSpPr>
          <p:cNvPr id="24" name="Straight Connector 23"/>
          <p:cNvCxnSpPr/>
          <p:nvPr/>
        </p:nvCxnSpPr>
        <p:spPr>
          <a:xfrm flipV="1">
            <a:off x="5622384" y="3384550"/>
            <a:ext cx="6264000" cy="0"/>
          </a:xfrm>
          <a:prstGeom prst="line">
            <a:avLst/>
          </a:prstGeom>
          <a:ln>
            <a:solidFill>
              <a:srgbClr val="046A38"/>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gray">
          <a:xfrm>
            <a:off x="6205517" y="3642943"/>
            <a:ext cx="4956469"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Lavoratori che operano all’interno dello Stadio </a:t>
            </a:r>
            <a:r>
              <a:rPr lang="it-IT" sz="1200" dirty="0">
                <a:latin typeface="Calibri" panose="020F0502020204030204" pitchFamily="34" charset="0"/>
                <a:cs typeface="Calibri" panose="020F0502020204030204" pitchFamily="34" charset="0"/>
              </a:rPr>
              <a:t>(Retail, F&amp;B, …)</a:t>
            </a:r>
          </a:p>
        </p:txBody>
      </p:sp>
      <p:sp>
        <p:nvSpPr>
          <p:cNvPr id="26" name="Rectangle 25"/>
          <p:cNvSpPr/>
          <p:nvPr/>
        </p:nvSpPr>
        <p:spPr bwMode="gray">
          <a:xfrm>
            <a:off x="6205517" y="4358035"/>
            <a:ext cx="5609493"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Dipendenti dei business attivi all’esterno Stadio </a:t>
            </a:r>
            <a:r>
              <a:rPr lang="it-IT" sz="1200" dirty="0">
                <a:latin typeface="Calibri" panose="020F0502020204030204" pitchFamily="34" charset="0"/>
                <a:cs typeface="Calibri" panose="020F0502020204030204" pitchFamily="34" charset="0"/>
              </a:rPr>
              <a:t>(HORECA, Trasporti, …)</a:t>
            </a:r>
          </a:p>
        </p:txBody>
      </p:sp>
      <p:sp>
        <p:nvSpPr>
          <p:cNvPr id="27" name="Rectangle 26"/>
          <p:cNvSpPr/>
          <p:nvPr/>
        </p:nvSpPr>
        <p:spPr bwMode="gray">
          <a:xfrm>
            <a:off x="6205517" y="5125051"/>
            <a:ext cx="5774117"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Forza lavoro coinvolta nella costruzione/ ristrutturazione degli Stadi </a:t>
            </a:r>
            <a:r>
              <a:rPr lang="it-IT" sz="1200" dirty="0">
                <a:latin typeface="Calibri" panose="020F0502020204030204" pitchFamily="34" charset="0"/>
                <a:cs typeface="Calibri" panose="020F0502020204030204" pitchFamily="34" charset="0"/>
              </a:rPr>
              <a:t>(Edilizia, Servizi, …)</a:t>
            </a:r>
          </a:p>
        </p:txBody>
      </p:sp>
      <p:grpSp>
        <p:nvGrpSpPr>
          <p:cNvPr id="23" name="Group 22"/>
          <p:cNvGrpSpPr/>
          <p:nvPr/>
        </p:nvGrpSpPr>
        <p:grpSpPr>
          <a:xfrm>
            <a:off x="5406509" y="65000"/>
            <a:ext cx="896205" cy="203632"/>
            <a:chOff x="7446614" y="439838"/>
            <a:chExt cx="1443348" cy="360745"/>
          </a:xfrm>
        </p:grpSpPr>
        <p:cxnSp>
          <p:nvCxnSpPr>
            <p:cNvPr id="32" name="Straight Connector 31"/>
            <p:cNvCxnSpPr/>
            <p:nvPr/>
          </p:nvCxnSpPr>
          <p:spPr>
            <a:xfrm>
              <a:off x="7446614" y="439838"/>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6614" y="800583"/>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485402" y="520334"/>
              <a:ext cx="1361523" cy="220972"/>
            </a:xfrm>
            <a:prstGeom prst="rect">
              <a:avLst/>
            </a:prstGeom>
            <a:noFill/>
          </p:spPr>
          <p:txBody>
            <a:bodyPr wrap="square" lIns="0" tIns="0" rIns="0" bIns="0" rtlCol="0" anchor="ctr">
              <a:noAutofit/>
            </a:bodyPr>
            <a:lstStyle/>
            <a:p>
              <a:pPr algn="ctr">
                <a:spcBef>
                  <a:spcPts val="600"/>
                </a:spcBef>
                <a:buSzPct val="100000"/>
              </a:pPr>
              <a:r>
                <a:rPr lang="it-IT" sz="1050" b="1" dirty="0">
                  <a:solidFill>
                    <a:srgbClr val="313131"/>
                  </a:solidFill>
                  <a:latin typeface="Calibri" panose="020F0502020204030204" pitchFamily="34" charset="0"/>
                  <a:cs typeface="Calibri" panose="020F0502020204030204" pitchFamily="34" charset="0"/>
                </a:rPr>
                <a:t>ILLUSTRATIVO</a:t>
              </a:r>
              <a:endParaRPr lang="en-US" sz="1050" b="1" dirty="0">
                <a:solidFill>
                  <a:srgbClr val="313131"/>
                </a:solidFill>
                <a:latin typeface="Calibri" panose="020F0502020204030204" pitchFamily="34" charset="0"/>
                <a:cs typeface="Calibri" panose="020F0502020204030204" pitchFamily="34" charset="0"/>
              </a:endParaRPr>
            </a:p>
          </p:txBody>
        </p:sp>
      </p:grpSp>
      <p:sp>
        <p:nvSpPr>
          <p:cNvPr id="28" name="TextBox 27"/>
          <p:cNvSpPr txBox="1"/>
          <p:nvPr/>
        </p:nvSpPr>
        <p:spPr>
          <a:xfrm>
            <a:off x="5597390" y="6428402"/>
            <a:ext cx="1867685" cy="215444"/>
          </a:xfrm>
          <a:prstGeom prst="rect">
            <a:avLst/>
          </a:prstGeom>
          <a:noFill/>
        </p:spPr>
        <p:txBody>
          <a:bodyPr wrap="square" lIns="36000" rtlCol="0" anchor="b">
            <a:spAutoFit/>
          </a:bodyPr>
          <a:lstStyle/>
          <a:p>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41813101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618532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4" name="think-cell Slide" r:id="rId5" imgW="395" imgH="396" progId="TCLayout.ActiveDocument.1">
                  <p:embed/>
                </p:oleObj>
              </mc:Choice>
              <mc:Fallback>
                <p:oleObj name="think-cell Slide" r:id="rId5" imgW="395" imgH="39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b="1"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23" name="Picture 36" descr="Economia di guerra: ma che vuol dire? - ParliamoneOra"/>
          <p:cNvPicPr>
            <a:picLocks noChangeAspect="1" noChangeArrowheads="1"/>
          </p:cNvPicPr>
          <p:nvPr/>
        </p:nvPicPr>
        <p:blipFill rotWithShape="1">
          <a:blip r:embed="rId7">
            <a:extLst>
              <a:ext uri="{28A0092B-C50C-407E-A947-70E740481C1C}">
                <a14:useLocalDpi xmlns:a14="http://schemas.microsoft.com/office/drawing/2010/main" val="0"/>
              </a:ext>
            </a:extLst>
          </a:blip>
          <a:srcRect l="32266" t="2460" r="15662" b="3292"/>
          <a:stretch/>
        </p:blipFill>
        <p:spPr bwMode="auto">
          <a:xfrm>
            <a:off x="0" y="0"/>
            <a:ext cx="52698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lIns="4896000"/>
          <a:lstStyle/>
          <a:p>
            <a:r>
              <a:rPr lang="it-IT" sz="2400" dirty="0">
                <a:solidFill>
                  <a:srgbClr val="000000"/>
                </a:solidFill>
              </a:rPr>
              <a:t>Benefici Sistema Paese (10Y): </a:t>
            </a:r>
            <a:r>
              <a:rPr lang="it-IT" sz="2400" b="1" dirty="0">
                <a:solidFill>
                  <a:srgbClr val="000000"/>
                </a:solidFill>
                <a:latin typeface="Calibri" panose="020F0502020204030204" pitchFamily="34" charset="0"/>
                <a:cs typeface="Calibri" panose="020F0502020204030204" pitchFamily="34" charset="0"/>
              </a:rPr>
              <a:t>Gettito fiscale</a:t>
            </a:r>
            <a:endParaRPr lang="en-US" sz="2400" b="1" dirty="0">
              <a:solidFill>
                <a:srgbClr val="000000"/>
              </a:solidFill>
              <a:latin typeface="Calibri" panose="020F0502020204030204" pitchFamily="34" charset="0"/>
              <a:cs typeface="Calibri" panose="020F0502020204030204" pitchFamily="34" charset="0"/>
            </a:endParaRPr>
          </a:p>
        </p:txBody>
      </p:sp>
      <p:pic>
        <p:nvPicPr>
          <p:cNvPr id="29" name="Picture 60" descr="Free rounded Italy flag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60195" y="219764"/>
            <a:ext cx="519439" cy="51947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bwMode="gray">
          <a:xfrm>
            <a:off x="5622384" y="1190455"/>
            <a:ext cx="1800000" cy="1800000"/>
          </a:xfrm>
          <a:prstGeom prst="ellipse">
            <a:avLst/>
          </a:prstGeom>
          <a:noFill/>
          <a:ln w="28575" algn="ctr">
            <a:solidFill>
              <a:srgbClr val="00B0F0"/>
            </a:solidFill>
            <a:miter lim="800000"/>
            <a:headEnd/>
            <a:tailEnd/>
          </a:ln>
        </p:spPr>
        <p:txBody>
          <a:bodyPr wrap="square" lIns="88900" tIns="88900" rIns="88900" bIns="88900" rtlCol="0" anchor="ctr"/>
          <a:lstStyle/>
          <a:p>
            <a:pPr algn="ctr">
              <a:lnSpc>
                <a:spcPct val="106000"/>
              </a:lnSpc>
            </a:pPr>
            <a:r>
              <a:rPr lang="it-IT" sz="4000" b="1" dirty="0">
                <a:solidFill>
                  <a:srgbClr val="00B0F0"/>
                </a:solidFill>
                <a:latin typeface="Calibri" panose="020F0502020204030204" pitchFamily="34" charset="0"/>
                <a:cs typeface="Calibri" panose="020F0502020204030204" pitchFamily="34" charset="0"/>
              </a:rPr>
              <a:t>3,1</a:t>
            </a:r>
          </a:p>
          <a:p>
            <a:pPr algn="ctr">
              <a:lnSpc>
                <a:spcPct val="106000"/>
              </a:lnSpc>
            </a:pPr>
            <a:r>
              <a:rPr lang="it-IT" sz="3200" dirty="0">
                <a:solidFill>
                  <a:srgbClr val="00B0F0"/>
                </a:solidFill>
                <a:latin typeface="Calibri" panose="020F0502020204030204" pitchFamily="34" charset="0"/>
                <a:cs typeface="Calibri" panose="020F0502020204030204" pitchFamily="34" charset="0"/>
              </a:rPr>
              <a:t>€ </a:t>
            </a:r>
            <a:r>
              <a:rPr lang="it-IT" sz="3200" dirty="0" err="1">
                <a:solidFill>
                  <a:srgbClr val="00B0F0"/>
                </a:solidFill>
                <a:latin typeface="Calibri" panose="020F0502020204030204" pitchFamily="34" charset="0"/>
                <a:cs typeface="Calibri" panose="020F0502020204030204" pitchFamily="34" charset="0"/>
              </a:rPr>
              <a:t>Mld</a:t>
            </a:r>
            <a:endParaRPr lang="it-IT" sz="3200" dirty="0">
              <a:solidFill>
                <a:srgbClr val="00B0F0"/>
              </a:solidFill>
              <a:latin typeface="Calibri" panose="020F0502020204030204" pitchFamily="34" charset="0"/>
              <a:cs typeface="Calibri" panose="020F0502020204030204" pitchFamily="34" charset="0"/>
            </a:endParaRPr>
          </a:p>
        </p:txBody>
      </p:sp>
      <p:sp>
        <p:nvSpPr>
          <p:cNvPr id="31" name="Rectangle 30"/>
          <p:cNvSpPr/>
          <p:nvPr/>
        </p:nvSpPr>
        <p:spPr bwMode="gray">
          <a:xfrm>
            <a:off x="7774937" y="1566972"/>
            <a:ext cx="3943821" cy="1046966"/>
          </a:xfrm>
          <a:prstGeom prst="rect">
            <a:avLst/>
          </a:prstGeom>
          <a:noFill/>
          <a:ln w="19050" algn="ctr">
            <a:noFill/>
            <a:miter lim="800000"/>
            <a:headEnd/>
            <a:tailEnd/>
          </a:ln>
        </p:spPr>
        <p:txBody>
          <a:bodyPr wrap="square" lIns="0" tIns="72000" rIns="72000" bIns="72000" rtlCol="0" anchor="ctr"/>
          <a:lstStyle/>
          <a:p>
            <a:pPr>
              <a:lnSpc>
                <a:spcPct val="106000"/>
              </a:lnSpc>
            </a:pPr>
            <a:r>
              <a:rPr lang="it-IT" sz="2400" b="1" dirty="0">
                <a:solidFill>
                  <a:srgbClr val="00B0F0"/>
                </a:solidFill>
                <a:latin typeface="Calibri" panose="020F0502020204030204" pitchFamily="34" charset="0"/>
                <a:cs typeface="Calibri" panose="020F0502020204030204" pitchFamily="34" charset="0"/>
              </a:rPr>
              <a:t>Extra entrate fiscali </a:t>
            </a:r>
            <a:r>
              <a:rPr lang="it-IT" sz="2400" dirty="0">
                <a:latin typeface="Calibri" panose="020F0502020204030204" pitchFamily="34" charset="0"/>
                <a:cs typeface="Calibri" panose="020F0502020204030204" pitchFamily="34" charset="0"/>
              </a:rPr>
              <a:t>a favore capacità di spesa dello Stato</a:t>
            </a:r>
          </a:p>
        </p:txBody>
      </p:sp>
      <p:grpSp>
        <p:nvGrpSpPr>
          <p:cNvPr id="37" name="Group 36"/>
          <p:cNvGrpSpPr/>
          <p:nvPr/>
        </p:nvGrpSpPr>
        <p:grpSpPr>
          <a:xfrm rot="16200000">
            <a:off x="5530046" y="3855749"/>
            <a:ext cx="534659" cy="278995"/>
            <a:chOff x="5586464" y="4247131"/>
            <a:chExt cx="947180" cy="278995"/>
          </a:xfrm>
        </p:grpSpPr>
        <p:sp>
          <p:nvSpPr>
            <p:cNvPr id="41" name="Chevron 40"/>
            <p:cNvSpPr/>
            <p:nvPr/>
          </p:nvSpPr>
          <p:spPr bwMode="gray">
            <a:xfrm rot="5400000">
              <a:off x="5977792" y="3970275"/>
              <a:ext cx="164523" cy="947180"/>
            </a:xfrm>
            <a:prstGeom prst="chevron">
              <a:avLst/>
            </a:prstGeom>
            <a:solidFill>
              <a:srgbClr val="00B0F0"/>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2" name="Chevron 41"/>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grpSp>
        <p:nvGrpSpPr>
          <p:cNvPr id="44" name="Group 43"/>
          <p:cNvGrpSpPr/>
          <p:nvPr/>
        </p:nvGrpSpPr>
        <p:grpSpPr>
          <a:xfrm rot="16200000">
            <a:off x="5530046" y="4555291"/>
            <a:ext cx="534659" cy="278995"/>
            <a:chOff x="5586464" y="4247131"/>
            <a:chExt cx="947180" cy="278995"/>
          </a:xfrm>
        </p:grpSpPr>
        <p:sp>
          <p:nvSpPr>
            <p:cNvPr id="45" name="Chevron 44"/>
            <p:cNvSpPr/>
            <p:nvPr/>
          </p:nvSpPr>
          <p:spPr bwMode="gray">
            <a:xfrm rot="5400000">
              <a:off x="5977792" y="3970275"/>
              <a:ext cx="164523" cy="947180"/>
            </a:xfrm>
            <a:prstGeom prst="chevron">
              <a:avLst/>
            </a:prstGeom>
            <a:solidFill>
              <a:srgbClr val="00B0F0"/>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6" name="Chevron 45"/>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grpSp>
        <p:nvGrpSpPr>
          <p:cNvPr id="49" name="Group 48"/>
          <p:cNvGrpSpPr/>
          <p:nvPr/>
        </p:nvGrpSpPr>
        <p:grpSpPr>
          <a:xfrm rot="16200000">
            <a:off x="5530046" y="5331505"/>
            <a:ext cx="534659" cy="278995"/>
            <a:chOff x="5586464" y="4247131"/>
            <a:chExt cx="947180" cy="278995"/>
          </a:xfrm>
        </p:grpSpPr>
        <p:sp>
          <p:nvSpPr>
            <p:cNvPr id="50" name="Chevron 49"/>
            <p:cNvSpPr/>
            <p:nvPr/>
          </p:nvSpPr>
          <p:spPr bwMode="gray">
            <a:xfrm rot="5400000">
              <a:off x="5977792" y="3970275"/>
              <a:ext cx="164523" cy="947180"/>
            </a:xfrm>
            <a:prstGeom prst="chevron">
              <a:avLst/>
            </a:prstGeom>
            <a:solidFill>
              <a:srgbClr val="00B0F0"/>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51" name="Chevron 50"/>
            <p:cNvSpPr/>
            <p:nvPr/>
          </p:nvSpPr>
          <p:spPr bwMode="gray">
            <a:xfrm rot="5400000">
              <a:off x="5977792" y="3855803"/>
              <a:ext cx="164523" cy="947180"/>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grpSp>
      <p:cxnSp>
        <p:nvCxnSpPr>
          <p:cNvPr id="24" name="Straight Connector 23"/>
          <p:cNvCxnSpPr/>
          <p:nvPr/>
        </p:nvCxnSpPr>
        <p:spPr>
          <a:xfrm flipV="1">
            <a:off x="5622384" y="3384550"/>
            <a:ext cx="6264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gray">
          <a:xfrm>
            <a:off x="6205517" y="3643693"/>
            <a:ext cx="5269833"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Entrate fiscali per le casse Nazionali e Regionali </a:t>
            </a:r>
            <a:r>
              <a:rPr lang="it-IT" sz="1200" dirty="0">
                <a:latin typeface="Calibri" panose="020F0502020204030204" pitchFamily="34" charset="0"/>
                <a:cs typeface="Calibri" panose="020F0502020204030204" pitchFamily="34" charset="0"/>
              </a:rPr>
              <a:t>(IRPEF, IRES, IVA, IRAP, …)</a:t>
            </a:r>
          </a:p>
        </p:txBody>
      </p:sp>
      <p:sp>
        <p:nvSpPr>
          <p:cNvPr id="26" name="Rectangle 25"/>
          <p:cNvSpPr/>
          <p:nvPr/>
        </p:nvSpPr>
        <p:spPr bwMode="gray">
          <a:xfrm>
            <a:off x="6205518" y="4343235"/>
            <a:ext cx="4378400"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Entrate fiscali per le casse Comunali </a:t>
            </a:r>
            <a:r>
              <a:rPr lang="it-IT" sz="1200" dirty="0">
                <a:latin typeface="Calibri" panose="020F0502020204030204" pitchFamily="34" charset="0"/>
                <a:cs typeface="Calibri" panose="020F0502020204030204" pitchFamily="34" charset="0"/>
              </a:rPr>
              <a:t>(Addizionale IRPEF, Tasse di Soggiorno, …)</a:t>
            </a:r>
          </a:p>
        </p:txBody>
      </p:sp>
      <p:sp>
        <p:nvSpPr>
          <p:cNvPr id="27" name="Rectangle 26"/>
          <p:cNvSpPr/>
          <p:nvPr/>
        </p:nvSpPr>
        <p:spPr bwMode="gray">
          <a:xfrm>
            <a:off x="6205517" y="5119449"/>
            <a:ext cx="5774117"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Gettito fiscale connesso a interventi di costruzione/ ristrutturazione </a:t>
            </a:r>
            <a:r>
              <a:rPr lang="it-IT" sz="1200" dirty="0">
                <a:latin typeface="Calibri" panose="020F0502020204030204" pitchFamily="34" charset="0"/>
                <a:cs typeface="Calibri" panose="020F0502020204030204" pitchFamily="34" charset="0"/>
              </a:rPr>
              <a:t>(Oneri di urbanizzazione, …)</a:t>
            </a:r>
          </a:p>
        </p:txBody>
      </p:sp>
      <p:grpSp>
        <p:nvGrpSpPr>
          <p:cNvPr id="32" name="Group 31"/>
          <p:cNvGrpSpPr/>
          <p:nvPr/>
        </p:nvGrpSpPr>
        <p:grpSpPr>
          <a:xfrm>
            <a:off x="5406509" y="65000"/>
            <a:ext cx="896205" cy="203632"/>
            <a:chOff x="7446614" y="439838"/>
            <a:chExt cx="1443348" cy="360745"/>
          </a:xfrm>
        </p:grpSpPr>
        <p:cxnSp>
          <p:nvCxnSpPr>
            <p:cNvPr id="33" name="Straight Connector 32"/>
            <p:cNvCxnSpPr/>
            <p:nvPr/>
          </p:nvCxnSpPr>
          <p:spPr>
            <a:xfrm>
              <a:off x="7446614" y="439838"/>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46614" y="800583"/>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485402" y="520334"/>
              <a:ext cx="1361523" cy="220972"/>
            </a:xfrm>
            <a:prstGeom prst="rect">
              <a:avLst/>
            </a:prstGeom>
            <a:noFill/>
          </p:spPr>
          <p:txBody>
            <a:bodyPr wrap="square" lIns="0" tIns="0" rIns="0" bIns="0" rtlCol="0" anchor="ctr">
              <a:noAutofit/>
            </a:bodyPr>
            <a:lstStyle/>
            <a:p>
              <a:pPr algn="ctr">
                <a:spcBef>
                  <a:spcPts val="600"/>
                </a:spcBef>
                <a:buSzPct val="100000"/>
              </a:pPr>
              <a:r>
                <a:rPr lang="it-IT" sz="1050" b="1" dirty="0">
                  <a:solidFill>
                    <a:srgbClr val="313131"/>
                  </a:solidFill>
                  <a:latin typeface="Calibri" panose="020F0502020204030204" pitchFamily="34" charset="0"/>
                  <a:cs typeface="Calibri" panose="020F0502020204030204" pitchFamily="34" charset="0"/>
                </a:rPr>
                <a:t>ILLUSTRATIVO</a:t>
              </a:r>
              <a:endParaRPr lang="en-US" sz="1050" b="1" dirty="0">
                <a:solidFill>
                  <a:srgbClr val="313131"/>
                </a:solidFill>
                <a:latin typeface="Calibri" panose="020F0502020204030204" pitchFamily="34" charset="0"/>
                <a:cs typeface="Calibri" panose="020F0502020204030204" pitchFamily="34" charset="0"/>
              </a:endParaRPr>
            </a:p>
          </p:txBody>
        </p:sp>
      </p:grpSp>
      <p:sp>
        <p:nvSpPr>
          <p:cNvPr id="28" name="TextBox 27"/>
          <p:cNvSpPr txBox="1"/>
          <p:nvPr/>
        </p:nvSpPr>
        <p:spPr>
          <a:xfrm>
            <a:off x="5597390" y="6428402"/>
            <a:ext cx="1867685" cy="215444"/>
          </a:xfrm>
          <a:prstGeom prst="rect">
            <a:avLst/>
          </a:prstGeom>
          <a:noFill/>
        </p:spPr>
        <p:txBody>
          <a:bodyPr wrap="square" lIns="36000" rtlCol="0" anchor="b">
            <a:spAutoFit/>
          </a:bodyPr>
          <a:lstStyle/>
          <a:p>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182811202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688828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8" name="think-cell Slide" r:id="rId5" imgW="395" imgH="396" progId="TCLayout.ActiveDocument.1">
                  <p:embed/>
                </p:oleObj>
              </mc:Choice>
              <mc:Fallback>
                <p:oleObj name="think-cell Slide" r:id="rId5" imgW="395" imgH="39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pic>
        <p:nvPicPr>
          <p:cNvPr id="2907138" name="Picture 2" descr="La famiglia al tempo del coronavirus&quot; - Tempo Stretto - Ultime notizie da  Messina e Reggio Calabria"/>
          <p:cNvPicPr>
            <a:picLocks noChangeAspect="1" noChangeArrowheads="1"/>
          </p:cNvPicPr>
          <p:nvPr/>
        </p:nvPicPr>
        <p:blipFill rotWithShape="1">
          <a:blip r:embed="rId7">
            <a:extLst>
              <a:ext uri="{28A0092B-C50C-407E-A947-70E740481C1C}">
                <a14:useLocalDpi xmlns:a14="http://schemas.microsoft.com/office/drawing/2010/main" val="0"/>
              </a:ext>
            </a:extLst>
          </a:blip>
          <a:srcRect l="1" r="58623"/>
          <a:stretch/>
        </p:blipFill>
        <p:spPr bwMode="auto">
          <a:xfrm>
            <a:off x="-1" y="0"/>
            <a:ext cx="52698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lIns="4896000"/>
          <a:lstStyle/>
          <a:p>
            <a:r>
              <a:rPr lang="it-IT" sz="2400" dirty="0">
                <a:solidFill>
                  <a:srgbClr val="000000"/>
                </a:solidFill>
              </a:rPr>
              <a:t>Benefici Sistema Paese (10Y): </a:t>
            </a:r>
            <a:r>
              <a:rPr lang="it-IT" sz="2400" b="1" dirty="0">
                <a:solidFill>
                  <a:srgbClr val="000000"/>
                </a:solidFill>
                <a:latin typeface="Calibri" panose="020F0502020204030204" pitchFamily="34" charset="0"/>
                <a:cs typeface="Calibri" panose="020F0502020204030204" pitchFamily="34" charset="0"/>
              </a:rPr>
              <a:t>Sicurezza</a:t>
            </a:r>
            <a:endParaRPr lang="en-US" sz="2400" b="1" dirty="0">
              <a:solidFill>
                <a:srgbClr val="000000"/>
              </a:solidFill>
              <a:latin typeface="Calibri" panose="020F0502020204030204" pitchFamily="34" charset="0"/>
              <a:cs typeface="Calibri" panose="020F0502020204030204" pitchFamily="34" charset="0"/>
            </a:endParaRPr>
          </a:p>
        </p:txBody>
      </p:sp>
      <p:pic>
        <p:nvPicPr>
          <p:cNvPr id="29" name="Picture 60" descr="Free rounded Italy flag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60195" y="219764"/>
            <a:ext cx="519439" cy="51947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bwMode="gray">
          <a:xfrm>
            <a:off x="5622384" y="1190455"/>
            <a:ext cx="1800000" cy="1800000"/>
          </a:xfrm>
          <a:prstGeom prst="ellipse">
            <a:avLst/>
          </a:prstGeom>
          <a:noFill/>
          <a:ln w="28575" algn="ctr">
            <a:noFill/>
            <a:miter lim="800000"/>
            <a:headEnd/>
            <a:tailEnd/>
          </a:ln>
        </p:spPr>
        <p:txBody>
          <a:bodyPr wrap="square" lIns="88900" tIns="88900" rIns="88900" bIns="88900" rtlCol="0" anchor="ctr"/>
          <a:lstStyle/>
          <a:p>
            <a:pPr algn="ctr">
              <a:lnSpc>
                <a:spcPct val="106000"/>
              </a:lnSpc>
            </a:pPr>
            <a:r>
              <a:rPr lang="it-IT" sz="4000" b="1" dirty="0">
                <a:solidFill>
                  <a:srgbClr val="6FC2B4"/>
                </a:solidFill>
                <a:latin typeface="Calibri" panose="020F0502020204030204" pitchFamily="34" charset="0"/>
                <a:cs typeface="Calibri" panose="020F0502020204030204" pitchFamily="34" charset="0"/>
              </a:rPr>
              <a:t>-75</a:t>
            </a:r>
          </a:p>
          <a:p>
            <a:pPr algn="ctr">
              <a:lnSpc>
                <a:spcPct val="106000"/>
              </a:lnSpc>
            </a:pPr>
            <a:r>
              <a:rPr lang="it-IT" sz="3200" dirty="0">
                <a:solidFill>
                  <a:srgbClr val="6FC2B4"/>
                </a:solidFill>
                <a:latin typeface="Calibri" panose="020F0502020204030204" pitchFamily="34" charset="0"/>
                <a:cs typeface="Calibri" panose="020F0502020204030204" pitchFamily="34" charset="0"/>
              </a:rPr>
              <a:t>%</a:t>
            </a:r>
          </a:p>
        </p:txBody>
      </p:sp>
      <p:sp>
        <p:nvSpPr>
          <p:cNvPr id="31" name="Rectangle 30"/>
          <p:cNvSpPr/>
          <p:nvPr/>
        </p:nvSpPr>
        <p:spPr bwMode="gray">
          <a:xfrm>
            <a:off x="7774937" y="1566972"/>
            <a:ext cx="4111447" cy="1046966"/>
          </a:xfrm>
          <a:prstGeom prst="rect">
            <a:avLst/>
          </a:prstGeom>
          <a:noFill/>
          <a:ln w="19050" algn="ctr">
            <a:noFill/>
            <a:miter lim="800000"/>
            <a:headEnd/>
            <a:tailEnd/>
          </a:ln>
        </p:spPr>
        <p:txBody>
          <a:bodyPr wrap="square" lIns="0" tIns="72000" rIns="72000" bIns="72000" rtlCol="0" anchor="ctr"/>
          <a:lstStyle/>
          <a:p>
            <a:pPr>
              <a:lnSpc>
                <a:spcPct val="106000"/>
              </a:lnSpc>
            </a:pPr>
            <a:r>
              <a:rPr lang="it-IT" sz="2400" b="1" dirty="0">
                <a:solidFill>
                  <a:srgbClr val="6FC2B4"/>
                </a:solidFill>
                <a:latin typeface="Calibri" panose="020F0502020204030204" pitchFamily="34" charset="0"/>
                <a:cs typeface="Calibri" panose="020F0502020204030204" pitchFamily="34" charset="0"/>
              </a:rPr>
              <a:t>Meno violenze</a:t>
            </a:r>
            <a:r>
              <a:rPr lang="it-IT" sz="2400" b="1" dirty="0">
                <a:solidFill>
                  <a:srgbClr val="F88F34"/>
                </a:solidFill>
                <a:latin typeface="Calibri" panose="020F0502020204030204" pitchFamily="34" charset="0"/>
                <a:cs typeface="Calibri" panose="020F0502020204030204" pitchFamily="34" charset="0"/>
              </a:rPr>
              <a:t> </a:t>
            </a:r>
            <a:r>
              <a:rPr lang="it-IT" sz="2400" dirty="0">
                <a:latin typeface="Calibri" panose="020F0502020204030204" pitchFamily="34" charset="0"/>
                <a:cs typeface="Calibri" panose="020F0502020204030204" pitchFamily="34" charset="0"/>
              </a:rPr>
              <a:t>allo</a:t>
            </a:r>
            <a:r>
              <a:rPr lang="it-IT" sz="2400" b="1" dirty="0">
                <a:solidFill>
                  <a:srgbClr val="F88F34"/>
                </a:solidFill>
                <a:latin typeface="Calibri" panose="020F0502020204030204" pitchFamily="34" charset="0"/>
                <a:cs typeface="Calibri" panose="020F0502020204030204" pitchFamily="34" charset="0"/>
              </a:rPr>
              <a:t> </a:t>
            </a:r>
            <a:r>
              <a:rPr lang="it-IT" sz="2400" dirty="0">
                <a:latin typeface="Calibri" panose="020F0502020204030204" pitchFamily="34" charset="0"/>
                <a:cs typeface="Calibri" panose="020F0502020204030204" pitchFamily="34" charset="0"/>
              </a:rPr>
              <a:t>Stadio a favore sicurezza delle persone</a:t>
            </a:r>
          </a:p>
        </p:txBody>
      </p:sp>
      <p:sp>
        <p:nvSpPr>
          <p:cNvPr id="41" name="Chevron 40"/>
          <p:cNvSpPr/>
          <p:nvPr/>
        </p:nvSpPr>
        <p:spPr bwMode="gray">
          <a:xfrm>
            <a:off x="5772351" y="3722881"/>
            <a:ext cx="164523" cy="534659"/>
          </a:xfrm>
          <a:prstGeom prst="chevron">
            <a:avLst/>
          </a:prstGeom>
          <a:solidFill>
            <a:srgbClr val="6FC2B4"/>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2" name="Chevron 41"/>
          <p:cNvSpPr/>
          <p:nvPr/>
        </p:nvSpPr>
        <p:spPr bwMode="gray">
          <a:xfrm>
            <a:off x="5657879" y="3722881"/>
            <a:ext cx="164523" cy="534659"/>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5" name="Chevron 44"/>
          <p:cNvSpPr/>
          <p:nvPr/>
        </p:nvSpPr>
        <p:spPr bwMode="gray">
          <a:xfrm>
            <a:off x="5772351" y="4432775"/>
            <a:ext cx="164523" cy="534659"/>
          </a:xfrm>
          <a:prstGeom prst="chevron">
            <a:avLst/>
          </a:prstGeom>
          <a:solidFill>
            <a:srgbClr val="6FC2B4"/>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46" name="Chevron 45"/>
          <p:cNvSpPr/>
          <p:nvPr/>
        </p:nvSpPr>
        <p:spPr bwMode="gray">
          <a:xfrm>
            <a:off x="5657879" y="4432775"/>
            <a:ext cx="164523" cy="534659"/>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50" name="Chevron 49"/>
          <p:cNvSpPr/>
          <p:nvPr/>
        </p:nvSpPr>
        <p:spPr bwMode="gray">
          <a:xfrm>
            <a:off x="5772351" y="5199921"/>
            <a:ext cx="164523" cy="534659"/>
          </a:xfrm>
          <a:prstGeom prst="chevron">
            <a:avLst/>
          </a:prstGeom>
          <a:solidFill>
            <a:srgbClr val="6FC2B4"/>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51" name="Chevron 50"/>
          <p:cNvSpPr/>
          <p:nvPr/>
        </p:nvSpPr>
        <p:spPr bwMode="gray">
          <a:xfrm>
            <a:off x="5657879" y="5199921"/>
            <a:ext cx="164523" cy="534659"/>
          </a:xfrm>
          <a:prstGeom prst="chevron">
            <a:avLst/>
          </a:prstGeom>
          <a:solidFill>
            <a:schemeClr val="bg1">
              <a:lumMod val="85000"/>
            </a:schemeClr>
          </a:solidFill>
          <a:ln w="127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cxnSp>
        <p:nvCxnSpPr>
          <p:cNvPr id="24" name="Straight Connector 23"/>
          <p:cNvCxnSpPr/>
          <p:nvPr/>
        </p:nvCxnSpPr>
        <p:spPr>
          <a:xfrm flipV="1">
            <a:off x="5622384" y="3396304"/>
            <a:ext cx="6264000" cy="0"/>
          </a:xfrm>
          <a:prstGeom prst="line">
            <a:avLst/>
          </a:prstGeom>
          <a:ln>
            <a:solidFill>
              <a:srgbClr val="6FC2B4"/>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gray">
          <a:xfrm>
            <a:off x="6205517" y="3638657"/>
            <a:ext cx="5609493"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Affluenza allo Stadio </a:t>
            </a:r>
            <a:r>
              <a:rPr lang="it-IT" sz="1200" dirty="0">
                <a:latin typeface="Calibri" panose="020F0502020204030204" pitchFamily="34" charset="0"/>
                <a:cs typeface="Calibri" panose="020F0502020204030204" pitchFamily="34" charset="0"/>
              </a:rPr>
              <a:t>(Famiglie, Anziani, …)</a:t>
            </a:r>
          </a:p>
        </p:txBody>
      </p:sp>
      <p:sp>
        <p:nvSpPr>
          <p:cNvPr id="26" name="Rectangle 25"/>
          <p:cNvSpPr/>
          <p:nvPr/>
        </p:nvSpPr>
        <p:spPr bwMode="gray">
          <a:xfrm>
            <a:off x="6205517" y="4348551"/>
            <a:ext cx="5609493"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Sicurezza e ordine pubblico </a:t>
            </a:r>
            <a:r>
              <a:rPr lang="it-IT" sz="1200" dirty="0">
                <a:latin typeface="Calibri" panose="020F0502020204030204" pitchFamily="34" charset="0"/>
                <a:cs typeface="Calibri" panose="020F0502020204030204" pitchFamily="34" charset="0"/>
              </a:rPr>
              <a:t>(Forze Armate, Pubblica Assistenza, …)</a:t>
            </a:r>
          </a:p>
        </p:txBody>
      </p:sp>
      <p:sp>
        <p:nvSpPr>
          <p:cNvPr id="27" name="Rectangle 26"/>
          <p:cNvSpPr/>
          <p:nvPr/>
        </p:nvSpPr>
        <p:spPr bwMode="gray">
          <a:xfrm>
            <a:off x="6205517" y="5115697"/>
            <a:ext cx="5774117" cy="715092"/>
          </a:xfrm>
          <a:prstGeom prst="rect">
            <a:avLst/>
          </a:prstGeom>
          <a:noFill/>
          <a:ln w="19050" algn="ctr">
            <a:noFill/>
            <a:miter lim="800000"/>
            <a:headEnd/>
            <a:tailEnd/>
          </a:ln>
        </p:spPr>
        <p:txBody>
          <a:bodyPr wrap="square" lIns="0" tIns="72000" rIns="72000" bIns="72000" rtlCol="0" anchor="ctr"/>
          <a:lstStyle/>
          <a:p>
            <a:pPr>
              <a:lnSpc>
                <a:spcPct val="106000"/>
              </a:lnSpc>
            </a:pPr>
            <a:r>
              <a:rPr lang="it-IT" sz="2000" b="1" dirty="0">
                <a:latin typeface="Calibri" panose="020F0502020204030204" pitchFamily="34" charset="0"/>
                <a:cs typeface="Calibri" panose="020F0502020204030204" pitchFamily="34" charset="0"/>
              </a:rPr>
              <a:t>Valore del «brand» Calcio a livello internazionale </a:t>
            </a:r>
          </a:p>
          <a:p>
            <a:pPr>
              <a:lnSpc>
                <a:spcPct val="106000"/>
              </a:lnSpc>
            </a:pPr>
            <a:r>
              <a:rPr lang="it-IT" sz="1200" dirty="0">
                <a:latin typeface="Calibri" panose="020F0502020204030204" pitchFamily="34" charset="0"/>
                <a:cs typeface="Calibri" panose="020F0502020204030204" pitchFamily="34" charset="0"/>
              </a:rPr>
              <a:t>(Diritti TV, Immagine Nazione, …)</a:t>
            </a:r>
          </a:p>
        </p:txBody>
      </p:sp>
      <p:sp>
        <p:nvSpPr>
          <p:cNvPr id="3" name="Arc 2"/>
          <p:cNvSpPr/>
          <p:nvPr/>
        </p:nvSpPr>
        <p:spPr>
          <a:xfrm>
            <a:off x="5721012" y="1186830"/>
            <a:ext cx="1689339" cy="1800000"/>
          </a:xfrm>
          <a:prstGeom prst="arc">
            <a:avLst>
              <a:gd name="adj1" fmla="val 16200000"/>
              <a:gd name="adj2" fmla="val 11175462"/>
            </a:avLst>
          </a:prstGeom>
          <a:ln w="28575">
            <a:solidFill>
              <a:srgbClr val="6FC2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5406509" y="65000"/>
            <a:ext cx="896205" cy="203632"/>
            <a:chOff x="7446614" y="439838"/>
            <a:chExt cx="1443348" cy="360745"/>
          </a:xfrm>
        </p:grpSpPr>
        <p:cxnSp>
          <p:nvCxnSpPr>
            <p:cNvPr id="22" name="Straight Connector 21"/>
            <p:cNvCxnSpPr/>
            <p:nvPr/>
          </p:nvCxnSpPr>
          <p:spPr>
            <a:xfrm>
              <a:off x="7446614" y="439838"/>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46614" y="800583"/>
              <a:ext cx="14433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485402" y="520334"/>
              <a:ext cx="1361523" cy="220972"/>
            </a:xfrm>
            <a:prstGeom prst="rect">
              <a:avLst/>
            </a:prstGeom>
            <a:noFill/>
          </p:spPr>
          <p:txBody>
            <a:bodyPr wrap="square" lIns="0" tIns="0" rIns="0" bIns="0" rtlCol="0" anchor="ctr">
              <a:noAutofit/>
            </a:bodyPr>
            <a:lstStyle/>
            <a:p>
              <a:pPr algn="ctr">
                <a:spcBef>
                  <a:spcPts val="600"/>
                </a:spcBef>
                <a:buSzPct val="100000"/>
              </a:pPr>
              <a:r>
                <a:rPr lang="it-IT" sz="1050" b="1" dirty="0">
                  <a:solidFill>
                    <a:srgbClr val="313131"/>
                  </a:solidFill>
                  <a:latin typeface="Calibri" panose="020F0502020204030204" pitchFamily="34" charset="0"/>
                  <a:cs typeface="Calibri" panose="020F0502020204030204" pitchFamily="34" charset="0"/>
                </a:rPr>
                <a:t>ILLUSTRATIVO</a:t>
              </a:r>
              <a:endParaRPr lang="en-US" sz="1050" b="1" dirty="0">
                <a:solidFill>
                  <a:srgbClr val="313131"/>
                </a:solidFill>
                <a:latin typeface="Calibri" panose="020F0502020204030204" pitchFamily="34" charset="0"/>
                <a:cs typeface="Calibri" panose="020F0502020204030204" pitchFamily="34" charset="0"/>
              </a:endParaRPr>
            </a:p>
          </p:txBody>
        </p:sp>
      </p:grpSp>
      <p:sp>
        <p:nvSpPr>
          <p:cNvPr id="28" name="TextBox 27"/>
          <p:cNvSpPr txBox="1"/>
          <p:nvPr/>
        </p:nvSpPr>
        <p:spPr>
          <a:xfrm>
            <a:off x="5597390" y="6428402"/>
            <a:ext cx="1867685" cy="215444"/>
          </a:xfrm>
          <a:prstGeom prst="rect">
            <a:avLst/>
          </a:prstGeom>
          <a:noFill/>
        </p:spPr>
        <p:txBody>
          <a:bodyPr wrap="square" lIns="36000" rtlCol="0" anchor="b">
            <a:spAutoFit/>
          </a:bodyPr>
          <a:lstStyle/>
          <a:p>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6314237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football ball&#10;&#10;Description automatically generated">
            <a:extLst>
              <a:ext uri="{FF2B5EF4-FFF2-40B4-BE49-F238E27FC236}">
                <a16:creationId xmlns:a16="http://schemas.microsoft.com/office/drawing/2014/main" id="{0C34E7CA-4B39-C84E-B482-B4A947C96191}"/>
              </a:ext>
            </a:extLst>
          </p:cNvPr>
          <p:cNvPicPr>
            <a:picLocks noChangeAspect="1"/>
          </p:cNvPicPr>
          <p:nvPr/>
        </p:nvPicPr>
        <p:blipFill rotWithShape="1">
          <a:blip r:embed="rId5"/>
          <a:srcRect l="41866" t="697" r="18605"/>
          <a:stretch/>
        </p:blipFill>
        <p:spPr>
          <a:xfrm flipH="1">
            <a:off x="7338812" y="0"/>
            <a:ext cx="4853188" cy="6858000"/>
          </a:xfrm>
          <a:prstGeom prst="rect">
            <a:avLst/>
          </a:prstGeom>
        </p:spPr>
      </p:pic>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433310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8" name="think-cell Slide" r:id="rId6" imgW="395" imgH="396" progId="TCLayout.ActiveDocument.1">
                  <p:embed/>
                </p:oleObj>
              </mc:Choice>
              <mc:Fallback>
                <p:oleObj name="think-cell Slide" r:id="rId6" imgW="395" imgH="396" progId="TCLayout.ActiveDocument.1">
                  <p:embed/>
                  <p:pic>
                    <p:nvPicPr>
                      <p:cNvPr id="23" name="Object 2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800" b="1"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p>
            <a:r>
              <a:rPr lang="it-IT" sz="2400" b="1" dirty="0" smtClean="0"/>
              <a:t>Agenda</a:t>
            </a:r>
            <a:endParaRPr lang="en-US" sz="2400" b="1" dirty="0"/>
          </a:p>
        </p:txBody>
      </p:sp>
      <p:grpSp>
        <p:nvGrpSpPr>
          <p:cNvPr id="5" name="Group 4"/>
          <p:cNvGrpSpPr/>
          <p:nvPr/>
        </p:nvGrpSpPr>
        <p:grpSpPr>
          <a:xfrm>
            <a:off x="502920" y="1701152"/>
            <a:ext cx="4557967" cy="556157"/>
            <a:chOff x="502920" y="1701152"/>
            <a:chExt cx="4557967" cy="556157"/>
          </a:xfrm>
        </p:grpSpPr>
        <p:sp>
          <p:nvSpPr>
            <p:cNvPr id="10" name="Oval 9">
              <a:extLst>
                <a:ext uri="{FF2B5EF4-FFF2-40B4-BE49-F238E27FC236}">
                  <a16:creationId xmlns:a16="http://schemas.microsoft.com/office/drawing/2014/main" id="{FC2C8184-110B-2C4B-86DA-ABD675DA62EC}"/>
                </a:ext>
              </a:extLst>
            </p:cNvPr>
            <p:cNvSpPr/>
            <p:nvPr/>
          </p:nvSpPr>
          <p:spPr bwMode="gray">
            <a:xfrm>
              <a:off x="502920" y="1765427"/>
              <a:ext cx="464723" cy="464723"/>
            </a:xfrm>
            <a:prstGeom prst="ellipse">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T" sz="1600" b="1" dirty="0">
                <a:solidFill>
                  <a:schemeClr val="bg1"/>
                </a:solidFill>
              </a:endParaRPr>
            </a:p>
          </p:txBody>
        </p:sp>
        <p:sp>
          <p:nvSpPr>
            <p:cNvPr id="17" name="Rectangle 16"/>
            <p:cNvSpPr/>
            <p:nvPr/>
          </p:nvSpPr>
          <p:spPr>
            <a:xfrm>
              <a:off x="539132" y="1701152"/>
              <a:ext cx="4521755" cy="556157"/>
            </a:xfrm>
            <a:prstGeom prst="rect">
              <a:avLst/>
            </a:prstGeom>
            <a:noFill/>
            <a:ln w="19050" algn="ctr">
              <a:noFill/>
              <a:miter lim="800000"/>
              <a:headEnd/>
              <a:tailEnd/>
            </a:ln>
          </p:spPr>
          <p:txBody>
            <a:bodyPr wrap="square" lIns="108000" tIns="88900" rIns="108000" bIns="88900" rtlCol="0" anchor="ctr"/>
            <a:lstStyle/>
            <a:p>
              <a:pPr>
                <a:spcBef>
                  <a:spcPts val="600"/>
                </a:spcBef>
              </a:pPr>
              <a:r>
                <a:rPr lang="it-IT" sz="2000" b="1" dirty="0">
                  <a:cs typeface="Calibri" panose="020F0502020204030204" pitchFamily="34" charset="0"/>
                </a:rPr>
                <a:t>1.     Stato dell’arte degli Stadi italiani</a:t>
              </a:r>
            </a:p>
          </p:txBody>
        </p:sp>
      </p:grpSp>
      <p:grpSp>
        <p:nvGrpSpPr>
          <p:cNvPr id="6" name="Group 5"/>
          <p:cNvGrpSpPr/>
          <p:nvPr/>
        </p:nvGrpSpPr>
        <p:grpSpPr>
          <a:xfrm>
            <a:off x="502920" y="2914217"/>
            <a:ext cx="7720106" cy="556157"/>
            <a:chOff x="502920" y="2987620"/>
            <a:chExt cx="7720106" cy="556157"/>
          </a:xfrm>
        </p:grpSpPr>
        <p:sp>
          <p:nvSpPr>
            <p:cNvPr id="19" name="Oval 18">
              <a:extLst>
                <a:ext uri="{FF2B5EF4-FFF2-40B4-BE49-F238E27FC236}">
                  <a16:creationId xmlns:a16="http://schemas.microsoft.com/office/drawing/2014/main" id="{F890CE90-91BE-5949-AB0F-EF02BAD10846}"/>
                </a:ext>
              </a:extLst>
            </p:cNvPr>
            <p:cNvSpPr/>
            <p:nvPr/>
          </p:nvSpPr>
          <p:spPr bwMode="gray">
            <a:xfrm>
              <a:off x="502920" y="3033337"/>
              <a:ext cx="464723" cy="464723"/>
            </a:xfrm>
            <a:prstGeom prst="ellipse">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T" sz="1600" b="1" dirty="0">
                <a:solidFill>
                  <a:schemeClr val="bg1"/>
                </a:solidFill>
              </a:endParaRPr>
            </a:p>
          </p:txBody>
        </p:sp>
        <p:sp>
          <p:nvSpPr>
            <p:cNvPr id="9" name="Rectangle 8"/>
            <p:cNvSpPr/>
            <p:nvPr/>
          </p:nvSpPr>
          <p:spPr>
            <a:xfrm>
              <a:off x="539132" y="2987620"/>
              <a:ext cx="7683894" cy="556157"/>
            </a:xfrm>
            <a:prstGeom prst="rect">
              <a:avLst/>
            </a:prstGeom>
            <a:noFill/>
            <a:ln w="19050" algn="ctr">
              <a:noFill/>
              <a:miter lim="800000"/>
              <a:headEnd/>
              <a:tailEnd/>
            </a:ln>
          </p:spPr>
          <p:txBody>
            <a:bodyPr wrap="square" lIns="108000" tIns="88900" rIns="108000" bIns="88900" rtlCol="0" anchor="ctr"/>
            <a:lstStyle/>
            <a:p>
              <a:pPr>
                <a:spcBef>
                  <a:spcPts val="600"/>
                </a:spcBef>
              </a:pPr>
              <a:r>
                <a:rPr lang="it-IT" sz="2000" b="1" dirty="0">
                  <a:solidFill>
                    <a:prstClr val="black"/>
                  </a:solidFill>
                  <a:cs typeface="Calibri" panose="020F0502020204030204" pitchFamily="34" charset="0"/>
                </a:rPr>
                <a:t>2.     </a:t>
              </a:r>
              <a:r>
                <a:rPr lang="it-IT" sz="2000" b="1" dirty="0">
                  <a:cs typeface="Calibri" panose="020F0502020204030204" pitchFamily="34" charset="0"/>
                </a:rPr>
                <a:t>Benefici derivanti dal rinnovamento Stadi</a:t>
              </a:r>
            </a:p>
          </p:txBody>
        </p:sp>
      </p:grpSp>
      <p:grpSp>
        <p:nvGrpSpPr>
          <p:cNvPr id="4" name="Group 3"/>
          <p:cNvGrpSpPr/>
          <p:nvPr/>
        </p:nvGrpSpPr>
        <p:grpSpPr>
          <a:xfrm>
            <a:off x="502920" y="4127283"/>
            <a:ext cx="5593080" cy="556157"/>
            <a:chOff x="502920" y="3875356"/>
            <a:chExt cx="5593080" cy="556157"/>
          </a:xfrm>
        </p:grpSpPr>
        <p:sp>
          <p:nvSpPr>
            <p:cNvPr id="20" name="Oval 19">
              <a:extLst>
                <a:ext uri="{FF2B5EF4-FFF2-40B4-BE49-F238E27FC236}">
                  <a16:creationId xmlns:a16="http://schemas.microsoft.com/office/drawing/2014/main" id="{04D385ED-E316-CC40-87E1-1DBE6410B1C0}"/>
                </a:ext>
              </a:extLst>
            </p:cNvPr>
            <p:cNvSpPr/>
            <p:nvPr/>
          </p:nvSpPr>
          <p:spPr bwMode="gray">
            <a:xfrm>
              <a:off x="502920" y="3932716"/>
              <a:ext cx="464723" cy="464723"/>
            </a:xfrm>
            <a:prstGeom prst="ellipse">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T" sz="1600" b="1" dirty="0">
                <a:solidFill>
                  <a:schemeClr val="bg1"/>
                </a:solidFill>
              </a:endParaRPr>
            </a:p>
          </p:txBody>
        </p:sp>
        <p:sp>
          <p:nvSpPr>
            <p:cNvPr id="14" name="Rectangle 13"/>
            <p:cNvSpPr/>
            <p:nvPr/>
          </p:nvSpPr>
          <p:spPr>
            <a:xfrm>
              <a:off x="538858" y="3875356"/>
              <a:ext cx="5557142" cy="556157"/>
            </a:xfrm>
            <a:prstGeom prst="rect">
              <a:avLst/>
            </a:prstGeom>
            <a:noFill/>
            <a:ln w="19050" algn="ctr">
              <a:noFill/>
              <a:miter lim="800000"/>
              <a:headEnd/>
              <a:tailEnd/>
            </a:ln>
          </p:spPr>
          <p:txBody>
            <a:bodyPr wrap="square" lIns="108000" tIns="88900" rIns="108000" bIns="88900" rtlCol="0" anchor="ctr"/>
            <a:lstStyle/>
            <a:p>
              <a:pPr>
                <a:spcBef>
                  <a:spcPts val="600"/>
                </a:spcBef>
              </a:pPr>
              <a:r>
                <a:rPr lang="it-IT" sz="2000" b="1" dirty="0">
                  <a:solidFill>
                    <a:prstClr val="black"/>
                  </a:solidFill>
                  <a:cs typeface="Calibri" panose="020F0502020204030204" pitchFamily="34" charset="0"/>
                </a:rPr>
                <a:t>3.     </a:t>
              </a:r>
              <a:r>
                <a:rPr lang="it-IT" sz="2000" b="1" dirty="0">
                  <a:cs typeface="Calibri" panose="020F0502020204030204" pitchFamily="34" charset="0"/>
                </a:rPr>
                <a:t>Sfide per diventare un campione europeo</a:t>
              </a:r>
            </a:p>
          </p:txBody>
        </p:sp>
      </p:grpSp>
    </p:spTree>
    <p:extLst>
      <p:ext uri="{BB962C8B-B14F-4D97-AF65-F5344CB8AC3E}">
        <p14:creationId xmlns:p14="http://schemas.microsoft.com/office/powerpoint/2010/main" val="29548620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35542E-32A6-2B4F-86C2-E9F2BD60CAA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8321" r="8321"/>
          <a:stretch/>
        </p:blipFill>
        <p:spPr>
          <a:xfrm>
            <a:off x="-32115" y="-18065"/>
            <a:ext cx="12256231" cy="6894130"/>
          </a:xfrm>
          <a:prstGeom prst="rect">
            <a:avLst/>
          </a:prstGeom>
        </p:spPr>
      </p:pic>
      <p:sp>
        <p:nvSpPr>
          <p:cNvPr id="10" name="Subtitle 3">
            <a:extLst>
              <a:ext uri="{FF2B5EF4-FFF2-40B4-BE49-F238E27FC236}">
                <a16:creationId xmlns:a16="http://schemas.microsoft.com/office/drawing/2014/main" id="{FF9F50FB-608E-495F-BE06-900EED4DECC3}"/>
              </a:ext>
            </a:extLst>
          </p:cNvPr>
          <p:cNvSpPr txBox="1">
            <a:spLocks/>
          </p:cNvSpPr>
          <p:nvPr/>
        </p:nvSpPr>
        <p:spPr bwMode="gray">
          <a:xfrm>
            <a:off x="376238" y="231906"/>
            <a:ext cx="10317480" cy="899160"/>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0"/>
              </a:spcAft>
              <a:buSzPct val="100000"/>
              <a:buFont typeface="Arial" panose="020B0604020202020204" pitchFamily="34" charset="0"/>
              <a:buNone/>
              <a:defRPr sz="3600" b="0" kern="1200">
                <a:solidFill>
                  <a:schemeClr val="bg1"/>
                </a:solidFill>
                <a:latin typeface="+mn-lt"/>
                <a:ea typeface="+mn-ea"/>
                <a:cs typeface="Calibri Light" panose="020F0302020204030204" pitchFamily="34" charset="0"/>
              </a:defRPr>
            </a:lvl1pPr>
            <a:lvl2pPr marL="609585" indent="0" algn="l" defTabSz="914400" rtl="0" eaLnBrk="1" latinLnBrk="0" hangingPunct="1">
              <a:spcBef>
                <a:spcPts val="0"/>
              </a:spcBef>
              <a:spcAft>
                <a:spcPts val="1000"/>
              </a:spcAft>
              <a:buClrTx/>
              <a:buSzPct val="100000"/>
              <a:buFont typeface="Arial"/>
              <a:buNone/>
              <a:defRPr lang="en-US" sz="2667" b="1" kern="1200">
                <a:solidFill>
                  <a:schemeClr val="tx1">
                    <a:tint val="75000"/>
                  </a:schemeClr>
                </a:solidFill>
                <a:latin typeface="+mj-lt"/>
                <a:ea typeface="+mn-ea"/>
                <a:cs typeface="Calibri Light" panose="020F0302020204030204" pitchFamily="34" charset="0"/>
              </a:defRPr>
            </a:lvl2pPr>
            <a:lvl3pPr marL="1219170" indent="0" algn="l" defTabSz="914400" rtl="0" eaLnBrk="1" latinLnBrk="0" hangingPunct="1">
              <a:spcBef>
                <a:spcPts val="0"/>
              </a:spcBef>
              <a:spcAft>
                <a:spcPts val="1000"/>
              </a:spcAft>
              <a:buClrTx/>
              <a:buSzPct val="100000"/>
              <a:buFont typeface="Arial" panose="020B0604020202020204" pitchFamily="34" charset="0"/>
              <a:buNone/>
              <a:defRPr lang="en-US" sz="2400" kern="1200">
                <a:solidFill>
                  <a:schemeClr val="tx1">
                    <a:tint val="75000"/>
                  </a:schemeClr>
                </a:solidFill>
                <a:latin typeface="+mn-lt"/>
                <a:ea typeface="+mn-ea"/>
                <a:cs typeface="Calibri Light" panose="020F0302020204030204" pitchFamily="34" charset="0"/>
              </a:defRPr>
            </a:lvl3pPr>
            <a:lvl4pPr marL="1828754" indent="0" algn="l" defTabSz="914400" rtl="0" eaLnBrk="1" latinLnBrk="0" hangingPunct="1">
              <a:spcBef>
                <a:spcPts val="0"/>
              </a:spcBef>
              <a:spcAft>
                <a:spcPts val="1000"/>
              </a:spcAft>
              <a:buClrTx/>
              <a:buSzPct val="100000"/>
              <a:buFont typeface="Verdana" panose="020B0604030504040204" pitchFamily="34" charset="0"/>
              <a:buNone/>
              <a:defRPr lang="en-US" sz="2133" kern="1200" baseline="0">
                <a:solidFill>
                  <a:schemeClr val="tx1">
                    <a:tint val="75000"/>
                  </a:schemeClr>
                </a:solidFill>
                <a:latin typeface="+mn-lt"/>
                <a:ea typeface="+mn-ea"/>
                <a:cs typeface="Calibri Light" panose="020F0302020204030204" pitchFamily="34" charset="0"/>
              </a:defRPr>
            </a:lvl4pPr>
            <a:lvl5pPr marL="2438339" indent="0" algn="l" defTabSz="798513" rtl="0" eaLnBrk="1" latinLnBrk="0" hangingPunct="1">
              <a:spcBef>
                <a:spcPts val="0"/>
              </a:spcBef>
              <a:spcAft>
                <a:spcPts val="1000"/>
              </a:spcAft>
              <a:buClrTx/>
              <a:buSzPct val="100000"/>
              <a:buFont typeface="Verdana" panose="020B0604030504040204" pitchFamily="34" charset="0"/>
              <a:buNone/>
              <a:tabLst/>
              <a:defRPr lang="en-US" sz="2133" kern="1200" baseline="0">
                <a:solidFill>
                  <a:schemeClr val="tx1">
                    <a:tint val="75000"/>
                  </a:schemeClr>
                </a:solidFill>
                <a:latin typeface="+mn-lt"/>
                <a:ea typeface="+mn-ea"/>
                <a:cs typeface="Calibri Light" panose="020F0302020204030204" pitchFamily="34" charset="0"/>
              </a:defRPr>
            </a:lvl5pPr>
            <a:lvl6pPr marL="3047924"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914400" rtl="0" eaLnBrk="1" latinLnBrk="0" hangingPunct="1">
              <a:spcBef>
                <a:spcPts val="0"/>
              </a:spcBef>
              <a:spcAft>
                <a:spcPts val="1000"/>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US" b="1" dirty="0">
                <a:solidFill>
                  <a:schemeClr val="tx1"/>
                </a:solidFill>
                <a:latin typeface="Calibri" panose="020F0502020204030204" pitchFamily="34" charset="0"/>
                <a:cs typeface="Calibri" panose="020F0502020204030204" pitchFamily="34" charset="0"/>
              </a:rPr>
              <a:t>3. </a:t>
            </a:r>
            <a:r>
              <a:rPr lang="en-US" b="1" dirty="0" err="1">
                <a:solidFill>
                  <a:schemeClr val="tx1"/>
                </a:solidFill>
                <a:latin typeface="Calibri" panose="020F0502020204030204" pitchFamily="34" charset="0"/>
                <a:cs typeface="Calibri" panose="020F0502020204030204" pitchFamily="34" charset="0"/>
              </a:rPr>
              <a:t>Sfide</a:t>
            </a:r>
            <a:r>
              <a:rPr lang="en-US" b="1" dirty="0">
                <a:solidFill>
                  <a:schemeClr val="tx1"/>
                </a:solidFill>
                <a:latin typeface="Calibri" panose="020F0502020204030204" pitchFamily="34" charset="0"/>
                <a:cs typeface="Calibri" panose="020F0502020204030204" pitchFamily="34" charset="0"/>
              </a:rPr>
              <a:t> per </a:t>
            </a:r>
            <a:r>
              <a:rPr lang="en-US" b="1" dirty="0" err="1">
                <a:solidFill>
                  <a:schemeClr val="tx1"/>
                </a:solidFill>
                <a:latin typeface="Calibri" panose="020F0502020204030204" pitchFamily="34" charset="0"/>
                <a:cs typeface="Calibri" panose="020F0502020204030204" pitchFamily="34" charset="0"/>
              </a:rPr>
              <a:t>diventare</a:t>
            </a:r>
            <a:r>
              <a:rPr lang="en-US" b="1" dirty="0">
                <a:solidFill>
                  <a:schemeClr val="tx1"/>
                </a:solidFill>
                <a:latin typeface="Calibri" panose="020F0502020204030204" pitchFamily="34" charset="0"/>
                <a:cs typeface="Calibri" panose="020F0502020204030204" pitchFamily="34" charset="0"/>
              </a:rPr>
              <a:t> un </a:t>
            </a:r>
            <a:r>
              <a:rPr lang="en-US" b="1" dirty="0" err="1">
                <a:solidFill>
                  <a:schemeClr val="tx1"/>
                </a:solidFill>
                <a:latin typeface="Calibri" panose="020F0502020204030204" pitchFamily="34" charset="0"/>
                <a:cs typeface="Calibri" panose="020F0502020204030204" pitchFamily="34" charset="0"/>
              </a:rPr>
              <a:t>campione</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europeo</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09347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Object 110" hidden="1"/>
          <p:cNvGraphicFramePr>
            <a:graphicFrameLocks noChangeAspect="1"/>
          </p:cNvGraphicFramePr>
          <p:nvPr>
            <p:custDataLst>
              <p:tags r:id="rId2"/>
            </p:custDataLst>
            <p:extLst>
              <p:ext uri="{D42A27DB-BD31-4B8C-83A1-F6EECF244321}">
                <p14:modId xmlns:p14="http://schemas.microsoft.com/office/powerpoint/2010/main" val="1520849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6" name="think-cell Slide" r:id="rId10" imgW="395" imgH="396" progId="TCLayout.ActiveDocument.1">
                  <p:embed/>
                </p:oleObj>
              </mc:Choice>
              <mc:Fallback>
                <p:oleObj name="think-cell Slide" r:id="rId10" imgW="395" imgH="396" progId="TCLayout.ActiveDocument.1">
                  <p:embed/>
                  <p:pic>
                    <p:nvPicPr>
                      <p:cNvPr id="111" name="Object 110"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9" name="Rectangle 108"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p>
            <a:r>
              <a:rPr lang="it-IT" sz="2400" dirty="0">
                <a:solidFill>
                  <a:srgbClr val="000000"/>
                </a:solidFill>
              </a:rPr>
              <a:t>Rinnovare gli Stadi in Italia è </a:t>
            </a:r>
            <a:r>
              <a:rPr lang="it-IT" sz="2400" b="1" dirty="0">
                <a:solidFill>
                  <a:srgbClr val="000000"/>
                </a:solidFill>
                <a:latin typeface="Calibri" panose="020F0502020204030204" pitchFamily="34" charset="0"/>
                <a:cs typeface="Calibri" panose="020F0502020204030204" pitchFamily="34" charset="0"/>
              </a:rPr>
              <a:t>più complesso </a:t>
            </a:r>
            <a:r>
              <a:rPr lang="it-IT" sz="2400" dirty="0">
                <a:solidFill>
                  <a:srgbClr val="000000"/>
                </a:solidFill>
              </a:rPr>
              <a:t>che in Europa</a:t>
            </a:r>
            <a:endParaRPr lang="en-US" sz="2400" dirty="0">
              <a:solidFill>
                <a:srgbClr val="000000"/>
              </a:solidFill>
            </a:endParaRPr>
          </a:p>
        </p:txBody>
      </p:sp>
      <p:sp>
        <p:nvSpPr>
          <p:cNvPr id="43" name="Rectangle 42"/>
          <p:cNvSpPr>
            <a:spLocks noChangeArrowheads="1"/>
          </p:cNvSpPr>
          <p:nvPr/>
        </p:nvSpPr>
        <p:spPr bwMode="gray">
          <a:xfrm>
            <a:off x="3842230" y="1522806"/>
            <a:ext cx="4755600" cy="5651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342900" indent="-342900">
              <a:buFont typeface="Wingdings" panose="05000000000000000000" pitchFamily="2" charset="2"/>
              <a:buChar char="§"/>
            </a:pPr>
            <a:r>
              <a:rPr lang="it-IT" sz="1600" dirty="0">
                <a:solidFill>
                  <a:schemeClr val="tx1"/>
                </a:solidFill>
                <a:latin typeface="Calibri" panose="020F0502020204030204" pitchFamily="34" charset="0"/>
                <a:cs typeface="Calibri" panose="020F0502020204030204" pitchFamily="34" charset="0"/>
              </a:rPr>
              <a:t>Elevato</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numero</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di </a:t>
            </a:r>
            <a:r>
              <a:rPr lang="it-IT" sz="1600" b="1" dirty="0">
                <a:solidFill>
                  <a:srgbClr val="0076A8"/>
                </a:solidFill>
                <a:latin typeface="Calibri" panose="020F0502020204030204" pitchFamily="34" charset="0"/>
                <a:cs typeface="Calibri" panose="020F0502020204030204" pitchFamily="34" charset="0"/>
              </a:rPr>
              <a:t>norme specifiche </a:t>
            </a:r>
            <a:r>
              <a:rPr lang="it-IT" sz="1600" dirty="0">
                <a:solidFill>
                  <a:schemeClr val="tx1"/>
                </a:solidFill>
                <a:latin typeface="Calibri" panose="020F0502020204030204" pitchFamily="34" charset="0"/>
                <a:cs typeface="Calibri" panose="020F0502020204030204" pitchFamily="34" charset="0"/>
              </a:rPr>
              <a:t>e/o </a:t>
            </a:r>
            <a:br>
              <a:rPr lang="it-IT" sz="1600" dirty="0">
                <a:solidFill>
                  <a:schemeClr val="tx1"/>
                </a:solidFill>
                <a:latin typeface="Calibri" panose="020F0502020204030204" pitchFamily="34" charset="0"/>
                <a:cs typeface="Calibri" panose="020F0502020204030204" pitchFamily="34" charset="0"/>
              </a:rPr>
            </a:br>
            <a:r>
              <a:rPr lang="it-IT" sz="1600" b="1" dirty="0">
                <a:solidFill>
                  <a:srgbClr val="0076A8"/>
                </a:solidFill>
                <a:latin typeface="Calibri" panose="020F0502020204030204" pitchFamily="34" charset="0"/>
                <a:cs typeface="Calibri" panose="020F0502020204030204" pitchFamily="34" charset="0"/>
              </a:rPr>
              <a:t>edili-urbanistiche</a:t>
            </a:r>
            <a:endParaRPr lang="it-IT" sz="1600" dirty="0">
              <a:solidFill>
                <a:srgbClr val="0076A8"/>
              </a:solidFill>
              <a:latin typeface="Calibri" panose="020F0502020204030204" pitchFamily="34" charset="0"/>
              <a:cs typeface="Calibri" panose="020F0502020204030204" pitchFamily="34" charset="0"/>
            </a:endParaRPr>
          </a:p>
        </p:txBody>
      </p:sp>
      <p:sp>
        <p:nvSpPr>
          <p:cNvPr id="44" name="Rectangle 42"/>
          <p:cNvSpPr>
            <a:spLocks noChangeArrowheads="1"/>
          </p:cNvSpPr>
          <p:nvPr/>
        </p:nvSpPr>
        <p:spPr bwMode="gray">
          <a:xfrm>
            <a:off x="3842230" y="2539600"/>
            <a:ext cx="4755600" cy="5651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342900" indent="-342900">
              <a:buFont typeface="Wingdings" panose="05000000000000000000" pitchFamily="2" charset="2"/>
              <a:buChar char="§"/>
            </a:pPr>
            <a:r>
              <a:rPr lang="it-IT" sz="1600" dirty="0">
                <a:solidFill>
                  <a:schemeClr val="tx1"/>
                </a:solidFill>
                <a:latin typeface="Calibri" panose="020F0502020204030204" pitchFamily="34" charset="0"/>
                <a:cs typeface="Calibri" panose="020F0502020204030204" pitchFamily="34" charset="0"/>
              </a:rPr>
              <a:t>Presenza di molti </a:t>
            </a:r>
            <a:r>
              <a:rPr lang="it-IT" sz="1600" b="1" dirty="0">
                <a:solidFill>
                  <a:srgbClr val="0076A8"/>
                </a:solidFill>
                <a:latin typeface="Calibri" panose="020F0502020204030204" pitchFamily="34" charset="0"/>
                <a:cs typeface="Calibri" panose="020F0502020204030204" pitchFamily="34" charset="0"/>
              </a:rPr>
              <a:t>vincoli</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che limitano</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la </a:t>
            </a:r>
            <a:r>
              <a:rPr lang="it-IT" sz="1600" b="1" dirty="0">
                <a:solidFill>
                  <a:srgbClr val="0076A8"/>
                </a:solidFill>
                <a:latin typeface="Calibri" panose="020F0502020204030204" pitchFamily="34" charset="0"/>
                <a:cs typeface="Calibri" panose="020F0502020204030204" pitchFamily="34" charset="0"/>
              </a:rPr>
              <a:t>stabilità finanziaria</a:t>
            </a:r>
            <a:r>
              <a:rPr lang="it-IT" sz="1600" dirty="0">
                <a:solidFill>
                  <a:schemeClr val="tx1"/>
                </a:solidFill>
                <a:latin typeface="Calibri" panose="020F0502020204030204" pitchFamily="34" charset="0"/>
                <a:cs typeface="Calibri" panose="020F0502020204030204" pitchFamily="34" charset="0"/>
              </a:rPr>
              <a:t> dei progetti</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(residenziale, beni culturali)</a:t>
            </a:r>
          </a:p>
        </p:txBody>
      </p:sp>
      <p:sp>
        <p:nvSpPr>
          <p:cNvPr id="45" name="Rectangle 42"/>
          <p:cNvSpPr>
            <a:spLocks noChangeArrowheads="1"/>
          </p:cNvSpPr>
          <p:nvPr/>
        </p:nvSpPr>
        <p:spPr bwMode="gray">
          <a:xfrm>
            <a:off x="3842230" y="3546075"/>
            <a:ext cx="4755600" cy="5651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marL="342900" indent="-342900">
              <a:buFont typeface="Wingdings" panose="05000000000000000000" pitchFamily="2" charset="2"/>
              <a:buChar char="§"/>
            </a:pPr>
            <a:r>
              <a:rPr lang="it-IT" sz="1600" dirty="0">
                <a:solidFill>
                  <a:schemeClr val="tx1"/>
                </a:solidFill>
                <a:latin typeface="Calibri" panose="020F0502020204030204" pitchFamily="34" charset="0"/>
                <a:cs typeface="Calibri" panose="020F0502020204030204" pitchFamily="34" charset="0"/>
              </a:rPr>
              <a:t>Molteplicità di </a:t>
            </a:r>
            <a:r>
              <a:rPr lang="it-IT" sz="1600" b="1" dirty="0">
                <a:solidFill>
                  <a:srgbClr val="0076A8"/>
                </a:solidFill>
                <a:latin typeface="Calibri" panose="020F0502020204030204" pitchFamily="34" charset="0"/>
                <a:cs typeface="Calibri" panose="020F0502020204030204" pitchFamily="34" charset="0"/>
              </a:rPr>
              <a:t>attori</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coinvolti/</a:t>
            </a:r>
            <a:r>
              <a:rPr lang="it-IT" sz="1600" b="1" dirty="0" err="1">
                <a:solidFill>
                  <a:srgbClr val="0076A8"/>
                </a:solidFill>
                <a:latin typeface="Calibri" panose="020F0502020204030204" pitchFamily="34" charset="0"/>
                <a:cs typeface="Calibri" panose="020F0502020204030204" pitchFamily="34" charset="0"/>
              </a:rPr>
              <a:t>step</a:t>
            </a:r>
            <a:r>
              <a:rPr lang="it-IT" sz="1600" dirty="0">
                <a:solidFill>
                  <a:schemeClr val="tx1"/>
                </a:solidFill>
                <a:latin typeface="Calibri" panose="020F0502020204030204" pitchFamily="34" charset="0"/>
                <a:cs typeface="Calibri" panose="020F0502020204030204" pitchFamily="34" charset="0"/>
              </a:rPr>
              <a:t> previsti nei processi </a:t>
            </a:r>
            <a:r>
              <a:rPr lang="it-IT" sz="1600" b="1" dirty="0">
                <a:solidFill>
                  <a:srgbClr val="0076A8"/>
                </a:solidFill>
                <a:latin typeface="Calibri" panose="020F0502020204030204" pitchFamily="34" charset="0"/>
                <a:cs typeface="Calibri" panose="020F0502020204030204" pitchFamily="34" charset="0"/>
              </a:rPr>
              <a:t>autorizzativi</a:t>
            </a:r>
          </a:p>
        </p:txBody>
      </p:sp>
      <p:sp>
        <p:nvSpPr>
          <p:cNvPr id="46" name="Rectangle 42"/>
          <p:cNvSpPr>
            <a:spLocks noChangeArrowheads="1"/>
          </p:cNvSpPr>
          <p:nvPr/>
        </p:nvSpPr>
        <p:spPr bwMode="gray">
          <a:xfrm>
            <a:off x="3842230" y="4554137"/>
            <a:ext cx="4755600" cy="5651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marL="285750" indent="-285750">
              <a:buFont typeface="Wingdings" panose="05000000000000000000" pitchFamily="2" charset="2"/>
              <a:buChar char="§"/>
            </a:pPr>
            <a:r>
              <a:rPr lang="it-IT" sz="1600" dirty="0">
                <a:solidFill>
                  <a:schemeClr val="tx1"/>
                </a:solidFill>
                <a:latin typeface="Calibri" panose="020F0502020204030204" pitchFamily="34" charset="0"/>
                <a:cs typeface="Calibri" panose="020F0502020204030204" pitchFamily="34" charset="0"/>
              </a:rPr>
              <a:t>Scarsa </a:t>
            </a:r>
            <a:r>
              <a:rPr lang="it-IT" sz="1600" b="1" dirty="0">
                <a:solidFill>
                  <a:srgbClr val="0076A8"/>
                </a:solidFill>
                <a:latin typeface="Calibri" panose="020F0502020204030204" pitchFamily="34" charset="0"/>
                <a:cs typeface="Calibri" panose="020F0502020204030204" pitchFamily="34" charset="0"/>
              </a:rPr>
              <a:t>diffusione</a:t>
            </a:r>
            <a:r>
              <a:rPr lang="it-IT" sz="1600" dirty="0">
                <a:solidFill>
                  <a:schemeClr val="tx1"/>
                </a:solidFill>
                <a:latin typeface="Calibri" panose="020F0502020204030204" pitchFamily="34" charset="0"/>
                <a:cs typeface="Calibri" panose="020F0502020204030204" pitchFamily="34" charset="0"/>
              </a:rPr>
              <a:t> di modelli di </a:t>
            </a:r>
            <a:r>
              <a:rPr lang="it-IT" sz="1600" b="1" dirty="0" err="1">
                <a:solidFill>
                  <a:srgbClr val="0076A8"/>
                </a:solidFill>
                <a:latin typeface="Calibri" panose="020F0502020204030204" pitchFamily="34" charset="0"/>
                <a:cs typeface="Calibri" panose="020F0502020204030204" pitchFamily="34" charset="0"/>
              </a:rPr>
              <a:t>ownership</a:t>
            </a:r>
            <a:r>
              <a:rPr lang="it-IT" sz="1600" dirty="0">
                <a:solidFill>
                  <a:schemeClr val="tx1"/>
                </a:solidFill>
                <a:latin typeface="Calibri" panose="020F0502020204030204" pitchFamily="34" charset="0"/>
                <a:cs typeface="Calibri" panose="020F0502020204030204" pitchFamily="34" charset="0"/>
              </a:rPr>
              <a:t> in grado di stimolare </a:t>
            </a:r>
            <a:r>
              <a:rPr lang="it-IT" sz="1600" b="1" dirty="0">
                <a:solidFill>
                  <a:srgbClr val="0076A8"/>
                </a:solidFill>
                <a:latin typeface="Calibri" panose="020F0502020204030204" pitchFamily="34" charset="0"/>
                <a:cs typeface="Calibri" panose="020F0502020204030204" pitchFamily="34" charset="0"/>
              </a:rPr>
              <a:t>investimenti</a:t>
            </a:r>
            <a:r>
              <a:rPr lang="it-IT" sz="1600" dirty="0">
                <a:solidFill>
                  <a:schemeClr val="tx1"/>
                </a:solidFill>
                <a:latin typeface="Calibri" panose="020F0502020204030204" pitchFamily="34" charset="0"/>
                <a:cs typeface="Calibri" panose="020F0502020204030204" pitchFamily="34" charset="0"/>
              </a:rPr>
              <a:t> privati (PPP, società terze, …)</a:t>
            </a:r>
            <a:endParaRPr lang="it-IT" sz="1600" b="1" dirty="0">
              <a:solidFill>
                <a:schemeClr val="tx1"/>
              </a:solidFill>
              <a:latin typeface="Calibri" panose="020F0502020204030204" pitchFamily="34" charset="0"/>
              <a:cs typeface="Calibri" panose="020F0502020204030204" pitchFamily="34" charset="0"/>
            </a:endParaRPr>
          </a:p>
        </p:txBody>
      </p:sp>
      <p:sp>
        <p:nvSpPr>
          <p:cNvPr id="47" name="Rectangle 42"/>
          <p:cNvSpPr>
            <a:spLocks noChangeArrowheads="1"/>
          </p:cNvSpPr>
          <p:nvPr/>
        </p:nvSpPr>
        <p:spPr bwMode="gray">
          <a:xfrm>
            <a:off x="3842230" y="5560613"/>
            <a:ext cx="4755600" cy="5651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marL="285750" indent="-285750">
              <a:buFont typeface="Wingdings" panose="05000000000000000000" pitchFamily="2" charset="2"/>
              <a:buChar char="§"/>
            </a:pPr>
            <a:r>
              <a:rPr lang="it-IT" sz="1600" dirty="0">
                <a:solidFill>
                  <a:schemeClr val="tx1"/>
                </a:solidFill>
                <a:latin typeface="Calibri" panose="020F0502020204030204" pitchFamily="34" charset="0"/>
                <a:cs typeface="Calibri" panose="020F0502020204030204" pitchFamily="34" charset="0"/>
              </a:rPr>
              <a:t>Presenza</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limitata</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di </a:t>
            </a:r>
            <a:r>
              <a:rPr lang="it-IT" sz="1600" b="1" dirty="0">
                <a:solidFill>
                  <a:srgbClr val="0076A8"/>
                </a:solidFill>
                <a:latin typeface="Calibri" panose="020F0502020204030204" pitchFamily="34" charset="0"/>
                <a:cs typeface="Calibri" panose="020F0502020204030204" pitchFamily="34" charset="0"/>
              </a:rPr>
              <a:t>forme alternative </a:t>
            </a:r>
            <a:r>
              <a:rPr lang="it-IT" sz="1600" dirty="0">
                <a:solidFill>
                  <a:schemeClr val="tx1"/>
                </a:solidFill>
                <a:latin typeface="Calibri" panose="020F0502020204030204" pitchFamily="34" charset="0"/>
                <a:cs typeface="Calibri" panose="020F0502020204030204" pitchFamily="34" charset="0"/>
              </a:rPr>
              <a:t>di </a:t>
            </a:r>
            <a:r>
              <a:rPr lang="it-IT" sz="1600" b="1" dirty="0">
                <a:solidFill>
                  <a:srgbClr val="0076A8"/>
                </a:solidFill>
                <a:latin typeface="Calibri" panose="020F0502020204030204" pitchFamily="34" charset="0"/>
                <a:cs typeface="Calibri" panose="020F0502020204030204" pitchFamily="34" charset="0"/>
              </a:rPr>
              <a:t>investimento</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(bond, fondi pubblici, …)</a:t>
            </a:r>
          </a:p>
        </p:txBody>
      </p:sp>
      <p:grpSp>
        <p:nvGrpSpPr>
          <p:cNvPr id="7" name="Group 6"/>
          <p:cNvGrpSpPr/>
          <p:nvPr/>
        </p:nvGrpSpPr>
        <p:grpSpPr>
          <a:xfrm>
            <a:off x="3598269" y="2317348"/>
            <a:ext cx="4993282" cy="1008063"/>
            <a:chOff x="3716378" y="2482850"/>
            <a:chExt cx="5758804" cy="1008063"/>
          </a:xfrm>
        </p:grpSpPr>
        <p:sp>
          <p:nvSpPr>
            <p:cNvPr id="49" name="Line 16"/>
            <p:cNvSpPr>
              <a:spLocks noChangeShapeType="1"/>
            </p:cNvSpPr>
            <p:nvPr>
              <p:custDataLst>
                <p:tags r:id="rId7"/>
              </p:custDataLst>
            </p:nvPr>
          </p:nvSpPr>
          <p:spPr bwMode="auto">
            <a:xfrm>
              <a:off x="3716378" y="2482850"/>
              <a:ext cx="5758804" cy="0"/>
            </a:xfrm>
            <a:prstGeom prst="line">
              <a:avLst/>
            </a:prstGeom>
            <a:noFill/>
            <a:ln w="3175">
              <a:solidFill>
                <a:srgbClr val="007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sp>
          <p:nvSpPr>
            <p:cNvPr id="50" name="Line 16"/>
            <p:cNvSpPr>
              <a:spLocks noChangeShapeType="1"/>
            </p:cNvSpPr>
            <p:nvPr>
              <p:custDataLst>
                <p:tags r:id="rId8"/>
              </p:custDataLst>
            </p:nvPr>
          </p:nvSpPr>
          <p:spPr bwMode="auto">
            <a:xfrm>
              <a:off x="3716378" y="3490913"/>
              <a:ext cx="5758804" cy="0"/>
            </a:xfrm>
            <a:prstGeom prst="line">
              <a:avLst/>
            </a:prstGeom>
            <a:noFill/>
            <a:ln w="3175">
              <a:solidFill>
                <a:srgbClr val="007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grpSp>
      <p:grpSp>
        <p:nvGrpSpPr>
          <p:cNvPr id="92" name="Group 91"/>
          <p:cNvGrpSpPr/>
          <p:nvPr/>
        </p:nvGrpSpPr>
        <p:grpSpPr>
          <a:xfrm>
            <a:off x="1934560" y="4331886"/>
            <a:ext cx="6656990" cy="1008063"/>
            <a:chOff x="1934559" y="4520380"/>
            <a:chExt cx="7450741" cy="1007337"/>
          </a:xfrm>
        </p:grpSpPr>
        <p:sp>
          <p:nvSpPr>
            <p:cNvPr id="51" name="Line 16"/>
            <p:cNvSpPr>
              <a:spLocks noChangeShapeType="1"/>
            </p:cNvSpPr>
            <p:nvPr>
              <p:custDataLst>
                <p:tags r:id="rId5"/>
              </p:custDataLst>
            </p:nvPr>
          </p:nvSpPr>
          <p:spPr bwMode="auto">
            <a:xfrm>
              <a:off x="1934559" y="4520380"/>
              <a:ext cx="7450741" cy="0"/>
            </a:xfrm>
            <a:prstGeom prst="line">
              <a:avLst/>
            </a:prstGeom>
            <a:noFill/>
            <a:ln w="3175">
              <a:solidFill>
                <a:srgbClr val="0070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sp>
          <p:nvSpPr>
            <p:cNvPr id="52" name="Line 16"/>
            <p:cNvSpPr>
              <a:spLocks noChangeShapeType="1"/>
            </p:cNvSpPr>
            <p:nvPr>
              <p:custDataLst>
                <p:tags r:id="rId6"/>
              </p:custDataLst>
            </p:nvPr>
          </p:nvSpPr>
          <p:spPr bwMode="auto">
            <a:xfrm>
              <a:off x="1934559" y="5527717"/>
              <a:ext cx="7450741" cy="0"/>
            </a:xfrm>
            <a:prstGeom prst="line">
              <a:avLst/>
            </a:prstGeom>
            <a:noFill/>
            <a:ln w="3175">
              <a:solidFill>
                <a:srgbClr val="0070C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grpSp>
      <p:sp>
        <p:nvSpPr>
          <p:cNvPr id="69" name="Rectangle 42"/>
          <p:cNvSpPr>
            <a:spLocks noChangeArrowheads="1"/>
          </p:cNvSpPr>
          <p:nvPr/>
        </p:nvSpPr>
        <p:spPr bwMode="gray">
          <a:xfrm>
            <a:off x="1937686" y="5430436"/>
            <a:ext cx="1584000" cy="825500"/>
          </a:xfrm>
          <a:prstGeom prst="rect">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it-IT" sz="1600" b="1" dirty="0">
                <a:solidFill>
                  <a:srgbClr val="0076A8"/>
                </a:solidFill>
                <a:latin typeface="Calibri" panose="020F0502020204030204" pitchFamily="34" charset="0"/>
                <a:cs typeface="Calibri" panose="020F0502020204030204" pitchFamily="34" charset="0"/>
              </a:rPr>
              <a:t>FONTI</a:t>
            </a:r>
            <a:br>
              <a:rPr lang="it-IT" sz="1600" b="1" dirty="0">
                <a:solidFill>
                  <a:srgbClr val="0076A8"/>
                </a:solidFill>
                <a:latin typeface="Calibri" panose="020F0502020204030204" pitchFamily="34" charset="0"/>
                <a:cs typeface="Calibri" panose="020F0502020204030204" pitchFamily="34" charset="0"/>
              </a:rPr>
            </a:br>
            <a:r>
              <a:rPr lang="it-IT" sz="1600" b="1" dirty="0">
                <a:solidFill>
                  <a:srgbClr val="0076A8"/>
                </a:solidFill>
                <a:latin typeface="Calibri" panose="020F0502020204030204" pitchFamily="34" charset="0"/>
                <a:cs typeface="Calibri" panose="020F0502020204030204" pitchFamily="34" charset="0"/>
              </a:rPr>
              <a:t>INVESTIMENTO</a:t>
            </a:r>
          </a:p>
        </p:txBody>
      </p:sp>
      <p:sp>
        <p:nvSpPr>
          <p:cNvPr id="70" name="Rectangle 42"/>
          <p:cNvSpPr>
            <a:spLocks noChangeArrowheads="1"/>
          </p:cNvSpPr>
          <p:nvPr/>
        </p:nvSpPr>
        <p:spPr bwMode="gray">
          <a:xfrm>
            <a:off x="1937686" y="4420785"/>
            <a:ext cx="1584000" cy="831850"/>
          </a:xfrm>
          <a:prstGeom prst="rect">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it-IT" sz="1600" b="1" dirty="0">
                <a:solidFill>
                  <a:srgbClr val="0076A8"/>
                </a:solidFill>
                <a:latin typeface="Calibri" panose="020F0502020204030204" pitchFamily="34" charset="0"/>
                <a:cs typeface="Calibri" panose="020F0502020204030204" pitchFamily="34" charset="0"/>
              </a:rPr>
              <a:t>STRUTTURE PROPRIETARIE</a:t>
            </a:r>
          </a:p>
        </p:txBody>
      </p:sp>
      <p:sp>
        <p:nvSpPr>
          <p:cNvPr id="71" name="Rectangle 70"/>
          <p:cNvSpPr>
            <a:spLocks noChangeArrowheads="1"/>
          </p:cNvSpPr>
          <p:nvPr/>
        </p:nvSpPr>
        <p:spPr bwMode="gray">
          <a:xfrm>
            <a:off x="1937686" y="1395011"/>
            <a:ext cx="1584000" cy="2852738"/>
          </a:xfrm>
          <a:prstGeom prst="rect">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it-IT" sz="1600" b="1" dirty="0">
                <a:solidFill>
                  <a:srgbClr val="0076A8"/>
                </a:solidFill>
                <a:latin typeface="Calibri" panose="020F0502020204030204" pitchFamily="34" charset="0"/>
                <a:cs typeface="Calibri" panose="020F0502020204030204" pitchFamily="34" charset="0"/>
              </a:rPr>
              <a:t>PROCESSO AUTORIZZATIVO</a:t>
            </a:r>
          </a:p>
        </p:txBody>
      </p:sp>
      <p:sp>
        <p:nvSpPr>
          <p:cNvPr id="72" name="Rectangle 71"/>
          <p:cNvSpPr/>
          <p:nvPr/>
        </p:nvSpPr>
        <p:spPr>
          <a:xfrm>
            <a:off x="1767988" y="784613"/>
            <a:ext cx="9979870" cy="5534859"/>
          </a:xfrm>
          <a:prstGeom prst="rect">
            <a:avLst/>
          </a:prstGeom>
          <a:noFill/>
          <a:ln w="12700">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libri" panose="020F0502020204030204" pitchFamily="34" charset="0"/>
              <a:cs typeface="Calibri" panose="020F0502020204030204" pitchFamily="34" charset="0"/>
            </a:endParaRPr>
          </a:p>
        </p:txBody>
      </p:sp>
      <p:sp>
        <p:nvSpPr>
          <p:cNvPr id="83" name="TextBox 82"/>
          <p:cNvSpPr txBox="1"/>
          <p:nvPr>
            <p:custDataLst>
              <p:tags r:id="rId4"/>
            </p:custDataLst>
          </p:nvPr>
        </p:nvSpPr>
        <p:spPr>
          <a:xfrm>
            <a:off x="1934559" y="894697"/>
            <a:ext cx="9725561" cy="428707"/>
          </a:xfrm>
          <a:prstGeom prst="rect">
            <a:avLst/>
          </a:prstGeom>
          <a:solidFill>
            <a:srgbClr val="0076A8"/>
          </a:solidFill>
          <a:ln>
            <a:noFill/>
          </a:ln>
        </p:spPr>
        <p:txBody>
          <a:bodyPr wrap="square" lIns="72000" tIns="0" rIns="72000" bIns="0" rtlCol="0" anchor="ctr">
            <a:noAutofit/>
          </a:bodyPr>
          <a:lstStyle/>
          <a:p>
            <a:pPr defTabSz="914378">
              <a:spcAft>
                <a:spcPts val="450"/>
              </a:spcAft>
              <a:defRPr/>
            </a:pPr>
            <a:r>
              <a:rPr lang="it-IT" b="1" dirty="0">
                <a:solidFill>
                  <a:schemeClr val="bg1"/>
                </a:solidFill>
                <a:latin typeface="Calibri" panose="020F0502020204030204" pitchFamily="34" charset="0"/>
                <a:cs typeface="Calibri" panose="020F0502020204030204" pitchFamily="34" charset="0"/>
                <a:sym typeface="Verdana" panose="020B0604030504040204" pitchFamily="34" charset="0"/>
              </a:rPr>
              <a:t>Elementi che contraddistinguono l’Italia rispetto ai </a:t>
            </a:r>
            <a:r>
              <a:rPr lang="it-IT" b="1" dirty="0" err="1">
                <a:solidFill>
                  <a:schemeClr val="bg1"/>
                </a:solidFill>
                <a:latin typeface="Calibri" panose="020F0502020204030204" pitchFamily="34" charset="0"/>
                <a:cs typeface="Calibri" panose="020F0502020204030204" pitchFamily="34" charset="0"/>
                <a:sym typeface="Verdana" panose="020B0604030504040204" pitchFamily="34" charset="0"/>
              </a:rPr>
              <a:t>peer</a:t>
            </a:r>
            <a:r>
              <a:rPr lang="it-IT" b="1" dirty="0">
                <a:solidFill>
                  <a:schemeClr val="bg1"/>
                </a:solidFill>
                <a:latin typeface="Calibri" panose="020F0502020204030204" pitchFamily="34" charset="0"/>
                <a:cs typeface="Calibri" panose="020F0502020204030204" pitchFamily="34" charset="0"/>
                <a:sym typeface="Verdana" panose="020B0604030504040204" pitchFamily="34" charset="0"/>
              </a:rPr>
              <a:t> europei</a:t>
            </a:r>
          </a:p>
        </p:txBody>
      </p:sp>
      <p:sp>
        <p:nvSpPr>
          <p:cNvPr id="3" name="Oval 2"/>
          <p:cNvSpPr/>
          <p:nvPr/>
        </p:nvSpPr>
        <p:spPr bwMode="gray">
          <a:xfrm>
            <a:off x="3849241" y="1623029"/>
            <a:ext cx="144000" cy="144000"/>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4" name="Oval 83"/>
          <p:cNvSpPr/>
          <p:nvPr/>
        </p:nvSpPr>
        <p:spPr bwMode="gray">
          <a:xfrm>
            <a:off x="3849241" y="2629309"/>
            <a:ext cx="144000" cy="144000"/>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5" name="Oval 84"/>
          <p:cNvSpPr/>
          <p:nvPr/>
        </p:nvSpPr>
        <p:spPr bwMode="gray">
          <a:xfrm>
            <a:off x="3849241" y="3635589"/>
            <a:ext cx="144000" cy="144000"/>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8" name="Oval 87"/>
          <p:cNvSpPr/>
          <p:nvPr/>
        </p:nvSpPr>
        <p:spPr bwMode="gray">
          <a:xfrm>
            <a:off x="3849241" y="4654764"/>
            <a:ext cx="144000" cy="144000"/>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6" name="Oval 95"/>
          <p:cNvSpPr/>
          <p:nvPr/>
        </p:nvSpPr>
        <p:spPr bwMode="gray">
          <a:xfrm>
            <a:off x="3849241" y="5664414"/>
            <a:ext cx="144000" cy="144000"/>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 name="Rectangle 3"/>
          <p:cNvSpPr/>
          <p:nvPr/>
        </p:nvSpPr>
        <p:spPr bwMode="gray">
          <a:xfrm>
            <a:off x="8608435" y="1395011"/>
            <a:ext cx="3051686" cy="4860925"/>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1" name="Freeform 350"/>
          <p:cNvSpPr>
            <a:spLocks noEditPoints="1"/>
          </p:cNvSpPr>
          <p:nvPr/>
        </p:nvSpPr>
        <p:spPr bwMode="auto">
          <a:xfrm>
            <a:off x="3084363" y="1513919"/>
            <a:ext cx="324000" cy="324000"/>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rgbClr val="0076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528"/>
          <p:cNvSpPr>
            <a:spLocks noEditPoints="1"/>
          </p:cNvSpPr>
          <p:nvPr/>
        </p:nvSpPr>
        <p:spPr bwMode="auto">
          <a:xfrm>
            <a:off x="3131350" y="4468414"/>
            <a:ext cx="324000" cy="324000"/>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solidFill>
            <a:srgbClr val="0076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81"/>
          <p:cNvSpPr>
            <a:spLocks noEditPoints="1"/>
          </p:cNvSpPr>
          <p:nvPr/>
        </p:nvSpPr>
        <p:spPr bwMode="auto">
          <a:xfrm>
            <a:off x="3141990" y="5484414"/>
            <a:ext cx="324000" cy="324000"/>
          </a:xfrm>
          <a:custGeom>
            <a:avLst/>
            <a:gdLst>
              <a:gd name="T0" fmla="*/ 149 w 149"/>
              <a:gd name="T1" fmla="*/ 224 h 330"/>
              <a:gd name="T2" fmla="*/ 85 w 149"/>
              <a:gd name="T3" fmla="*/ 150 h 330"/>
              <a:gd name="T4" fmla="*/ 85 w 149"/>
              <a:gd name="T5" fmla="*/ 44 h 330"/>
              <a:gd name="T6" fmla="*/ 121 w 149"/>
              <a:gd name="T7" fmla="*/ 69 h 330"/>
              <a:gd name="T8" fmla="*/ 135 w 149"/>
              <a:gd name="T9" fmla="*/ 73 h 330"/>
              <a:gd name="T10" fmla="*/ 139 w 149"/>
              <a:gd name="T11" fmla="*/ 58 h 330"/>
              <a:gd name="T12" fmla="*/ 85 w 149"/>
              <a:gd name="T13" fmla="*/ 22 h 330"/>
              <a:gd name="T14" fmla="*/ 85 w 149"/>
              <a:gd name="T15" fmla="*/ 10 h 330"/>
              <a:gd name="T16" fmla="*/ 75 w 149"/>
              <a:gd name="T17" fmla="*/ 0 h 330"/>
              <a:gd name="T18" fmla="*/ 64 w 149"/>
              <a:gd name="T19" fmla="*/ 10 h 330"/>
              <a:gd name="T20" fmla="*/ 64 w 149"/>
              <a:gd name="T21" fmla="*/ 22 h 330"/>
              <a:gd name="T22" fmla="*/ 0 w 149"/>
              <a:gd name="T23" fmla="*/ 96 h 330"/>
              <a:gd name="T24" fmla="*/ 64 w 149"/>
              <a:gd name="T25" fmla="*/ 169 h 330"/>
              <a:gd name="T26" fmla="*/ 64 w 149"/>
              <a:gd name="T27" fmla="*/ 276 h 330"/>
              <a:gd name="T28" fmla="*/ 24 w 149"/>
              <a:gd name="T29" fmla="*/ 241 h 330"/>
              <a:gd name="T30" fmla="*/ 11 w 149"/>
              <a:gd name="T31" fmla="*/ 235 h 330"/>
              <a:gd name="T32" fmla="*/ 4 w 149"/>
              <a:gd name="T33" fmla="*/ 249 h 330"/>
              <a:gd name="T34" fmla="*/ 64 w 149"/>
              <a:gd name="T35" fmla="*/ 297 h 330"/>
              <a:gd name="T36" fmla="*/ 64 w 149"/>
              <a:gd name="T37" fmla="*/ 320 h 330"/>
              <a:gd name="T38" fmla="*/ 75 w 149"/>
              <a:gd name="T39" fmla="*/ 330 h 330"/>
              <a:gd name="T40" fmla="*/ 85 w 149"/>
              <a:gd name="T41" fmla="*/ 320 h 330"/>
              <a:gd name="T42" fmla="*/ 85 w 149"/>
              <a:gd name="T43" fmla="*/ 297 h 330"/>
              <a:gd name="T44" fmla="*/ 149 w 149"/>
              <a:gd name="T45" fmla="*/ 224 h 330"/>
              <a:gd name="T46" fmla="*/ 21 w 149"/>
              <a:gd name="T47" fmla="*/ 96 h 330"/>
              <a:gd name="T48" fmla="*/ 64 w 149"/>
              <a:gd name="T49" fmla="*/ 43 h 330"/>
              <a:gd name="T50" fmla="*/ 64 w 149"/>
              <a:gd name="T51" fmla="*/ 148 h 330"/>
              <a:gd name="T52" fmla="*/ 21 w 149"/>
              <a:gd name="T53" fmla="*/ 96 h 330"/>
              <a:gd name="T54" fmla="*/ 85 w 149"/>
              <a:gd name="T55" fmla="*/ 276 h 330"/>
              <a:gd name="T56" fmla="*/ 85 w 149"/>
              <a:gd name="T57" fmla="*/ 171 h 330"/>
              <a:gd name="T58" fmla="*/ 128 w 149"/>
              <a:gd name="T59" fmla="*/ 224 h 330"/>
              <a:gd name="T60" fmla="*/ 85 w 149"/>
              <a:gd name="T61" fmla="*/ 27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330">
                <a:moveTo>
                  <a:pt x="149" y="224"/>
                </a:moveTo>
                <a:cubicBezTo>
                  <a:pt x="149" y="186"/>
                  <a:pt x="121" y="155"/>
                  <a:pt x="85" y="150"/>
                </a:cubicBezTo>
                <a:cubicBezTo>
                  <a:pt x="85" y="44"/>
                  <a:pt x="85" y="44"/>
                  <a:pt x="85" y="44"/>
                </a:cubicBezTo>
                <a:cubicBezTo>
                  <a:pt x="100" y="47"/>
                  <a:pt x="113" y="56"/>
                  <a:pt x="121" y="69"/>
                </a:cubicBezTo>
                <a:cubicBezTo>
                  <a:pt x="124" y="74"/>
                  <a:pt x="130" y="76"/>
                  <a:pt x="135" y="73"/>
                </a:cubicBezTo>
                <a:cubicBezTo>
                  <a:pt x="141" y="70"/>
                  <a:pt x="142" y="63"/>
                  <a:pt x="139" y="58"/>
                </a:cubicBezTo>
                <a:cubicBezTo>
                  <a:pt x="128" y="38"/>
                  <a:pt x="108" y="25"/>
                  <a:pt x="85" y="22"/>
                </a:cubicBezTo>
                <a:cubicBezTo>
                  <a:pt x="85" y="10"/>
                  <a:pt x="85" y="10"/>
                  <a:pt x="85" y="10"/>
                </a:cubicBezTo>
                <a:cubicBezTo>
                  <a:pt x="85" y="4"/>
                  <a:pt x="81" y="0"/>
                  <a:pt x="75" y="0"/>
                </a:cubicBezTo>
                <a:cubicBezTo>
                  <a:pt x="69" y="0"/>
                  <a:pt x="64" y="4"/>
                  <a:pt x="64" y="10"/>
                </a:cubicBezTo>
                <a:cubicBezTo>
                  <a:pt x="64" y="22"/>
                  <a:pt x="64" y="22"/>
                  <a:pt x="64" y="22"/>
                </a:cubicBezTo>
                <a:cubicBezTo>
                  <a:pt x="28" y="27"/>
                  <a:pt x="0" y="58"/>
                  <a:pt x="0" y="96"/>
                </a:cubicBezTo>
                <a:cubicBezTo>
                  <a:pt x="0" y="133"/>
                  <a:pt x="28" y="164"/>
                  <a:pt x="64" y="169"/>
                </a:cubicBezTo>
                <a:cubicBezTo>
                  <a:pt x="64" y="276"/>
                  <a:pt x="64" y="276"/>
                  <a:pt x="64" y="276"/>
                </a:cubicBezTo>
                <a:cubicBezTo>
                  <a:pt x="46" y="272"/>
                  <a:pt x="31" y="259"/>
                  <a:pt x="24" y="241"/>
                </a:cubicBezTo>
                <a:cubicBezTo>
                  <a:pt x="22" y="236"/>
                  <a:pt x="16" y="233"/>
                  <a:pt x="11" y="235"/>
                </a:cubicBezTo>
                <a:cubicBezTo>
                  <a:pt x="5" y="237"/>
                  <a:pt x="2" y="243"/>
                  <a:pt x="4" y="249"/>
                </a:cubicBezTo>
                <a:cubicBezTo>
                  <a:pt x="14" y="275"/>
                  <a:pt x="37" y="294"/>
                  <a:pt x="64" y="297"/>
                </a:cubicBezTo>
                <a:cubicBezTo>
                  <a:pt x="64" y="320"/>
                  <a:pt x="64" y="320"/>
                  <a:pt x="64" y="320"/>
                </a:cubicBezTo>
                <a:cubicBezTo>
                  <a:pt x="64" y="326"/>
                  <a:pt x="69" y="330"/>
                  <a:pt x="75" y="330"/>
                </a:cubicBezTo>
                <a:cubicBezTo>
                  <a:pt x="81" y="330"/>
                  <a:pt x="85" y="326"/>
                  <a:pt x="85" y="320"/>
                </a:cubicBezTo>
                <a:cubicBezTo>
                  <a:pt x="85" y="297"/>
                  <a:pt x="85" y="297"/>
                  <a:pt x="85" y="297"/>
                </a:cubicBezTo>
                <a:cubicBezTo>
                  <a:pt x="121" y="292"/>
                  <a:pt x="149" y="261"/>
                  <a:pt x="149" y="224"/>
                </a:cubicBezTo>
                <a:close/>
                <a:moveTo>
                  <a:pt x="21" y="96"/>
                </a:moveTo>
                <a:cubicBezTo>
                  <a:pt x="21" y="70"/>
                  <a:pt x="40" y="48"/>
                  <a:pt x="64" y="43"/>
                </a:cubicBezTo>
                <a:cubicBezTo>
                  <a:pt x="64" y="148"/>
                  <a:pt x="64" y="148"/>
                  <a:pt x="64" y="148"/>
                </a:cubicBezTo>
                <a:cubicBezTo>
                  <a:pt x="40" y="143"/>
                  <a:pt x="21" y="121"/>
                  <a:pt x="21" y="96"/>
                </a:cubicBezTo>
                <a:close/>
                <a:moveTo>
                  <a:pt x="85" y="276"/>
                </a:moveTo>
                <a:cubicBezTo>
                  <a:pt x="85" y="171"/>
                  <a:pt x="85" y="171"/>
                  <a:pt x="85" y="171"/>
                </a:cubicBezTo>
                <a:cubicBezTo>
                  <a:pt x="110" y="176"/>
                  <a:pt x="128" y="198"/>
                  <a:pt x="128" y="224"/>
                </a:cubicBezTo>
                <a:cubicBezTo>
                  <a:pt x="128" y="249"/>
                  <a:pt x="110" y="271"/>
                  <a:pt x="85" y="276"/>
                </a:cubicBezTo>
                <a:close/>
              </a:path>
            </a:pathLst>
          </a:custGeom>
          <a:solidFill>
            <a:srgbClr val="0076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sp>
        <p:nvSpPr>
          <p:cNvPr id="8" name="Rectangle 7"/>
          <p:cNvSpPr/>
          <p:nvPr/>
        </p:nvSpPr>
        <p:spPr bwMode="gray">
          <a:xfrm rot="5400000">
            <a:off x="1616682" y="2945959"/>
            <a:ext cx="349005" cy="87369"/>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7" name="Rectangle 126"/>
          <p:cNvSpPr/>
          <p:nvPr/>
        </p:nvSpPr>
        <p:spPr bwMode="gray">
          <a:xfrm rot="5400000">
            <a:off x="1597632" y="4365184"/>
            <a:ext cx="349005" cy="87369"/>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6" name="Arc 55"/>
          <p:cNvSpPr/>
          <p:nvPr/>
        </p:nvSpPr>
        <p:spPr>
          <a:xfrm>
            <a:off x="-1748926" y="1553676"/>
            <a:ext cx="3578924" cy="4434437"/>
          </a:xfrm>
          <a:prstGeom prst="arc">
            <a:avLst>
              <a:gd name="adj1" fmla="val 16200000"/>
              <a:gd name="adj2" fmla="val 5317542"/>
            </a:avLst>
          </a:prstGeom>
          <a:solidFill>
            <a:schemeClr val="bg1"/>
          </a:solidFill>
          <a:ln w="9525">
            <a:solidFill>
              <a:srgbClr val="0076A8"/>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latin typeface="Calibri" panose="020F0502020204030204" pitchFamily="34" charset="0"/>
              <a:cs typeface="Calibri" panose="020F0502020204030204" pitchFamily="34" charset="0"/>
            </a:endParaRPr>
          </a:p>
        </p:txBody>
      </p:sp>
      <p:pic>
        <p:nvPicPr>
          <p:cNvPr id="58" name="Picture 10" descr="Free rounded Saint Barthelemy flag ic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209" y="4061630"/>
            <a:ext cx="450850" cy="4508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4" descr="Free rounded Spain flag ico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128" y="3874305"/>
            <a:ext cx="450850" cy="4508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6" descr="Free rounded United Kingdom flag icon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3784" y="3263118"/>
            <a:ext cx="450850" cy="4508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Free rounded Germany flag icon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85" y="3326618"/>
            <a:ext cx="450850" cy="45085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0" descr="Free rounded Italy flag icon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240" y="2645579"/>
            <a:ext cx="450850" cy="450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10069" y="1534562"/>
            <a:ext cx="2696131" cy="432000"/>
          </a:xfrm>
          <a:prstGeom prst="rect">
            <a:avLst/>
          </a:prstGeom>
          <a:solidFill>
            <a:schemeClr val="bg1">
              <a:lumMod val="50000"/>
            </a:schemeClr>
          </a:solidFill>
          <a:ln w="12700">
            <a:solidFill>
              <a:schemeClr val="bg1">
                <a:lumMod val="50000"/>
              </a:schemeClr>
            </a:solidFill>
          </a:ln>
        </p:spPr>
        <p:txBody>
          <a:bodyPr wrap="square" lIns="0" tIns="0" rIns="0" bIns="0" rtlCol="0" anchor="ctr">
            <a:noAutofit/>
          </a:bodyPr>
          <a:lstStyle/>
          <a:p>
            <a:pPr algn="ctr">
              <a:spcBef>
                <a:spcPts val="600"/>
              </a:spcBef>
              <a:buSzPct val="100000"/>
            </a:pPr>
            <a:r>
              <a:rPr lang="it-IT" sz="1600" b="1" dirty="0">
                <a:solidFill>
                  <a:schemeClr val="bg1"/>
                </a:solidFill>
                <a:latin typeface="Calibri" panose="020F0502020204030204" pitchFamily="34" charset="0"/>
                <a:cs typeface="Calibri" panose="020F0502020204030204" pitchFamily="34" charset="0"/>
              </a:rPr>
              <a:t>AUTORITA’ COMPETENTI</a:t>
            </a:r>
            <a:endParaRPr lang="en-US" sz="1600" b="1" dirty="0">
              <a:solidFill>
                <a:schemeClr val="bg1"/>
              </a:solidFill>
              <a:latin typeface="Calibri" panose="020F0502020204030204" pitchFamily="34" charset="0"/>
              <a:cs typeface="Calibri" panose="020F0502020204030204" pitchFamily="34" charset="0"/>
            </a:endParaRPr>
          </a:p>
        </p:txBody>
      </p:sp>
      <p:sp>
        <p:nvSpPr>
          <p:cNvPr id="63" name="Rectangle 62"/>
          <p:cNvSpPr>
            <a:spLocks noChangeArrowheads="1"/>
          </p:cNvSpPr>
          <p:nvPr/>
        </p:nvSpPr>
        <p:spPr bwMode="gray">
          <a:xfrm>
            <a:off x="8810068" y="2060651"/>
            <a:ext cx="1296000" cy="939564"/>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endParaRPr lang="it-IT" sz="1600" b="1" dirty="0">
              <a:solidFill>
                <a:srgbClr val="0070C0"/>
              </a:solidFill>
              <a:latin typeface="Calibri" panose="020F0502020204030204" pitchFamily="34" charset="0"/>
              <a:cs typeface="Calibri" panose="020F0502020204030204" pitchFamily="34" charset="0"/>
            </a:endParaRPr>
          </a:p>
        </p:txBody>
      </p:sp>
      <p:sp>
        <p:nvSpPr>
          <p:cNvPr id="64" name="Rectangle 63"/>
          <p:cNvSpPr>
            <a:spLocks noChangeArrowheads="1"/>
          </p:cNvSpPr>
          <p:nvPr/>
        </p:nvSpPr>
        <p:spPr bwMode="gray">
          <a:xfrm>
            <a:off x="10210200" y="2051701"/>
            <a:ext cx="1296000" cy="939564"/>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endParaRPr lang="it-IT" sz="1600" b="1" dirty="0">
              <a:solidFill>
                <a:srgbClr val="0070C0"/>
              </a:solidFill>
              <a:latin typeface="Calibri" panose="020F0502020204030204" pitchFamily="34" charset="0"/>
              <a:cs typeface="Calibri" panose="020F0502020204030204" pitchFamily="34" charset="0"/>
            </a:endParaRPr>
          </a:p>
        </p:txBody>
      </p:sp>
      <p:pic>
        <p:nvPicPr>
          <p:cNvPr id="48" name="Picture 60" descr="Free rounded Italy flag icon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1766" y="2198976"/>
            <a:ext cx="372604" cy="3726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27669" y="2637558"/>
            <a:ext cx="460798" cy="246221"/>
          </a:xfrm>
          <a:prstGeom prst="rect">
            <a:avLst/>
          </a:prstGeom>
          <a:noFill/>
        </p:spPr>
        <p:txBody>
          <a:bodyPr wrap="square" lIns="0" tIns="0" rIns="0" bIns="0" rtlCol="0">
            <a:spAutoFit/>
          </a:bodyPr>
          <a:lstStyle/>
          <a:p>
            <a:pPr algn="ctr">
              <a:spcBef>
                <a:spcPts val="600"/>
              </a:spcBef>
              <a:buSzPct val="100000"/>
            </a:pPr>
            <a:r>
              <a:rPr lang="it-IT" sz="1600" b="1" dirty="0">
                <a:solidFill>
                  <a:schemeClr val="bg1">
                    <a:lumMod val="50000"/>
                  </a:schemeClr>
                </a:solidFill>
                <a:latin typeface="Calibri" panose="020F0502020204030204" pitchFamily="34" charset="0"/>
                <a:cs typeface="Calibri" panose="020F0502020204030204" pitchFamily="34" charset="0"/>
              </a:rPr>
              <a:t>5</a:t>
            </a:r>
            <a:endParaRPr lang="en-US" sz="1600" b="1" dirty="0">
              <a:solidFill>
                <a:schemeClr val="bg1">
                  <a:lumMod val="50000"/>
                </a:schemeClr>
              </a:solidFill>
              <a:latin typeface="Calibri" panose="020F0502020204030204" pitchFamily="34" charset="0"/>
              <a:cs typeface="Calibri" panose="020F0502020204030204" pitchFamily="34" charset="0"/>
            </a:endParaRPr>
          </a:p>
        </p:txBody>
      </p:sp>
      <p:pic>
        <p:nvPicPr>
          <p:cNvPr id="53" name="Picture 54" descr="Free rounded Spain flag ico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71898" y="2198976"/>
            <a:ext cx="372604" cy="37260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0627801" y="2637558"/>
            <a:ext cx="460798" cy="246221"/>
          </a:xfrm>
          <a:prstGeom prst="rect">
            <a:avLst/>
          </a:prstGeom>
          <a:noFill/>
        </p:spPr>
        <p:txBody>
          <a:bodyPr wrap="square" lIns="0" tIns="0" rIns="0" bIns="0" rtlCol="0">
            <a:spAutoFit/>
          </a:bodyPr>
          <a:lstStyle/>
          <a:p>
            <a:pPr algn="ctr">
              <a:spcBef>
                <a:spcPts val="600"/>
              </a:spcBef>
              <a:buSzPct val="100000"/>
            </a:pPr>
            <a:r>
              <a:rPr lang="it-IT" sz="1600" b="1" dirty="0">
                <a:solidFill>
                  <a:schemeClr val="bg1">
                    <a:lumMod val="50000"/>
                  </a:schemeClr>
                </a:solidFill>
                <a:latin typeface="Calibri" panose="020F0502020204030204" pitchFamily="34" charset="0"/>
                <a:cs typeface="Calibri" panose="020F0502020204030204" pitchFamily="34" charset="0"/>
              </a:rPr>
              <a:t>3</a:t>
            </a:r>
            <a:endParaRPr lang="en-US" sz="1600" b="1" dirty="0">
              <a:solidFill>
                <a:schemeClr val="bg1">
                  <a:lumMod val="50000"/>
                </a:schemeClr>
              </a:solidFill>
              <a:latin typeface="Calibri" panose="020F0502020204030204" pitchFamily="34" charset="0"/>
              <a:cs typeface="Calibri" panose="020F0502020204030204" pitchFamily="34" charset="0"/>
            </a:endParaRPr>
          </a:p>
        </p:txBody>
      </p:sp>
      <p:sp>
        <p:nvSpPr>
          <p:cNvPr id="104" name="TextBox 103"/>
          <p:cNvSpPr txBox="1"/>
          <p:nvPr/>
        </p:nvSpPr>
        <p:spPr>
          <a:xfrm>
            <a:off x="8810069" y="3106187"/>
            <a:ext cx="2696131" cy="432000"/>
          </a:xfrm>
          <a:prstGeom prst="rect">
            <a:avLst/>
          </a:prstGeom>
          <a:solidFill>
            <a:schemeClr val="bg1">
              <a:lumMod val="50000"/>
            </a:schemeClr>
          </a:solidFill>
          <a:ln w="12700">
            <a:solidFill>
              <a:schemeClr val="bg1">
                <a:lumMod val="50000"/>
              </a:schemeClr>
            </a:solidFill>
          </a:ln>
        </p:spPr>
        <p:txBody>
          <a:bodyPr wrap="square" lIns="0" tIns="0" rIns="0" bIns="0" rtlCol="0" anchor="ctr">
            <a:noAutofit/>
          </a:bodyPr>
          <a:lstStyle/>
          <a:p>
            <a:pPr algn="ctr">
              <a:spcBef>
                <a:spcPts val="600"/>
              </a:spcBef>
              <a:buSzPct val="100000"/>
            </a:pPr>
            <a:r>
              <a:rPr lang="it-IT" sz="1600" b="1" dirty="0">
                <a:solidFill>
                  <a:schemeClr val="bg1"/>
                </a:solidFill>
                <a:latin typeface="Calibri" panose="020F0502020204030204" pitchFamily="34" charset="0"/>
                <a:cs typeface="Calibri" panose="020F0502020204030204" pitchFamily="34" charset="0"/>
              </a:rPr>
              <a:t>FASI APPROVATIVE</a:t>
            </a:r>
            <a:endParaRPr lang="en-US" sz="1600" b="1" dirty="0">
              <a:solidFill>
                <a:schemeClr val="bg1"/>
              </a:solidFill>
              <a:latin typeface="Calibri" panose="020F0502020204030204" pitchFamily="34" charset="0"/>
              <a:cs typeface="Calibri" panose="020F0502020204030204" pitchFamily="34" charset="0"/>
            </a:endParaRPr>
          </a:p>
        </p:txBody>
      </p:sp>
      <p:sp>
        <p:nvSpPr>
          <p:cNvPr id="105" name="Rectangle 104"/>
          <p:cNvSpPr>
            <a:spLocks noChangeArrowheads="1"/>
          </p:cNvSpPr>
          <p:nvPr/>
        </p:nvSpPr>
        <p:spPr bwMode="gray">
          <a:xfrm>
            <a:off x="8810068" y="3632276"/>
            <a:ext cx="1296000" cy="939564"/>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endParaRPr lang="it-IT" sz="1600" b="1" dirty="0">
              <a:solidFill>
                <a:srgbClr val="0070C0"/>
              </a:solidFill>
              <a:latin typeface="Calibri" panose="020F0502020204030204" pitchFamily="34" charset="0"/>
              <a:cs typeface="Calibri" panose="020F0502020204030204" pitchFamily="34" charset="0"/>
            </a:endParaRPr>
          </a:p>
        </p:txBody>
      </p:sp>
      <p:sp>
        <p:nvSpPr>
          <p:cNvPr id="106" name="Rectangle 105"/>
          <p:cNvSpPr>
            <a:spLocks noChangeArrowheads="1"/>
          </p:cNvSpPr>
          <p:nvPr/>
        </p:nvSpPr>
        <p:spPr bwMode="gray">
          <a:xfrm>
            <a:off x="10210200" y="3623326"/>
            <a:ext cx="1296000" cy="939564"/>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endParaRPr lang="it-IT" sz="1600" b="1" dirty="0">
              <a:solidFill>
                <a:srgbClr val="0070C0"/>
              </a:solidFill>
              <a:latin typeface="Calibri" panose="020F0502020204030204" pitchFamily="34" charset="0"/>
              <a:cs typeface="Calibri" panose="020F0502020204030204" pitchFamily="34" charset="0"/>
            </a:endParaRPr>
          </a:p>
        </p:txBody>
      </p:sp>
      <p:sp>
        <p:nvSpPr>
          <p:cNvPr id="108" name="TextBox 107"/>
          <p:cNvSpPr txBox="1"/>
          <p:nvPr/>
        </p:nvSpPr>
        <p:spPr>
          <a:xfrm>
            <a:off x="9227669" y="4209183"/>
            <a:ext cx="460798" cy="246221"/>
          </a:xfrm>
          <a:prstGeom prst="rect">
            <a:avLst/>
          </a:prstGeom>
          <a:noFill/>
        </p:spPr>
        <p:txBody>
          <a:bodyPr wrap="square" lIns="0" tIns="0" rIns="0" bIns="0" rtlCol="0">
            <a:spAutoFit/>
          </a:bodyPr>
          <a:lstStyle/>
          <a:p>
            <a:pPr algn="ctr">
              <a:spcBef>
                <a:spcPts val="600"/>
              </a:spcBef>
              <a:buSzPct val="100000"/>
            </a:pPr>
            <a:r>
              <a:rPr lang="it-IT" sz="1600" b="1" dirty="0">
                <a:solidFill>
                  <a:schemeClr val="bg1">
                    <a:lumMod val="50000"/>
                  </a:schemeClr>
                </a:solidFill>
                <a:latin typeface="Calibri" panose="020F0502020204030204" pitchFamily="34" charset="0"/>
                <a:cs typeface="Calibri" panose="020F0502020204030204" pitchFamily="34" charset="0"/>
              </a:rPr>
              <a:t>7</a:t>
            </a:r>
            <a:endParaRPr lang="en-US" sz="1600" b="1" dirty="0">
              <a:solidFill>
                <a:schemeClr val="bg1">
                  <a:lumMod val="50000"/>
                </a:schemeClr>
              </a:solidFill>
              <a:latin typeface="Calibri" panose="020F0502020204030204" pitchFamily="34" charset="0"/>
              <a:cs typeface="Calibri" panose="020F0502020204030204" pitchFamily="34" charset="0"/>
            </a:endParaRPr>
          </a:p>
        </p:txBody>
      </p:sp>
      <p:sp>
        <p:nvSpPr>
          <p:cNvPr id="112" name="TextBox 111"/>
          <p:cNvSpPr txBox="1"/>
          <p:nvPr/>
        </p:nvSpPr>
        <p:spPr>
          <a:xfrm>
            <a:off x="10627801" y="4209183"/>
            <a:ext cx="460798" cy="246221"/>
          </a:xfrm>
          <a:prstGeom prst="rect">
            <a:avLst/>
          </a:prstGeom>
          <a:noFill/>
        </p:spPr>
        <p:txBody>
          <a:bodyPr wrap="square" lIns="0" tIns="0" rIns="0" bIns="0" rtlCol="0">
            <a:spAutoFit/>
          </a:bodyPr>
          <a:lstStyle/>
          <a:p>
            <a:pPr algn="ctr">
              <a:spcBef>
                <a:spcPts val="600"/>
              </a:spcBef>
              <a:buSzPct val="100000"/>
            </a:pPr>
            <a:r>
              <a:rPr lang="it-IT" sz="1600" b="1" dirty="0">
                <a:solidFill>
                  <a:schemeClr val="bg1">
                    <a:lumMod val="50000"/>
                  </a:schemeClr>
                </a:solidFill>
                <a:latin typeface="Calibri" panose="020F0502020204030204" pitchFamily="34" charset="0"/>
                <a:cs typeface="Calibri" panose="020F0502020204030204" pitchFamily="34" charset="0"/>
              </a:rPr>
              <a:t>2</a:t>
            </a:r>
            <a:endParaRPr lang="en-US" sz="1600" b="1" dirty="0">
              <a:solidFill>
                <a:schemeClr val="bg1">
                  <a:lumMod val="50000"/>
                </a:schemeClr>
              </a:solidFill>
              <a:latin typeface="Calibri" panose="020F0502020204030204" pitchFamily="34" charset="0"/>
              <a:cs typeface="Calibri" panose="020F0502020204030204" pitchFamily="34" charset="0"/>
            </a:endParaRPr>
          </a:p>
        </p:txBody>
      </p:sp>
      <p:sp>
        <p:nvSpPr>
          <p:cNvPr id="114" name="TextBox 113"/>
          <p:cNvSpPr txBox="1"/>
          <p:nvPr/>
        </p:nvSpPr>
        <p:spPr>
          <a:xfrm>
            <a:off x="8810069" y="4677812"/>
            <a:ext cx="2696131" cy="432000"/>
          </a:xfrm>
          <a:prstGeom prst="rect">
            <a:avLst/>
          </a:prstGeom>
          <a:solidFill>
            <a:schemeClr val="bg1">
              <a:lumMod val="50000"/>
            </a:schemeClr>
          </a:solidFill>
          <a:ln w="12700">
            <a:solidFill>
              <a:schemeClr val="bg1">
                <a:lumMod val="50000"/>
              </a:schemeClr>
            </a:solidFill>
          </a:ln>
        </p:spPr>
        <p:txBody>
          <a:bodyPr wrap="square" lIns="0" tIns="0" rIns="0" bIns="0" rtlCol="0" anchor="ctr">
            <a:noAutofit/>
          </a:bodyPr>
          <a:lstStyle/>
          <a:p>
            <a:pPr algn="ctr">
              <a:spcBef>
                <a:spcPts val="600"/>
              </a:spcBef>
              <a:buSzPct val="100000"/>
            </a:pPr>
            <a:r>
              <a:rPr lang="it-IT" sz="1600" b="1" dirty="0">
                <a:solidFill>
                  <a:schemeClr val="bg1"/>
                </a:solidFill>
                <a:latin typeface="Calibri" panose="020F0502020204030204" pitchFamily="34" charset="0"/>
                <a:cs typeface="Calibri" panose="020F0502020204030204" pitchFamily="34" charset="0"/>
              </a:rPr>
              <a:t>DURATA ITER </a:t>
            </a:r>
            <a:r>
              <a:rPr lang="it-IT" sz="1600" dirty="0">
                <a:solidFill>
                  <a:schemeClr val="bg1"/>
                </a:solidFill>
                <a:latin typeface="Calibri" panose="020F0502020204030204" pitchFamily="34" charset="0"/>
                <a:cs typeface="Calibri" panose="020F0502020204030204" pitchFamily="34" charset="0"/>
              </a:rPr>
              <a:t>(anni)</a:t>
            </a:r>
          </a:p>
        </p:txBody>
      </p:sp>
      <p:sp>
        <p:nvSpPr>
          <p:cNvPr id="115" name="Rectangle 114"/>
          <p:cNvSpPr>
            <a:spLocks noChangeArrowheads="1"/>
          </p:cNvSpPr>
          <p:nvPr/>
        </p:nvSpPr>
        <p:spPr bwMode="gray">
          <a:xfrm>
            <a:off x="8810068" y="5203901"/>
            <a:ext cx="1296000" cy="939564"/>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endParaRPr lang="it-IT" sz="1600" b="1" dirty="0">
              <a:solidFill>
                <a:srgbClr val="0070C0"/>
              </a:solidFill>
              <a:latin typeface="Calibri" panose="020F0502020204030204" pitchFamily="34" charset="0"/>
              <a:cs typeface="Calibri" panose="020F0502020204030204" pitchFamily="34" charset="0"/>
            </a:endParaRPr>
          </a:p>
        </p:txBody>
      </p:sp>
      <p:sp>
        <p:nvSpPr>
          <p:cNvPr id="116" name="Rectangle 115"/>
          <p:cNvSpPr>
            <a:spLocks noChangeArrowheads="1"/>
          </p:cNvSpPr>
          <p:nvPr/>
        </p:nvSpPr>
        <p:spPr bwMode="gray">
          <a:xfrm>
            <a:off x="10210200" y="5194951"/>
            <a:ext cx="1296000" cy="939564"/>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endParaRPr lang="it-IT" sz="1600" b="1" dirty="0">
              <a:solidFill>
                <a:srgbClr val="0070C0"/>
              </a:solidFill>
              <a:latin typeface="Calibri" panose="020F0502020204030204" pitchFamily="34" charset="0"/>
              <a:cs typeface="Calibri" panose="020F0502020204030204" pitchFamily="34" charset="0"/>
            </a:endParaRPr>
          </a:p>
        </p:txBody>
      </p:sp>
      <p:pic>
        <p:nvPicPr>
          <p:cNvPr id="117" name="Picture 60" descr="Free rounded Italy flag icon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1766" y="5342226"/>
            <a:ext cx="372604" cy="372604"/>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p:cNvSpPr txBox="1"/>
          <p:nvPr/>
        </p:nvSpPr>
        <p:spPr>
          <a:xfrm>
            <a:off x="9227669" y="5780808"/>
            <a:ext cx="460798" cy="246221"/>
          </a:xfrm>
          <a:prstGeom prst="rect">
            <a:avLst/>
          </a:prstGeom>
          <a:noFill/>
        </p:spPr>
        <p:txBody>
          <a:bodyPr wrap="square" lIns="0" tIns="0" rIns="0" bIns="0" rtlCol="0">
            <a:spAutoFit/>
          </a:bodyPr>
          <a:lstStyle/>
          <a:p>
            <a:pPr algn="ctr">
              <a:spcBef>
                <a:spcPts val="600"/>
              </a:spcBef>
              <a:buSzPct val="100000"/>
            </a:pPr>
            <a:r>
              <a:rPr lang="it-IT" sz="1600" b="1" dirty="0">
                <a:solidFill>
                  <a:schemeClr val="bg1">
                    <a:lumMod val="50000"/>
                  </a:schemeClr>
                </a:solidFill>
                <a:latin typeface="Calibri" panose="020F0502020204030204" pitchFamily="34" charset="0"/>
                <a:cs typeface="Calibri" panose="020F0502020204030204" pitchFamily="34" charset="0"/>
              </a:rPr>
              <a:t>3</a:t>
            </a:r>
            <a:endParaRPr lang="en-US" sz="1600" b="1" dirty="0">
              <a:solidFill>
                <a:schemeClr val="bg1">
                  <a:lumMod val="50000"/>
                </a:schemeClr>
              </a:solidFill>
              <a:latin typeface="Calibri" panose="020F0502020204030204" pitchFamily="34" charset="0"/>
              <a:cs typeface="Calibri" panose="020F0502020204030204" pitchFamily="34" charset="0"/>
            </a:endParaRPr>
          </a:p>
        </p:txBody>
      </p:sp>
      <p:sp>
        <p:nvSpPr>
          <p:cNvPr id="120" name="TextBox 119"/>
          <p:cNvSpPr txBox="1"/>
          <p:nvPr/>
        </p:nvSpPr>
        <p:spPr>
          <a:xfrm>
            <a:off x="10627801" y="5780808"/>
            <a:ext cx="460798" cy="246221"/>
          </a:xfrm>
          <a:prstGeom prst="rect">
            <a:avLst/>
          </a:prstGeom>
          <a:noFill/>
        </p:spPr>
        <p:txBody>
          <a:bodyPr wrap="square" lIns="0" tIns="0" rIns="0" bIns="0" rtlCol="0">
            <a:spAutoFit/>
          </a:bodyPr>
          <a:lstStyle/>
          <a:p>
            <a:pPr algn="ctr">
              <a:spcBef>
                <a:spcPts val="600"/>
              </a:spcBef>
              <a:buSzPct val="100000"/>
            </a:pPr>
            <a:r>
              <a:rPr lang="it-IT" sz="1600" b="1" dirty="0">
                <a:solidFill>
                  <a:schemeClr val="bg1">
                    <a:lumMod val="50000"/>
                  </a:schemeClr>
                </a:solidFill>
                <a:latin typeface="Calibri" panose="020F0502020204030204" pitchFamily="34" charset="0"/>
                <a:cs typeface="Calibri" panose="020F0502020204030204" pitchFamily="34" charset="0"/>
              </a:rPr>
              <a:t>1</a:t>
            </a:r>
            <a:endParaRPr lang="en-US" sz="1600" b="1" dirty="0">
              <a:solidFill>
                <a:schemeClr val="bg1">
                  <a:lumMod val="50000"/>
                </a:schemeClr>
              </a:solidFill>
              <a:latin typeface="Calibri" panose="020F0502020204030204" pitchFamily="34" charset="0"/>
              <a:cs typeface="Calibri" panose="020F0502020204030204" pitchFamily="34" charset="0"/>
            </a:endParaRPr>
          </a:p>
        </p:txBody>
      </p:sp>
      <p:pic>
        <p:nvPicPr>
          <p:cNvPr id="90" name="Picture 8" descr="Free rounded Germany flag icon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71898" y="3770601"/>
            <a:ext cx="372604" cy="372604"/>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0" descr="Free rounded Italy flag icon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1766" y="3770601"/>
            <a:ext cx="372604" cy="37260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6" descr="Free rounded United Kingdom flag icon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53268" y="5342226"/>
            <a:ext cx="372604" cy="37260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0762034" y="493334"/>
            <a:ext cx="985824" cy="203632"/>
            <a:chOff x="10863246" y="113867"/>
            <a:chExt cx="985824" cy="203632"/>
          </a:xfrm>
        </p:grpSpPr>
        <p:cxnSp>
          <p:nvCxnSpPr>
            <p:cNvPr id="126" name="Straight Connector 125"/>
            <p:cNvCxnSpPr/>
            <p:nvPr/>
          </p:nvCxnSpPr>
          <p:spPr>
            <a:xfrm>
              <a:off x="10863246" y="113867"/>
              <a:ext cx="9858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863246" y="317499"/>
              <a:ext cx="9858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10903565" y="159305"/>
              <a:ext cx="936000" cy="124733"/>
            </a:xfrm>
            <a:prstGeom prst="rect">
              <a:avLst/>
            </a:prstGeom>
            <a:noFill/>
          </p:spPr>
          <p:txBody>
            <a:bodyPr wrap="square" lIns="0" tIns="0" rIns="0" bIns="0" rtlCol="0" anchor="ctr">
              <a:noAutofit/>
            </a:bodyPr>
            <a:lstStyle/>
            <a:p>
              <a:pPr algn="ctr">
                <a:spcBef>
                  <a:spcPts val="600"/>
                </a:spcBef>
                <a:buSzPct val="100000"/>
              </a:pPr>
              <a:r>
                <a:rPr lang="it-IT" sz="1050" b="1" dirty="0">
                  <a:solidFill>
                    <a:srgbClr val="313131"/>
                  </a:solidFill>
                  <a:latin typeface="Calibri" panose="020F0502020204030204" pitchFamily="34" charset="0"/>
                  <a:cs typeface="Calibri" panose="020F0502020204030204" pitchFamily="34" charset="0"/>
                </a:rPr>
                <a:t>NON ESAUSTIVO</a:t>
              </a:r>
              <a:endParaRPr lang="en-US" sz="1050" b="1" dirty="0">
                <a:solidFill>
                  <a:srgbClr val="313131"/>
                </a:solidFill>
                <a:latin typeface="Calibri" panose="020F0502020204030204" pitchFamily="34" charset="0"/>
                <a:cs typeface="Calibri" panose="020F0502020204030204" pitchFamily="34" charset="0"/>
              </a:endParaRPr>
            </a:p>
          </p:txBody>
        </p:sp>
      </p:grpSp>
      <p:sp>
        <p:nvSpPr>
          <p:cNvPr id="65" name="TextBox 64"/>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a:t>
            </a:r>
            <a:r>
              <a:rPr lang="it-IT" sz="800" i="1" dirty="0" smtClean="0">
                <a:latin typeface="Calibri" panose="020F0502020204030204" pitchFamily="34" charset="0"/>
                <a:cs typeface="Calibri" panose="020F0502020204030204" pitchFamily="34" charset="0"/>
              </a:rPr>
              <a:t>Monitor Deloitte intelligence</a:t>
            </a:r>
            <a:endParaRPr lang="it-IT" sz="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4640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506715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0" name="think-cell Slide" r:id="rId9" imgW="473" imgH="473" progId="TCLayout.ActiveDocument.1">
                  <p:embed/>
                </p:oleObj>
              </mc:Choice>
              <mc:Fallback>
                <p:oleObj name="think-cell Slide" r:id="rId9" imgW="473" imgH="473" progId="TCLayout.ActiveDocument.1">
                  <p:embed/>
                  <p:pic>
                    <p:nvPicPr>
                      <p:cNvPr id="5" name="Object 4"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860034" name="Rectangle 2860033"/>
          <p:cNvSpPr/>
          <p:nvPr/>
        </p:nvSpPr>
        <p:spPr bwMode="gray">
          <a:xfrm>
            <a:off x="2865049" y="697783"/>
            <a:ext cx="8784000" cy="569594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Rectangle 12"/>
          <p:cNvSpPr/>
          <p:nvPr/>
        </p:nvSpPr>
        <p:spPr bwMode="gray">
          <a:xfrm>
            <a:off x="501650" y="2234139"/>
            <a:ext cx="2592000" cy="2592000"/>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 name="Title 1"/>
          <p:cNvSpPr>
            <a:spLocks noGrp="1"/>
          </p:cNvSpPr>
          <p:nvPr>
            <p:ph type="title"/>
          </p:nvPr>
        </p:nvSpPr>
        <p:spPr/>
        <p:txBody>
          <a:bodyPr/>
          <a:lstStyle/>
          <a:p>
            <a:r>
              <a:rPr lang="it-IT" sz="2400" dirty="0">
                <a:solidFill>
                  <a:srgbClr val="000000"/>
                </a:solidFill>
              </a:rPr>
              <a:t>Il DL Semplificazione è intervenuto per </a:t>
            </a:r>
            <a:r>
              <a:rPr lang="it-IT" sz="2400" b="1" dirty="0">
                <a:solidFill>
                  <a:srgbClr val="000000"/>
                </a:solidFill>
                <a:latin typeface="Calibri" panose="020F0502020204030204" pitchFamily="34" charset="0"/>
                <a:cs typeface="Calibri" panose="020F0502020204030204" pitchFamily="34" charset="0"/>
              </a:rPr>
              <a:t>agevolare</a:t>
            </a:r>
            <a:r>
              <a:rPr lang="it-IT" sz="2400" dirty="0">
                <a:solidFill>
                  <a:srgbClr val="000000"/>
                </a:solidFill>
              </a:rPr>
              <a:t> la ristrutturazione di impianti sportivi</a:t>
            </a:r>
            <a:endParaRPr lang="en-US" sz="2400" dirty="0">
              <a:solidFill>
                <a:srgbClr val="000000"/>
              </a:solidFill>
            </a:endParaRPr>
          </a:p>
        </p:txBody>
      </p:sp>
      <p:pic>
        <p:nvPicPr>
          <p:cNvPr id="11" name="Picture 10"/>
          <p:cNvPicPr>
            <a:picLocks/>
          </p:cNvPicPr>
          <p:nvPr/>
        </p:nvPicPr>
        <p:blipFill>
          <a:blip r:embed="rId11"/>
          <a:stretch>
            <a:fillRect/>
          </a:stretch>
        </p:blipFill>
        <p:spPr>
          <a:xfrm>
            <a:off x="610188" y="2332601"/>
            <a:ext cx="2232000" cy="2395077"/>
          </a:xfrm>
          <a:prstGeom prst="rect">
            <a:avLst/>
          </a:prstGeom>
        </p:spPr>
      </p:pic>
      <p:sp>
        <p:nvSpPr>
          <p:cNvPr id="48" name="Rectangle 47"/>
          <p:cNvSpPr/>
          <p:nvPr/>
        </p:nvSpPr>
        <p:spPr>
          <a:xfrm>
            <a:off x="2997833" y="840658"/>
            <a:ext cx="8517923" cy="5388534"/>
          </a:xfrm>
          <a:prstGeom prst="rect">
            <a:avLst/>
          </a:prstGeom>
          <a:solidFill>
            <a:schemeClr val="bg1"/>
          </a:solidFill>
          <a:ln w="12700">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libri" panose="020F0502020204030204" pitchFamily="34" charset="0"/>
              <a:cs typeface="Calibri" panose="020F0502020204030204" pitchFamily="34" charset="0"/>
            </a:endParaRPr>
          </a:p>
        </p:txBody>
      </p:sp>
      <p:cxnSp>
        <p:nvCxnSpPr>
          <p:cNvPr id="23" name="Straight Connector 22"/>
          <p:cNvCxnSpPr/>
          <p:nvPr/>
        </p:nvCxnSpPr>
        <p:spPr>
          <a:xfrm>
            <a:off x="6756085" y="1659547"/>
            <a:ext cx="0" cy="4374909"/>
          </a:xfrm>
          <a:prstGeom prst="line">
            <a:avLst/>
          </a:prstGeom>
          <a:ln>
            <a:solidFill>
              <a:srgbClr val="0076A8"/>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4"/>
            </p:custDataLst>
          </p:nvPr>
        </p:nvSpPr>
        <p:spPr>
          <a:xfrm>
            <a:off x="3236523" y="1055567"/>
            <a:ext cx="3204189" cy="450615"/>
          </a:xfrm>
          <a:prstGeom prst="rect">
            <a:avLst/>
          </a:prstGeom>
          <a:solidFill>
            <a:srgbClr val="0076A8"/>
          </a:solidFill>
          <a:ln w="6350">
            <a:solidFill>
              <a:srgbClr val="0070C0"/>
            </a:solidFill>
          </a:ln>
        </p:spPr>
        <p:txBody>
          <a:bodyPr wrap="square" lIns="72000" rIns="72000" rtlCol="0" anchor="ctr">
            <a:noAutofit/>
          </a:bodyPr>
          <a:lstStyle/>
          <a:p>
            <a:pPr>
              <a:spcAft>
                <a:spcPts val="150"/>
              </a:spcAft>
            </a:pPr>
            <a:r>
              <a:rPr lang="it-IT" sz="1600" b="1" dirty="0">
                <a:solidFill>
                  <a:schemeClr val="bg1"/>
                </a:solidFill>
                <a:latin typeface="Calibri" panose="020F0502020204030204" pitchFamily="34" charset="0"/>
                <a:cs typeface="Calibri" panose="020F0502020204030204" pitchFamily="34" charset="0"/>
              </a:rPr>
              <a:t>Finalità chiave</a:t>
            </a:r>
            <a:endParaRPr lang="it-IT" sz="1600" b="1" baseline="30000" dirty="0">
              <a:solidFill>
                <a:schemeClr val="bg1"/>
              </a:solidFill>
              <a:latin typeface="Calibri" panose="020F0502020204030204" pitchFamily="34" charset="0"/>
              <a:cs typeface="Calibri" panose="020F0502020204030204" pitchFamily="34" charset="0"/>
            </a:endParaRPr>
          </a:p>
        </p:txBody>
      </p:sp>
      <p:sp>
        <p:nvSpPr>
          <p:cNvPr id="19" name="Rectangle 18"/>
          <p:cNvSpPr/>
          <p:nvPr/>
        </p:nvSpPr>
        <p:spPr bwMode="gray">
          <a:xfrm>
            <a:off x="3236522" y="1677287"/>
            <a:ext cx="3204190" cy="1254722"/>
          </a:xfrm>
          <a:prstGeom prst="rect">
            <a:avLst/>
          </a:prstGeom>
          <a:solidFill>
            <a:schemeClr val="bg1"/>
          </a:solidFill>
          <a:ln w="6350" algn="ctr">
            <a:solidFill>
              <a:srgbClr val="0076A8"/>
            </a:solidFill>
            <a:miter lim="800000"/>
            <a:headEnd/>
            <a:tailEnd/>
          </a:ln>
        </p:spPr>
        <p:txBody>
          <a:bodyPr wrap="square" lIns="288000" tIns="36000" rIns="144000" bIns="36000" rtlCol="0" anchor="ctr"/>
          <a:lstStyle/>
          <a:p>
            <a:pPr>
              <a:lnSpc>
                <a:spcPct val="106000"/>
              </a:lnSpc>
              <a:buFont typeface="Wingdings 2" pitchFamily="18" charset="2"/>
              <a:buNone/>
            </a:pPr>
            <a:r>
              <a:rPr lang="it-IT" sz="1600" dirty="0">
                <a:latin typeface="Calibri" panose="020F0502020204030204" pitchFamily="34" charset="0"/>
                <a:cs typeface="Calibri" panose="020F0502020204030204" pitchFamily="34" charset="0"/>
              </a:rPr>
              <a:t>Prevenire il </a:t>
            </a:r>
            <a:r>
              <a:rPr lang="it-IT" sz="1600" b="1" dirty="0">
                <a:latin typeface="Calibri" panose="020F0502020204030204" pitchFamily="34" charset="0"/>
                <a:cs typeface="Calibri" panose="020F0502020204030204" pitchFamily="34" charset="0"/>
              </a:rPr>
              <a:t>consumo</a:t>
            </a:r>
            <a:r>
              <a:rPr lang="it-IT" sz="1600" dirty="0">
                <a:latin typeface="Calibri" panose="020F0502020204030204" pitchFamily="34" charset="0"/>
                <a:cs typeface="Calibri" panose="020F0502020204030204" pitchFamily="34" charset="0"/>
              </a:rPr>
              <a:t> di </a:t>
            </a:r>
            <a:r>
              <a:rPr lang="it-IT" sz="1600" b="1" dirty="0">
                <a:latin typeface="Calibri" panose="020F0502020204030204" pitchFamily="34" charset="0"/>
                <a:cs typeface="Calibri" panose="020F0502020204030204" pitchFamily="34" charset="0"/>
              </a:rPr>
              <a:t>suolo </a:t>
            </a:r>
            <a:r>
              <a:rPr lang="it-IT" sz="1600" dirty="0">
                <a:latin typeface="Calibri" panose="020F0502020204030204" pitchFamily="34" charset="0"/>
                <a:cs typeface="Calibri" panose="020F0502020204030204" pitchFamily="34" charset="0"/>
              </a:rPr>
              <a:t>a favore della </a:t>
            </a:r>
            <a:r>
              <a:rPr lang="it-IT" sz="1600" b="1" dirty="0">
                <a:latin typeface="Calibri" panose="020F0502020204030204" pitchFamily="34" charset="0"/>
                <a:cs typeface="Calibri" panose="020F0502020204030204" pitchFamily="34" charset="0"/>
              </a:rPr>
              <a:t>rigenerazione</a:t>
            </a:r>
            <a:r>
              <a:rPr lang="it-IT" sz="1600" dirty="0">
                <a:latin typeface="Calibri" panose="020F0502020204030204" pitchFamily="34" charset="0"/>
                <a:cs typeface="Calibri" panose="020F0502020204030204" pitchFamily="34" charset="0"/>
              </a:rPr>
              <a:t> di </a:t>
            </a:r>
            <a:r>
              <a:rPr lang="it-IT" sz="1600" b="1" dirty="0">
                <a:latin typeface="Calibri" panose="020F0502020204030204" pitchFamily="34" charset="0"/>
                <a:cs typeface="Calibri" panose="020F0502020204030204" pitchFamily="34" charset="0"/>
              </a:rPr>
              <a:t>suolo</a:t>
            </a:r>
            <a:r>
              <a:rPr lang="it-IT" sz="1600" dirty="0">
                <a:latin typeface="Calibri" panose="020F0502020204030204" pitchFamily="34" charset="0"/>
                <a:cs typeface="Calibri" panose="020F0502020204030204" pitchFamily="34" charset="0"/>
              </a:rPr>
              <a:t> già </a:t>
            </a:r>
            <a:r>
              <a:rPr lang="it-IT" sz="1600" b="1" dirty="0">
                <a:latin typeface="Calibri" panose="020F0502020204030204" pitchFamily="34" charset="0"/>
                <a:cs typeface="Calibri" panose="020F0502020204030204" pitchFamily="34" charset="0"/>
              </a:rPr>
              <a:t>edificato</a:t>
            </a:r>
            <a:r>
              <a:rPr lang="it-IT" sz="1600" dirty="0">
                <a:latin typeface="Calibri" panose="020F0502020204030204" pitchFamily="34" charset="0"/>
                <a:cs typeface="Calibri" panose="020F0502020204030204" pitchFamily="34" charset="0"/>
              </a:rPr>
              <a:t> </a:t>
            </a:r>
            <a:r>
              <a:rPr lang="it-IT" sz="1600" dirty="0">
                <a:solidFill>
                  <a:srgbClr val="FF0000"/>
                </a:solidFill>
                <a:latin typeface="Calibri" panose="020F0502020204030204" pitchFamily="34" charset="0"/>
                <a:cs typeface="Calibri" panose="020F0502020204030204" pitchFamily="34" charset="0"/>
              </a:rPr>
              <a:t> </a:t>
            </a:r>
            <a:endParaRPr lang="en-US" sz="1600" b="1" dirty="0">
              <a:solidFill>
                <a:srgbClr val="FF0000"/>
              </a:solidFill>
              <a:latin typeface="Calibri" panose="020F0502020204030204" pitchFamily="34" charset="0"/>
              <a:cs typeface="Calibri" panose="020F0502020204030204" pitchFamily="34" charset="0"/>
            </a:endParaRPr>
          </a:p>
        </p:txBody>
      </p:sp>
      <p:sp>
        <p:nvSpPr>
          <p:cNvPr id="18" name="Oval 17"/>
          <p:cNvSpPr/>
          <p:nvPr/>
        </p:nvSpPr>
        <p:spPr bwMode="gray">
          <a:xfrm>
            <a:off x="3057086" y="2117882"/>
            <a:ext cx="373532" cy="373532"/>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600" b="1" dirty="0">
                <a:solidFill>
                  <a:schemeClr val="bg1"/>
                </a:solidFill>
                <a:latin typeface="Calibri" panose="020F0502020204030204" pitchFamily="34" charset="0"/>
                <a:cs typeface="Calibri" panose="020F0502020204030204" pitchFamily="34" charset="0"/>
              </a:rPr>
              <a:t>1</a:t>
            </a:r>
            <a:endParaRPr lang="en-US" sz="1600" b="1" dirty="0">
              <a:solidFill>
                <a:schemeClr val="bg1"/>
              </a:solidFill>
              <a:latin typeface="Calibri" panose="020F0502020204030204" pitchFamily="34" charset="0"/>
              <a:cs typeface="Calibri" panose="020F0502020204030204" pitchFamily="34" charset="0"/>
            </a:endParaRPr>
          </a:p>
        </p:txBody>
      </p:sp>
      <p:sp>
        <p:nvSpPr>
          <p:cNvPr id="21" name="Rectangle 20"/>
          <p:cNvSpPr/>
          <p:nvPr/>
        </p:nvSpPr>
        <p:spPr bwMode="gray">
          <a:xfrm>
            <a:off x="3236522" y="3230718"/>
            <a:ext cx="3204190" cy="1254722"/>
          </a:xfrm>
          <a:prstGeom prst="rect">
            <a:avLst/>
          </a:prstGeom>
          <a:solidFill>
            <a:schemeClr val="bg1"/>
          </a:solidFill>
          <a:ln w="6350" algn="ctr">
            <a:solidFill>
              <a:srgbClr val="0076A8"/>
            </a:solidFill>
            <a:miter lim="800000"/>
            <a:headEnd/>
            <a:tailEnd/>
          </a:ln>
        </p:spPr>
        <p:txBody>
          <a:bodyPr rot="0" spcFirstLastPara="0" vertOverflow="overflow" horzOverflow="overflow" vert="horz" wrap="square" lIns="288000" tIns="36000" rIns="144000" bIns="36000" numCol="1" spcCol="0" rtlCol="0" fromWordArt="0" anchor="ctr" anchorCtr="0" forceAA="0" compatLnSpc="1">
            <a:prstTxWarp prst="textNoShape">
              <a:avLst/>
            </a:prstTxWarp>
            <a:noAutofit/>
          </a:bodyPr>
          <a:lstStyle/>
          <a:p>
            <a:pPr>
              <a:lnSpc>
                <a:spcPct val="106000"/>
              </a:lnSpc>
              <a:buFont typeface="Wingdings 2" pitchFamily="18" charset="2"/>
              <a:buNone/>
            </a:pPr>
            <a:r>
              <a:rPr lang="it-IT" sz="1600" dirty="0">
                <a:solidFill>
                  <a:sysClr val="windowText" lastClr="000000"/>
                </a:solidFill>
                <a:latin typeface="Calibri" panose="020F0502020204030204" pitchFamily="34" charset="0"/>
                <a:cs typeface="Calibri" panose="020F0502020204030204" pitchFamily="34" charset="0"/>
              </a:rPr>
              <a:t>Rendere più </a:t>
            </a:r>
            <a:r>
              <a:rPr lang="it-IT" sz="1600" b="1" dirty="0">
                <a:solidFill>
                  <a:sysClr val="windowText" lastClr="000000"/>
                </a:solidFill>
                <a:latin typeface="Calibri" panose="020F0502020204030204" pitchFamily="34" charset="0"/>
                <a:cs typeface="Calibri" panose="020F0502020204030204" pitchFamily="34" charset="0"/>
              </a:rPr>
              <a:t>efficienti</a:t>
            </a:r>
            <a:r>
              <a:rPr lang="it-IT" sz="1600" dirty="0">
                <a:solidFill>
                  <a:sysClr val="windowText" lastClr="000000"/>
                </a:solidFill>
                <a:latin typeface="Calibri" panose="020F0502020204030204" pitchFamily="34" charset="0"/>
                <a:cs typeface="Calibri" panose="020F0502020204030204" pitchFamily="34" charset="0"/>
              </a:rPr>
              <a:t> gli </a:t>
            </a:r>
            <a:r>
              <a:rPr lang="it-IT" sz="1600" b="1" dirty="0">
                <a:solidFill>
                  <a:sysClr val="windowText" lastClr="000000"/>
                </a:solidFill>
                <a:latin typeface="Calibri" panose="020F0502020204030204" pitchFamily="34" charset="0"/>
                <a:cs typeface="Calibri" panose="020F0502020204030204" pitchFamily="34" charset="0"/>
              </a:rPr>
              <a:t>impianti</a:t>
            </a:r>
            <a:r>
              <a:rPr lang="it-IT" sz="1600" dirty="0">
                <a:solidFill>
                  <a:sysClr val="windowText" lastClr="000000"/>
                </a:solidFill>
                <a:latin typeface="Calibri" panose="020F0502020204030204" pitchFamily="34" charset="0"/>
                <a:cs typeface="Calibri" panose="020F0502020204030204" pitchFamily="34" charset="0"/>
              </a:rPr>
              <a:t> sportivi destinati a </a:t>
            </a:r>
            <a:r>
              <a:rPr lang="it-IT" sz="1600" b="1" dirty="0">
                <a:solidFill>
                  <a:sysClr val="windowText" lastClr="000000"/>
                </a:solidFill>
                <a:latin typeface="Calibri" panose="020F0502020204030204" pitchFamily="34" charset="0"/>
                <a:cs typeface="Calibri" panose="020F0502020204030204" pitchFamily="34" charset="0"/>
              </a:rPr>
              <a:t>competizioni </a:t>
            </a:r>
            <a:r>
              <a:rPr lang="it-IT" sz="1600" dirty="0">
                <a:solidFill>
                  <a:sysClr val="windowText" lastClr="000000"/>
                </a:solidFill>
                <a:latin typeface="Calibri" panose="020F0502020204030204" pitchFamily="34" charset="0"/>
                <a:cs typeface="Calibri" panose="020F0502020204030204" pitchFamily="34" charset="0"/>
              </a:rPr>
              <a:t>agonistiche</a:t>
            </a:r>
            <a:r>
              <a:rPr lang="it-IT" sz="1600" b="1" dirty="0">
                <a:solidFill>
                  <a:sysClr val="windowText" lastClr="000000"/>
                </a:solidFill>
                <a:latin typeface="Calibri" panose="020F0502020204030204" pitchFamily="34" charset="0"/>
                <a:cs typeface="Calibri" panose="020F0502020204030204" pitchFamily="34" charset="0"/>
              </a:rPr>
              <a:t> professionistiche</a:t>
            </a:r>
            <a:endParaRPr lang="en-US" sz="1600" b="1" dirty="0">
              <a:solidFill>
                <a:sysClr val="windowText" lastClr="000000"/>
              </a:solidFill>
              <a:latin typeface="Calibri" panose="020F0502020204030204" pitchFamily="34" charset="0"/>
              <a:cs typeface="Calibri" panose="020F0502020204030204" pitchFamily="34" charset="0"/>
            </a:endParaRPr>
          </a:p>
        </p:txBody>
      </p:sp>
      <p:sp>
        <p:nvSpPr>
          <p:cNvPr id="24" name="Oval 23"/>
          <p:cNvSpPr/>
          <p:nvPr/>
        </p:nvSpPr>
        <p:spPr bwMode="gray">
          <a:xfrm>
            <a:off x="3057086" y="3671312"/>
            <a:ext cx="373532" cy="373532"/>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600" b="1" dirty="0">
                <a:solidFill>
                  <a:schemeClr val="bg1"/>
                </a:solidFill>
                <a:latin typeface="Calibri" panose="020F0502020204030204" pitchFamily="34" charset="0"/>
                <a:cs typeface="Calibri" panose="020F0502020204030204" pitchFamily="34" charset="0"/>
              </a:rPr>
              <a:t>2</a:t>
            </a:r>
            <a:endParaRPr lang="en-US" sz="1600" b="1" dirty="0">
              <a:solidFill>
                <a:schemeClr val="bg1"/>
              </a:solidFill>
              <a:latin typeface="Calibri" panose="020F0502020204030204" pitchFamily="34" charset="0"/>
              <a:cs typeface="Calibri" panose="020F0502020204030204" pitchFamily="34" charset="0"/>
            </a:endParaRPr>
          </a:p>
        </p:txBody>
      </p:sp>
      <p:sp>
        <p:nvSpPr>
          <p:cNvPr id="20" name="Rectangle 19"/>
          <p:cNvSpPr/>
          <p:nvPr/>
        </p:nvSpPr>
        <p:spPr bwMode="gray">
          <a:xfrm>
            <a:off x="3236522" y="4784148"/>
            <a:ext cx="3204190" cy="1254722"/>
          </a:xfrm>
          <a:prstGeom prst="rect">
            <a:avLst/>
          </a:prstGeom>
          <a:solidFill>
            <a:schemeClr val="bg1"/>
          </a:solidFill>
          <a:ln w="6350" algn="ctr">
            <a:solidFill>
              <a:srgbClr val="0076A8"/>
            </a:solidFill>
            <a:miter lim="800000"/>
            <a:headEnd/>
            <a:tailEnd/>
          </a:ln>
        </p:spPr>
        <p:txBody>
          <a:bodyPr rot="0" spcFirstLastPara="0" vertOverflow="overflow" horzOverflow="overflow" vert="horz" wrap="square" lIns="288000" tIns="36000" rIns="144000" bIns="36000" numCol="1" spcCol="0" rtlCol="0" fromWordArt="0" anchor="ctr" anchorCtr="0" forceAA="0" compatLnSpc="1">
            <a:prstTxWarp prst="textNoShape">
              <a:avLst/>
            </a:prstTxWarp>
            <a:noAutofit/>
          </a:bodyPr>
          <a:lstStyle/>
          <a:p>
            <a:pPr>
              <a:lnSpc>
                <a:spcPct val="106000"/>
              </a:lnSpc>
              <a:buFont typeface="Wingdings 2" pitchFamily="18" charset="2"/>
              <a:buNone/>
            </a:pPr>
            <a:r>
              <a:rPr lang="it-IT" sz="1600" dirty="0">
                <a:solidFill>
                  <a:sysClr val="windowText" lastClr="000000"/>
                </a:solidFill>
                <a:latin typeface="Calibri" panose="020F0502020204030204" pitchFamily="34" charset="0"/>
                <a:cs typeface="Calibri" panose="020F0502020204030204" pitchFamily="34" charset="0"/>
              </a:rPr>
              <a:t>Garantire </a:t>
            </a:r>
            <a:r>
              <a:rPr lang="it-IT" sz="1600" b="1" dirty="0">
                <a:solidFill>
                  <a:sysClr val="windowText" lastClr="000000"/>
                </a:solidFill>
                <a:latin typeface="Calibri" panose="020F0502020204030204" pitchFamily="34" charset="0"/>
                <a:cs typeface="Calibri" panose="020F0502020204030204" pitchFamily="34" charset="0"/>
              </a:rPr>
              <a:t>adeguamento </a:t>
            </a:r>
            <a:r>
              <a:rPr lang="it-IT" sz="1600" dirty="0">
                <a:solidFill>
                  <a:sysClr val="windowText" lastClr="000000"/>
                </a:solidFill>
                <a:latin typeface="Calibri" panose="020F0502020204030204" pitchFamily="34" charset="0"/>
                <a:cs typeface="Calibri" panose="020F0502020204030204" pitchFamily="34" charset="0"/>
              </a:rPr>
              <a:t>degli stadi agli </a:t>
            </a:r>
            <a:r>
              <a:rPr lang="it-IT" sz="1600" b="1" dirty="0">
                <a:solidFill>
                  <a:sysClr val="windowText" lastClr="000000"/>
                </a:solidFill>
                <a:latin typeface="Calibri" panose="020F0502020204030204" pitchFamily="34" charset="0"/>
                <a:cs typeface="Calibri" panose="020F0502020204030204" pitchFamily="34" charset="0"/>
              </a:rPr>
              <a:t>standard </a:t>
            </a:r>
            <a:r>
              <a:rPr lang="it-IT" sz="1600" dirty="0">
                <a:solidFill>
                  <a:sysClr val="windowText" lastClr="000000"/>
                </a:solidFill>
                <a:latin typeface="Calibri" panose="020F0502020204030204" pitchFamily="34" charset="0"/>
                <a:cs typeface="Calibri" panose="020F0502020204030204" pitchFamily="34" charset="0"/>
              </a:rPr>
              <a:t>internazionali di </a:t>
            </a:r>
            <a:r>
              <a:rPr lang="it-IT" sz="1600" b="1" dirty="0">
                <a:solidFill>
                  <a:sysClr val="windowText" lastClr="000000"/>
                </a:solidFill>
                <a:latin typeface="Calibri" panose="020F0502020204030204" pitchFamily="34" charset="0"/>
                <a:cs typeface="Calibri" panose="020F0502020204030204" pitchFamily="34" charset="0"/>
              </a:rPr>
              <a:t>sicurezza</a:t>
            </a:r>
            <a:r>
              <a:rPr lang="it-IT" sz="1600" dirty="0">
                <a:solidFill>
                  <a:sysClr val="windowText" lastClr="000000"/>
                </a:solidFill>
                <a:latin typeface="Calibri" panose="020F0502020204030204" pitchFamily="34" charset="0"/>
                <a:cs typeface="Calibri" panose="020F0502020204030204" pitchFamily="34" charset="0"/>
              </a:rPr>
              <a:t>, </a:t>
            </a:r>
            <a:r>
              <a:rPr lang="it-IT" sz="1600" b="1" dirty="0">
                <a:solidFill>
                  <a:sysClr val="windowText" lastClr="000000"/>
                </a:solidFill>
                <a:latin typeface="Calibri" panose="020F0502020204030204" pitchFamily="34" charset="0"/>
                <a:cs typeface="Calibri" panose="020F0502020204030204" pitchFamily="34" charset="0"/>
              </a:rPr>
              <a:t>salute</a:t>
            </a:r>
            <a:r>
              <a:rPr lang="it-IT" sz="1600" dirty="0">
                <a:solidFill>
                  <a:sysClr val="windowText" lastClr="000000"/>
                </a:solidFill>
                <a:latin typeface="Calibri" panose="020F0502020204030204" pitchFamily="34" charset="0"/>
                <a:cs typeface="Calibri" panose="020F0502020204030204" pitchFamily="34" charset="0"/>
              </a:rPr>
              <a:t> e </a:t>
            </a:r>
            <a:r>
              <a:rPr lang="it-IT" sz="1600" b="1" dirty="0">
                <a:solidFill>
                  <a:sysClr val="windowText" lastClr="000000"/>
                </a:solidFill>
                <a:latin typeface="Calibri" panose="020F0502020204030204" pitchFamily="34" charset="0"/>
                <a:cs typeface="Calibri" panose="020F0502020204030204" pitchFamily="34" charset="0"/>
              </a:rPr>
              <a:t>incolumità</a:t>
            </a:r>
            <a:r>
              <a:rPr lang="it-IT" sz="1600" dirty="0">
                <a:solidFill>
                  <a:sysClr val="windowText" lastClr="000000"/>
                </a:solidFill>
                <a:latin typeface="Calibri" panose="020F0502020204030204" pitchFamily="34" charset="0"/>
                <a:cs typeface="Calibri" panose="020F0502020204030204" pitchFamily="34" charset="0"/>
              </a:rPr>
              <a:t> </a:t>
            </a:r>
            <a:endParaRPr lang="en-US" sz="1600" b="1" dirty="0">
              <a:solidFill>
                <a:sysClr val="windowText" lastClr="000000"/>
              </a:solidFill>
              <a:latin typeface="Calibri" panose="020F0502020204030204" pitchFamily="34" charset="0"/>
              <a:cs typeface="Calibri" panose="020F0502020204030204" pitchFamily="34" charset="0"/>
            </a:endParaRPr>
          </a:p>
        </p:txBody>
      </p:sp>
      <p:sp>
        <p:nvSpPr>
          <p:cNvPr id="25" name="Oval 24"/>
          <p:cNvSpPr/>
          <p:nvPr/>
        </p:nvSpPr>
        <p:spPr bwMode="gray">
          <a:xfrm>
            <a:off x="3057086" y="5224743"/>
            <a:ext cx="373532" cy="373532"/>
          </a:xfrm>
          <a:prstGeom prst="ellipse">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600" b="1" dirty="0">
                <a:solidFill>
                  <a:schemeClr val="bg1"/>
                </a:solidFill>
                <a:latin typeface="Calibri" panose="020F0502020204030204" pitchFamily="34" charset="0"/>
                <a:cs typeface="Calibri" panose="020F0502020204030204" pitchFamily="34" charset="0"/>
              </a:rPr>
              <a:t>3</a:t>
            </a:r>
            <a:endParaRPr lang="en-US" sz="1600" b="1" dirty="0">
              <a:solidFill>
                <a:schemeClr val="bg1"/>
              </a:solidFill>
              <a:latin typeface="Calibri" panose="020F0502020204030204" pitchFamily="34" charset="0"/>
              <a:cs typeface="Calibri" panose="020F0502020204030204" pitchFamily="34" charset="0"/>
            </a:endParaRPr>
          </a:p>
        </p:txBody>
      </p:sp>
      <p:sp>
        <p:nvSpPr>
          <p:cNvPr id="17" name="TextBox 16"/>
          <p:cNvSpPr txBox="1"/>
          <p:nvPr>
            <p:custDataLst>
              <p:tags r:id="rId5"/>
            </p:custDataLst>
          </p:nvPr>
        </p:nvSpPr>
        <p:spPr>
          <a:xfrm>
            <a:off x="7089238" y="1055567"/>
            <a:ext cx="4268403" cy="450615"/>
          </a:xfrm>
          <a:prstGeom prst="rect">
            <a:avLst/>
          </a:prstGeom>
          <a:solidFill>
            <a:srgbClr val="0076A8"/>
          </a:solidFill>
          <a:ln w="6350">
            <a:solidFill>
              <a:srgbClr val="0070C0"/>
            </a:solidFill>
          </a:ln>
        </p:spPr>
        <p:txBody>
          <a:bodyPr wrap="square" lIns="72000" rIns="72000" rtlCol="0" anchor="ctr">
            <a:noAutofit/>
          </a:bodyPr>
          <a:lstStyle/>
          <a:p>
            <a:pPr>
              <a:spcAft>
                <a:spcPts val="150"/>
              </a:spcAft>
            </a:pPr>
            <a:r>
              <a:rPr lang="it-IT" sz="1600" b="1" dirty="0">
                <a:solidFill>
                  <a:schemeClr val="bg1"/>
                </a:solidFill>
                <a:latin typeface="Calibri" panose="020F0502020204030204" pitchFamily="34" charset="0"/>
                <a:cs typeface="Calibri" panose="020F0502020204030204" pitchFamily="34" charset="0"/>
              </a:rPr>
              <a:t>Novità normative introdotte</a:t>
            </a:r>
            <a:endParaRPr lang="it-IT" sz="1600" b="1" baseline="30000" dirty="0">
              <a:solidFill>
                <a:schemeClr val="bg1"/>
              </a:solidFill>
              <a:latin typeface="Calibri" panose="020F0502020204030204" pitchFamily="34" charset="0"/>
              <a:cs typeface="Calibri" panose="020F0502020204030204" pitchFamily="34" charset="0"/>
            </a:endParaRPr>
          </a:p>
        </p:txBody>
      </p:sp>
      <p:sp>
        <p:nvSpPr>
          <p:cNvPr id="30" name="Rectangle 29"/>
          <p:cNvSpPr/>
          <p:nvPr/>
        </p:nvSpPr>
        <p:spPr bwMode="gray">
          <a:xfrm>
            <a:off x="7282458" y="1999006"/>
            <a:ext cx="4075183" cy="872675"/>
          </a:xfrm>
          <a:prstGeom prst="rect">
            <a:avLst/>
          </a:prstGeom>
          <a:noFill/>
          <a:ln w="12700" algn="ctr">
            <a:noFill/>
            <a:miter lim="800000"/>
            <a:headEnd/>
            <a:tailEnd/>
          </a:ln>
        </p:spPr>
        <p:txBody>
          <a:bodyPr wrap="square" lIns="108000" tIns="0" rIns="0" bIns="88900" rtlCol="0" anchor="ctr">
            <a:spAutoFit/>
          </a:bodyPr>
          <a:lstStyle/>
          <a:p>
            <a:pPr>
              <a:lnSpc>
                <a:spcPct val="106000"/>
              </a:lnSpc>
            </a:pPr>
            <a:r>
              <a:rPr lang="it-IT" sz="1600" dirty="0">
                <a:latin typeface="Calibri" panose="020F0502020204030204" pitchFamily="34" charset="0"/>
                <a:cs typeface="Calibri" panose="020F0502020204030204" pitchFamily="34" charset="0"/>
              </a:rPr>
              <a:t>Attenuazione</a:t>
            </a:r>
            <a:r>
              <a:rPr lang="it-IT" sz="1600" b="1" dirty="0">
                <a:latin typeface="Calibri" panose="020F0502020204030204" pitchFamily="34" charset="0"/>
                <a:cs typeface="Calibri" panose="020F0502020204030204" pitchFamily="34" charset="0"/>
              </a:rPr>
              <a:t> potere</a:t>
            </a:r>
            <a:r>
              <a:rPr lang="it-IT" sz="1600" dirty="0">
                <a:latin typeface="Calibri" panose="020F0502020204030204" pitchFamily="34" charset="0"/>
                <a:cs typeface="Calibri" panose="020F0502020204030204" pitchFamily="34" charset="0"/>
              </a:rPr>
              <a:t> </a:t>
            </a:r>
            <a:r>
              <a:rPr lang="it-IT" sz="1600" b="1" dirty="0">
                <a:latin typeface="Calibri" panose="020F0502020204030204" pitchFamily="34" charset="0"/>
                <a:cs typeface="Calibri" panose="020F0502020204030204" pitchFamily="34" charset="0"/>
              </a:rPr>
              <a:t>Soprintendenza</a:t>
            </a:r>
            <a:r>
              <a:rPr lang="it-IT" sz="1600" dirty="0">
                <a:latin typeface="Calibri" panose="020F0502020204030204" pitchFamily="34" charset="0"/>
                <a:cs typeface="Calibri" panose="020F0502020204030204" pitchFamily="34" charset="0"/>
              </a:rPr>
              <a:t> di </a:t>
            </a:r>
            <a:r>
              <a:rPr lang="it-IT" sz="1600" b="1" dirty="0">
                <a:latin typeface="Calibri" panose="020F0502020204030204" pitchFamily="34" charset="0"/>
                <a:cs typeface="Calibri" panose="020F0502020204030204" pitchFamily="34" charset="0"/>
              </a:rPr>
              <a:t>bloccare</a:t>
            </a:r>
            <a:r>
              <a:rPr lang="it-IT" sz="1600" dirty="0">
                <a:latin typeface="Calibri" panose="020F0502020204030204" pitchFamily="34" charset="0"/>
                <a:cs typeface="Calibri" panose="020F0502020204030204" pitchFamily="34" charset="0"/>
              </a:rPr>
              <a:t> un intero</a:t>
            </a:r>
            <a:r>
              <a:rPr lang="it-IT" sz="1600" b="1" dirty="0">
                <a:latin typeface="Calibri" panose="020F0502020204030204" pitchFamily="34" charset="0"/>
                <a:cs typeface="Calibri" panose="020F0502020204030204" pitchFamily="34" charset="0"/>
              </a:rPr>
              <a:t> progetto </a:t>
            </a:r>
            <a:r>
              <a:rPr lang="it-IT" sz="1600" dirty="0">
                <a:latin typeface="Calibri" panose="020F0502020204030204" pitchFamily="34" charset="0"/>
                <a:cs typeface="Calibri" panose="020F0502020204030204" pitchFamily="34" charset="0"/>
              </a:rPr>
              <a:t>con </a:t>
            </a:r>
            <a:r>
              <a:rPr lang="it-IT" sz="1600" b="1" dirty="0">
                <a:latin typeface="Calibri" panose="020F0502020204030204" pitchFamily="34" charset="0"/>
                <a:cs typeface="Calibri" panose="020F0502020204030204" pitchFamily="34" charset="0"/>
              </a:rPr>
              <a:t>preferenza </a:t>
            </a:r>
            <a:r>
              <a:rPr lang="it-IT" sz="1600" dirty="0">
                <a:latin typeface="Calibri" panose="020F0502020204030204" pitchFamily="34" charset="0"/>
                <a:cs typeface="Calibri" panose="020F0502020204030204" pitchFamily="34" charset="0"/>
              </a:rPr>
              <a:t>ex-</a:t>
            </a:r>
            <a:r>
              <a:rPr lang="it-IT" sz="1600" dirty="0" err="1">
                <a:latin typeface="Calibri" panose="020F0502020204030204" pitchFamily="34" charset="0"/>
                <a:cs typeface="Calibri" panose="020F0502020204030204" pitchFamily="34" charset="0"/>
              </a:rPr>
              <a:t>lege</a:t>
            </a:r>
            <a:r>
              <a:rPr lang="it-IT" sz="1600" dirty="0">
                <a:latin typeface="Calibri" panose="020F0502020204030204" pitchFamily="34" charset="0"/>
                <a:cs typeface="Calibri" panose="020F0502020204030204" pitchFamily="34" charset="0"/>
              </a:rPr>
              <a:t> per il </a:t>
            </a:r>
            <a:r>
              <a:rPr lang="it-IT" sz="1600" b="1" dirty="0">
                <a:latin typeface="Calibri" panose="020F0502020204030204" pitchFamily="34" charset="0"/>
                <a:cs typeface="Calibri" panose="020F0502020204030204" pitchFamily="34" charset="0"/>
              </a:rPr>
              <a:t>mantenimento </a:t>
            </a:r>
            <a:r>
              <a:rPr lang="it-IT" sz="1600" dirty="0">
                <a:latin typeface="Calibri" panose="020F0502020204030204" pitchFamily="34" charset="0"/>
                <a:cs typeface="Calibri" panose="020F0502020204030204" pitchFamily="34" charset="0"/>
              </a:rPr>
              <a:t>solo</a:t>
            </a:r>
            <a:r>
              <a:rPr lang="it-IT" sz="1600" b="1"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di</a:t>
            </a:r>
            <a:r>
              <a:rPr lang="it-IT" sz="1600" b="1" dirty="0">
                <a:latin typeface="Calibri" panose="020F0502020204030204" pitchFamily="34" charset="0"/>
                <a:cs typeface="Calibri" panose="020F0502020204030204" pitchFamily="34" charset="0"/>
              </a:rPr>
              <a:t> alcune</a:t>
            </a:r>
            <a:r>
              <a:rPr lang="it-IT" sz="1600" dirty="0">
                <a:latin typeface="Calibri" panose="020F0502020204030204" pitchFamily="34" charset="0"/>
                <a:cs typeface="Calibri" panose="020F0502020204030204" pitchFamily="34" charset="0"/>
              </a:rPr>
              <a:t> parti</a:t>
            </a:r>
            <a:endParaRPr lang="en-US" sz="1600" dirty="0">
              <a:latin typeface="Calibri" panose="020F0502020204030204" pitchFamily="34" charset="0"/>
              <a:cs typeface="Calibri" panose="020F0502020204030204" pitchFamily="34" charset="0"/>
            </a:endParaRPr>
          </a:p>
        </p:txBody>
      </p:sp>
      <p:sp>
        <p:nvSpPr>
          <p:cNvPr id="31" name="Rectangle 30"/>
          <p:cNvSpPr/>
          <p:nvPr/>
        </p:nvSpPr>
        <p:spPr bwMode="gray">
          <a:xfrm>
            <a:off x="7269885" y="4845607"/>
            <a:ext cx="4088455" cy="861583"/>
          </a:xfrm>
          <a:prstGeom prst="rect">
            <a:avLst/>
          </a:prstGeom>
          <a:noFill/>
          <a:ln w="12700" algn="ctr">
            <a:noFill/>
            <a:miter lim="800000"/>
            <a:headEnd/>
            <a:tailEnd/>
          </a:ln>
        </p:spPr>
        <p:txBody>
          <a:bodyPr rot="0" spcFirstLastPara="0" vertOverflow="overflow" horzOverflow="overflow" vert="horz" wrap="square" lIns="108000" tIns="0" rIns="0" bIns="88900" numCol="1" spcCol="0" rtlCol="0" fromWordArt="0" anchor="ctr" anchorCtr="0" forceAA="0" compatLnSpc="1">
            <a:prstTxWarp prst="textNoShape">
              <a:avLst/>
            </a:prstTxWarp>
            <a:spAutoFit/>
          </a:bodyPr>
          <a:lstStyle/>
          <a:p>
            <a:pPr>
              <a:lnSpc>
                <a:spcPct val="106000"/>
              </a:lnSpc>
              <a:buFont typeface="Wingdings 2" pitchFamily="18" charset="2"/>
              <a:buNone/>
            </a:pPr>
            <a:r>
              <a:rPr lang="it-IT" sz="1600" b="1" dirty="0">
                <a:latin typeface="Calibri" panose="020F0502020204030204" pitchFamily="34" charset="0"/>
                <a:cs typeface="Calibri" panose="020F0502020204030204" pitchFamily="34" charset="0"/>
              </a:rPr>
              <a:t>Tempo massimo 90gg</a:t>
            </a:r>
            <a:r>
              <a:rPr lang="it-IT" sz="1600" dirty="0">
                <a:latin typeface="Calibri" panose="020F0502020204030204" pitchFamily="34" charset="0"/>
                <a:cs typeface="Calibri" panose="020F0502020204030204" pitchFamily="34" charset="0"/>
              </a:rPr>
              <a:t> per formulazione provvedimento di </a:t>
            </a:r>
            <a:r>
              <a:rPr lang="it-IT" sz="1600" b="1" dirty="0">
                <a:latin typeface="Calibri" panose="020F0502020204030204" pitchFamily="34" charset="0"/>
                <a:cs typeface="Calibri" panose="020F0502020204030204" pitchFamily="34" charset="0"/>
              </a:rPr>
              <a:t>Ministero Beni Culturali</a:t>
            </a:r>
            <a:r>
              <a:rPr lang="it-IT" sz="1600" dirty="0">
                <a:latin typeface="Calibri" panose="020F0502020204030204" pitchFamily="34" charset="0"/>
                <a:cs typeface="Calibri" panose="020F0502020204030204" pitchFamily="34" charset="0"/>
              </a:rPr>
              <a:t> (unica proroga possibile di 30 giorni)</a:t>
            </a:r>
            <a:endParaRPr lang="en-US" sz="1600" b="1" dirty="0">
              <a:latin typeface="Calibri" panose="020F0502020204030204" pitchFamily="34" charset="0"/>
              <a:cs typeface="Calibri" panose="020F0502020204030204" pitchFamily="34" charset="0"/>
            </a:endParaRPr>
          </a:p>
        </p:txBody>
      </p:sp>
      <p:sp>
        <p:nvSpPr>
          <p:cNvPr id="32" name="Rectangle 31"/>
          <p:cNvSpPr/>
          <p:nvPr/>
        </p:nvSpPr>
        <p:spPr bwMode="gray">
          <a:xfrm>
            <a:off x="7269885" y="3353671"/>
            <a:ext cx="4088455" cy="1004400"/>
          </a:xfrm>
          <a:prstGeom prst="rect">
            <a:avLst/>
          </a:prstGeom>
          <a:noFill/>
          <a:ln w="12700" algn="ctr">
            <a:noFill/>
            <a:miter lim="800000"/>
            <a:headEnd/>
            <a:tailEnd/>
          </a:ln>
        </p:spPr>
        <p:txBody>
          <a:bodyPr rot="0" spcFirstLastPara="0" vertOverflow="overflow" horzOverflow="overflow" vert="horz" wrap="square" lIns="108000" tIns="0" rIns="0" bIns="88900" numCol="1" spcCol="0" rtlCol="0" fromWordArt="0" anchor="ctr" anchorCtr="0" forceAA="0" compatLnSpc="1">
            <a:prstTxWarp prst="textNoShape">
              <a:avLst/>
            </a:prstTxWarp>
            <a:noAutofit/>
          </a:bodyPr>
          <a:lstStyle/>
          <a:p>
            <a:pPr>
              <a:lnSpc>
                <a:spcPct val="106000"/>
              </a:lnSpc>
              <a:buFont typeface="Wingdings 2" pitchFamily="18" charset="2"/>
              <a:buNone/>
            </a:pPr>
            <a:r>
              <a:rPr lang="it-IT" sz="1600" b="1" dirty="0">
                <a:latin typeface="Calibri" panose="020F0502020204030204" pitchFamily="34" charset="0"/>
                <a:cs typeface="Calibri" panose="020F0502020204030204" pitchFamily="34" charset="0"/>
              </a:rPr>
              <a:t>Condizioni</a:t>
            </a:r>
            <a:r>
              <a:rPr lang="it-IT" sz="1600" dirty="0">
                <a:latin typeface="Calibri" panose="020F0502020204030204" pitchFamily="34" charset="0"/>
                <a:cs typeface="Calibri" panose="020F0502020204030204" pitchFamily="34" charset="0"/>
              </a:rPr>
              <a:t> di </a:t>
            </a:r>
            <a:r>
              <a:rPr lang="it-IT" sz="1600" b="1" dirty="0">
                <a:latin typeface="Calibri" panose="020F0502020204030204" pitchFamily="34" charset="0"/>
                <a:cs typeface="Calibri" panose="020F0502020204030204" pitchFamily="34" charset="0"/>
              </a:rPr>
              <a:t>funzionalità</a:t>
            </a:r>
            <a:r>
              <a:rPr lang="it-IT" sz="1600" dirty="0">
                <a:latin typeface="Calibri" panose="020F0502020204030204" pitchFamily="34" charset="0"/>
                <a:cs typeface="Calibri" panose="020F0502020204030204" pitchFamily="34" charset="0"/>
              </a:rPr>
              <a:t>, </a:t>
            </a:r>
            <a:r>
              <a:rPr lang="it-IT" sz="1600" b="1" dirty="0">
                <a:latin typeface="Calibri" panose="020F0502020204030204" pitchFamily="34" charset="0"/>
                <a:cs typeface="Calibri" panose="020F0502020204030204" pitchFamily="34" charset="0"/>
              </a:rPr>
              <a:t>sicurezza</a:t>
            </a:r>
            <a:r>
              <a:rPr lang="it-IT" sz="1600" dirty="0">
                <a:latin typeface="Calibri" panose="020F0502020204030204" pitchFamily="34" charset="0"/>
                <a:cs typeface="Calibri" panose="020F0502020204030204" pitchFamily="34" charset="0"/>
              </a:rPr>
              <a:t> e di </a:t>
            </a:r>
            <a:r>
              <a:rPr lang="it-IT" sz="1600" b="1" dirty="0">
                <a:latin typeface="Calibri" panose="020F0502020204030204" pitchFamily="34" charset="0"/>
                <a:cs typeface="Calibri" panose="020F0502020204030204" pitchFamily="34" charset="0"/>
              </a:rPr>
              <a:t>sostenibilità</a:t>
            </a:r>
            <a:r>
              <a:rPr lang="it-IT" sz="1600" dirty="0">
                <a:latin typeface="Calibri" panose="020F0502020204030204" pitchFamily="34" charset="0"/>
                <a:cs typeface="Calibri" panose="020F0502020204030204" pitchFamily="34" charset="0"/>
              </a:rPr>
              <a:t> economico-finanziaria di</a:t>
            </a:r>
            <a:r>
              <a:rPr lang="it-IT" sz="1600" b="1" dirty="0">
                <a:latin typeface="Calibri" panose="020F0502020204030204" pitchFamily="34" charset="0"/>
                <a:cs typeface="Calibri" panose="020F0502020204030204" pitchFamily="34" charset="0"/>
              </a:rPr>
              <a:t> maggiore rilevanza</a:t>
            </a:r>
            <a:r>
              <a:rPr lang="it-IT" sz="1600" dirty="0">
                <a:latin typeface="Calibri" panose="020F0502020204030204" pitchFamily="34" charset="0"/>
                <a:cs typeface="Calibri" panose="020F0502020204030204" pitchFamily="34" charset="0"/>
              </a:rPr>
              <a:t> rispetto a </a:t>
            </a:r>
            <a:r>
              <a:rPr lang="it-IT" sz="1600" b="1" dirty="0">
                <a:latin typeface="Calibri" panose="020F0502020204030204" pitchFamily="34" charset="0"/>
                <a:cs typeface="Calibri" panose="020F0502020204030204" pitchFamily="34" charset="0"/>
              </a:rPr>
              <a:t>valore «testimoniale»</a:t>
            </a:r>
            <a:endParaRPr lang="en-US" sz="1600" b="1" dirty="0">
              <a:latin typeface="Calibri" panose="020F0502020204030204" pitchFamily="34" charset="0"/>
              <a:cs typeface="Calibri" panose="020F0502020204030204" pitchFamily="34" charset="0"/>
            </a:endParaRPr>
          </a:p>
        </p:txBody>
      </p:sp>
      <p:sp>
        <p:nvSpPr>
          <p:cNvPr id="10" name="Rectangle 9"/>
          <p:cNvSpPr/>
          <p:nvPr/>
        </p:nvSpPr>
        <p:spPr bwMode="gray">
          <a:xfrm>
            <a:off x="7089238" y="1855182"/>
            <a:ext cx="88328" cy="1160322"/>
          </a:xfrm>
          <a:prstGeom prst="rect">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4" name="Rectangle 63"/>
          <p:cNvSpPr/>
          <p:nvPr/>
        </p:nvSpPr>
        <p:spPr bwMode="gray">
          <a:xfrm>
            <a:off x="7089238" y="4696238"/>
            <a:ext cx="88328" cy="1160322"/>
          </a:xfrm>
          <a:prstGeom prst="rect">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5" name="Rectangle 64"/>
          <p:cNvSpPr/>
          <p:nvPr/>
        </p:nvSpPr>
        <p:spPr bwMode="gray">
          <a:xfrm>
            <a:off x="7089238" y="3275710"/>
            <a:ext cx="88328" cy="1160322"/>
          </a:xfrm>
          <a:prstGeom prst="rect">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7" name="Group 6"/>
          <p:cNvGrpSpPr/>
          <p:nvPr/>
        </p:nvGrpSpPr>
        <p:grpSpPr>
          <a:xfrm>
            <a:off x="6571905" y="3700583"/>
            <a:ext cx="368360" cy="368360"/>
            <a:chOff x="6971924" y="3717175"/>
            <a:chExt cx="368360" cy="368360"/>
          </a:xfrm>
        </p:grpSpPr>
        <p:sp>
          <p:nvSpPr>
            <p:cNvPr id="2860037" name="Oval 2860036"/>
            <p:cNvSpPr/>
            <p:nvPr/>
          </p:nvSpPr>
          <p:spPr bwMode="gray">
            <a:xfrm>
              <a:off x="6971924" y="3717175"/>
              <a:ext cx="368360" cy="368360"/>
            </a:xfrm>
            <a:prstGeom prst="ellipse">
              <a:avLst/>
            </a:prstGeom>
            <a:solidFill>
              <a:srgbClr val="0076A8"/>
            </a:solidFill>
            <a:ln w="381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a:solidFill>
                  <a:schemeClr val="bg1"/>
                </a:solidFill>
              </a:endParaRPr>
            </a:p>
          </p:txBody>
        </p:sp>
        <p:sp>
          <p:nvSpPr>
            <p:cNvPr id="4" name="Chevron 3"/>
            <p:cNvSpPr/>
            <p:nvPr/>
          </p:nvSpPr>
          <p:spPr bwMode="gray">
            <a:xfrm>
              <a:off x="7122843" y="3785388"/>
              <a:ext cx="66523" cy="231935"/>
            </a:xfrm>
            <a:prstGeom prst="chevron">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50" name="Line 16"/>
          <p:cNvSpPr>
            <a:spLocks noChangeShapeType="1"/>
          </p:cNvSpPr>
          <p:nvPr>
            <p:custDataLst>
              <p:tags r:id="rId6"/>
            </p:custDataLst>
          </p:nvPr>
        </p:nvSpPr>
        <p:spPr bwMode="auto">
          <a:xfrm>
            <a:off x="7089238" y="3133007"/>
            <a:ext cx="4269600" cy="0"/>
          </a:xfrm>
          <a:prstGeom prst="line">
            <a:avLst/>
          </a:prstGeom>
          <a:noFill/>
          <a:ln w="3175">
            <a:solidFill>
              <a:srgbClr val="0076A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sp>
        <p:nvSpPr>
          <p:cNvPr id="51" name="Line 16"/>
          <p:cNvSpPr>
            <a:spLocks noChangeShapeType="1"/>
          </p:cNvSpPr>
          <p:nvPr>
            <p:custDataLst>
              <p:tags r:id="rId7"/>
            </p:custDataLst>
          </p:nvPr>
        </p:nvSpPr>
        <p:spPr bwMode="auto">
          <a:xfrm>
            <a:off x="7089238" y="4553348"/>
            <a:ext cx="4269600" cy="0"/>
          </a:xfrm>
          <a:prstGeom prst="line">
            <a:avLst/>
          </a:prstGeom>
          <a:noFill/>
          <a:ln w="3175">
            <a:solidFill>
              <a:srgbClr val="0076A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sp>
        <p:nvSpPr>
          <p:cNvPr id="34" name="TextBox 33"/>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a:t>
            </a:r>
            <a:r>
              <a:rPr lang="it-IT" sz="800" i="1" dirty="0" smtClean="0">
                <a:latin typeface="Calibri" panose="020F0502020204030204" pitchFamily="34" charset="0"/>
                <a:cs typeface="Calibri" panose="020F0502020204030204" pitchFamily="34" charset="0"/>
              </a:rPr>
              <a:t>Monitor Deloitte intelligence</a:t>
            </a:r>
            <a:endParaRPr lang="it-IT" sz="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6374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405930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44" name="think-cell Slide" r:id="rId8" imgW="473" imgH="473" progId="TCLayout.ActiveDocument.1">
                  <p:embed/>
                </p:oleObj>
              </mc:Choice>
              <mc:Fallback>
                <p:oleObj name="think-cell Slide" r:id="rId8" imgW="473" imgH="473" progId="TCLayout.ActiveDocument.1">
                  <p:embed/>
                  <p:pic>
                    <p:nvPicPr>
                      <p:cNvPr id="6" name="Object 5"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71" name="Rectangle 70"/>
          <p:cNvSpPr/>
          <p:nvPr/>
        </p:nvSpPr>
        <p:spPr>
          <a:xfrm>
            <a:off x="501650" y="823221"/>
            <a:ext cx="10868025" cy="5388534"/>
          </a:xfrm>
          <a:prstGeom prst="rect">
            <a:avLst/>
          </a:prstGeom>
          <a:solidFill>
            <a:schemeClr val="bg1"/>
          </a:solidFill>
          <a:ln w="12700">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501650" y="317500"/>
            <a:ext cx="11188700" cy="353213"/>
          </a:xfrm>
        </p:spPr>
        <p:txBody>
          <a:bodyPr/>
          <a:lstStyle/>
          <a:p>
            <a:r>
              <a:rPr lang="it-IT" sz="2400" dirty="0">
                <a:solidFill>
                  <a:srgbClr val="000000"/>
                </a:solidFill>
              </a:rPr>
              <a:t>Riteniamo sia necessario un </a:t>
            </a:r>
            <a:r>
              <a:rPr lang="it-IT" sz="2400" b="1" dirty="0">
                <a:solidFill>
                  <a:srgbClr val="000000"/>
                </a:solidFill>
                <a:latin typeface="Calibri" panose="020F0502020204030204" pitchFamily="34" charset="0"/>
                <a:cs typeface="Calibri" panose="020F0502020204030204" pitchFamily="34" charset="0"/>
              </a:rPr>
              <a:t>ulteriore passo avanti </a:t>
            </a:r>
            <a:r>
              <a:rPr lang="it-IT" sz="2400" dirty="0">
                <a:solidFill>
                  <a:srgbClr val="000000"/>
                </a:solidFill>
              </a:rPr>
              <a:t>per ridurre il gap con i </a:t>
            </a:r>
            <a:r>
              <a:rPr lang="it-IT" sz="2400" dirty="0" err="1">
                <a:solidFill>
                  <a:srgbClr val="000000"/>
                </a:solidFill>
              </a:rPr>
              <a:t>peer</a:t>
            </a:r>
            <a:r>
              <a:rPr lang="it-IT" sz="2400" dirty="0">
                <a:solidFill>
                  <a:srgbClr val="000000"/>
                </a:solidFill>
              </a:rPr>
              <a:t> EU</a:t>
            </a:r>
            <a:endParaRPr lang="en-US" sz="2400" dirty="0">
              <a:solidFill>
                <a:srgbClr val="000000"/>
              </a:solidFill>
            </a:endParaRPr>
          </a:p>
        </p:txBody>
      </p:sp>
      <p:sp>
        <p:nvSpPr>
          <p:cNvPr id="8" name="Rectangle 7"/>
          <p:cNvSpPr/>
          <p:nvPr/>
        </p:nvSpPr>
        <p:spPr bwMode="gray">
          <a:xfrm>
            <a:off x="2773518" y="1929271"/>
            <a:ext cx="47314" cy="690466"/>
          </a:xfrm>
          <a:prstGeom prst="rect">
            <a:avLst/>
          </a:prstGeom>
          <a:solidFill>
            <a:srgbClr val="0076A8"/>
          </a:solidFill>
          <a:ln w="19050" algn="ctr">
            <a:solidFill>
              <a:srgbClr val="0070C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16" name="Group 15"/>
          <p:cNvGrpSpPr/>
          <p:nvPr/>
        </p:nvGrpSpPr>
        <p:grpSpPr>
          <a:xfrm>
            <a:off x="2397125" y="1796366"/>
            <a:ext cx="4181475" cy="956277"/>
            <a:chOff x="2381250" y="1603461"/>
            <a:chExt cx="4181475" cy="956277"/>
          </a:xfrm>
        </p:grpSpPr>
        <p:sp>
          <p:nvSpPr>
            <p:cNvPr id="4" name="TextBox 3"/>
            <p:cNvSpPr txBox="1"/>
            <p:nvPr/>
          </p:nvSpPr>
          <p:spPr>
            <a:xfrm>
              <a:off x="2381250" y="1603461"/>
              <a:ext cx="337896" cy="956277"/>
            </a:xfrm>
            <a:prstGeom prst="rect">
              <a:avLst/>
            </a:prstGeom>
            <a:noFill/>
          </p:spPr>
          <p:txBody>
            <a:bodyPr wrap="square" lIns="0" tIns="0" rIns="0" bIns="0" rtlCol="0" anchor="ctr">
              <a:noAutofit/>
            </a:bodyPr>
            <a:lstStyle/>
            <a:p>
              <a:pPr>
                <a:spcBef>
                  <a:spcPts val="600"/>
                </a:spcBef>
                <a:buSzPct val="100000"/>
              </a:pPr>
              <a:r>
                <a:rPr lang="it-IT" sz="3200" dirty="0">
                  <a:solidFill>
                    <a:srgbClr val="0076A8"/>
                  </a:solidFill>
                  <a:latin typeface="Calibri" panose="020F0502020204030204" pitchFamily="34" charset="0"/>
                  <a:cs typeface="Calibri" panose="020F0502020204030204" pitchFamily="34" charset="0"/>
                </a:rPr>
                <a:t>1.</a:t>
              </a:r>
              <a:endParaRPr lang="en-US" sz="3200" dirty="0">
                <a:solidFill>
                  <a:srgbClr val="0076A8"/>
                </a:solidFill>
                <a:latin typeface="Calibri" panose="020F0502020204030204" pitchFamily="34" charset="0"/>
                <a:cs typeface="Calibri" panose="020F0502020204030204" pitchFamily="34" charset="0"/>
              </a:endParaRPr>
            </a:p>
          </p:txBody>
        </p:sp>
        <p:sp>
          <p:nvSpPr>
            <p:cNvPr id="43" name="Rectangle 42"/>
            <p:cNvSpPr/>
            <p:nvPr/>
          </p:nvSpPr>
          <p:spPr bwMode="gray">
            <a:xfrm>
              <a:off x="2969961" y="1658579"/>
              <a:ext cx="3592764" cy="846041"/>
            </a:xfrm>
            <a:prstGeom prst="rect">
              <a:avLst/>
            </a:prstGeom>
            <a:noFill/>
            <a:ln w="12700" algn="ctr">
              <a:noFill/>
              <a:miter lim="800000"/>
              <a:headEnd/>
              <a:tailEnd/>
            </a:ln>
            <a:effectLst/>
          </p:spPr>
          <p:txBody>
            <a:bodyPr wrap="square" lIns="0" tIns="0" rIns="0" bIns="0" rtlCol="0" anchor="ctr"/>
            <a:lstStyle/>
            <a:p>
              <a:pPr>
                <a:lnSpc>
                  <a:spcPct val="106000"/>
                </a:lnSpc>
              </a:pPr>
              <a:r>
                <a:rPr lang="it-IT" b="1" dirty="0">
                  <a:latin typeface="Calibri" panose="020F0502020204030204" pitchFamily="34" charset="0"/>
                  <a:cs typeface="Calibri" panose="020F0502020204030204" pitchFamily="34" charset="0"/>
                </a:rPr>
                <a:t>Ridurre gli </a:t>
              </a:r>
              <a:r>
                <a:rPr lang="it-IT" b="1" dirty="0" err="1">
                  <a:latin typeface="Calibri" panose="020F0502020204030204" pitchFamily="34" charset="0"/>
                  <a:cs typeface="Calibri" panose="020F0502020204030204" pitchFamily="34" charset="0"/>
                </a:rPr>
                <a:t>step</a:t>
              </a:r>
              <a:r>
                <a:rPr lang="it-IT" b="1" dirty="0">
                  <a:latin typeface="Calibri" panose="020F0502020204030204" pitchFamily="34" charset="0"/>
                  <a:cs typeface="Calibri" panose="020F0502020204030204" pitchFamily="34" charset="0"/>
                </a:rPr>
                <a:t> autorizzativi previsti dal processo approvativo</a:t>
              </a:r>
              <a:endParaRPr lang="en-US" b="1" dirty="0">
                <a:latin typeface="Calibri" panose="020F0502020204030204" pitchFamily="34" charset="0"/>
                <a:cs typeface="Calibri" panose="020F0502020204030204" pitchFamily="34" charset="0"/>
              </a:endParaRPr>
            </a:p>
          </p:txBody>
        </p:sp>
      </p:grpSp>
      <p:sp>
        <p:nvSpPr>
          <p:cNvPr id="50" name="TextBox 49"/>
          <p:cNvSpPr txBox="1"/>
          <p:nvPr/>
        </p:nvSpPr>
        <p:spPr>
          <a:xfrm>
            <a:off x="2397125" y="2939878"/>
            <a:ext cx="476250" cy="956277"/>
          </a:xfrm>
          <a:prstGeom prst="rect">
            <a:avLst/>
          </a:prstGeom>
          <a:noFill/>
        </p:spPr>
        <p:txBody>
          <a:bodyPr wrap="square" lIns="0" tIns="0" rIns="0" bIns="0" rtlCol="0" anchor="ctr">
            <a:noAutofit/>
          </a:bodyPr>
          <a:lstStyle/>
          <a:p>
            <a:pPr>
              <a:spcBef>
                <a:spcPts val="600"/>
              </a:spcBef>
              <a:buSzPct val="100000"/>
            </a:pPr>
            <a:r>
              <a:rPr lang="it-IT" sz="3200" dirty="0">
                <a:solidFill>
                  <a:srgbClr val="0076A8"/>
                </a:solidFill>
                <a:latin typeface="Calibri" panose="020F0502020204030204" pitchFamily="34" charset="0"/>
                <a:cs typeface="Calibri" panose="020F0502020204030204" pitchFamily="34" charset="0"/>
              </a:rPr>
              <a:t>2.</a:t>
            </a:r>
            <a:endParaRPr lang="en-US" sz="3200" dirty="0">
              <a:solidFill>
                <a:srgbClr val="0076A8"/>
              </a:solidFill>
              <a:latin typeface="Calibri" panose="020F0502020204030204" pitchFamily="34" charset="0"/>
              <a:cs typeface="Calibri" panose="020F0502020204030204" pitchFamily="34" charset="0"/>
            </a:endParaRPr>
          </a:p>
        </p:txBody>
      </p:sp>
      <p:sp>
        <p:nvSpPr>
          <p:cNvPr id="51" name="Rectangle 50"/>
          <p:cNvSpPr/>
          <p:nvPr/>
        </p:nvSpPr>
        <p:spPr bwMode="gray">
          <a:xfrm>
            <a:off x="2773518" y="3072783"/>
            <a:ext cx="47314" cy="690466"/>
          </a:xfrm>
          <a:prstGeom prst="rect">
            <a:avLst/>
          </a:prstGeom>
          <a:solidFill>
            <a:srgbClr val="0076A8"/>
          </a:solidFill>
          <a:ln w="19050" algn="ctr">
            <a:solidFill>
              <a:srgbClr val="0070C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2" name="Rectangle 51"/>
          <p:cNvSpPr/>
          <p:nvPr/>
        </p:nvSpPr>
        <p:spPr bwMode="gray">
          <a:xfrm>
            <a:off x="2985836" y="2994996"/>
            <a:ext cx="3592764" cy="846041"/>
          </a:xfrm>
          <a:prstGeom prst="rect">
            <a:avLst/>
          </a:prstGeom>
          <a:noFill/>
          <a:ln w="12700" algn="ctr">
            <a:noFill/>
            <a:miter lim="800000"/>
            <a:headEnd/>
            <a:tailEnd/>
          </a:ln>
          <a:effectLst/>
        </p:spPr>
        <p:txBody>
          <a:bodyPr wrap="square" lIns="0" tIns="0" rIns="0" bIns="0" rtlCol="0" anchor="ctr"/>
          <a:lstStyle/>
          <a:p>
            <a:pPr>
              <a:lnSpc>
                <a:spcPct val="106000"/>
              </a:lnSpc>
            </a:pPr>
            <a:r>
              <a:rPr lang="it-IT" b="1" dirty="0">
                <a:latin typeface="Calibri" panose="020F0502020204030204" pitchFamily="34" charset="0"/>
                <a:cs typeface="Calibri" panose="020F0502020204030204" pitchFamily="34" charset="0"/>
              </a:rPr>
              <a:t>Rimuovere discrezionalità dei diversi Enti Pubblici coinvolti nel processo </a:t>
            </a:r>
            <a:endParaRPr lang="en-US" b="1" dirty="0">
              <a:latin typeface="Calibri" panose="020F0502020204030204" pitchFamily="34" charset="0"/>
              <a:cs typeface="Calibri" panose="020F0502020204030204" pitchFamily="34" charset="0"/>
            </a:endParaRPr>
          </a:p>
        </p:txBody>
      </p:sp>
      <p:sp>
        <p:nvSpPr>
          <p:cNvPr id="55" name="TextBox 54"/>
          <p:cNvSpPr txBox="1"/>
          <p:nvPr/>
        </p:nvSpPr>
        <p:spPr>
          <a:xfrm>
            <a:off x="2397125" y="4083390"/>
            <a:ext cx="376381" cy="956277"/>
          </a:xfrm>
          <a:prstGeom prst="rect">
            <a:avLst/>
          </a:prstGeom>
          <a:noFill/>
        </p:spPr>
        <p:txBody>
          <a:bodyPr wrap="square" lIns="0" tIns="0" rIns="0" bIns="0" rtlCol="0" anchor="ctr">
            <a:noAutofit/>
          </a:bodyPr>
          <a:lstStyle/>
          <a:p>
            <a:pPr>
              <a:spcBef>
                <a:spcPts val="600"/>
              </a:spcBef>
              <a:buSzPct val="100000"/>
            </a:pPr>
            <a:r>
              <a:rPr lang="it-IT" sz="3200" dirty="0">
                <a:solidFill>
                  <a:srgbClr val="0076A8"/>
                </a:solidFill>
                <a:latin typeface="Calibri" panose="020F0502020204030204" pitchFamily="34" charset="0"/>
                <a:cs typeface="Calibri" panose="020F0502020204030204" pitchFamily="34" charset="0"/>
              </a:rPr>
              <a:t>3.</a:t>
            </a:r>
            <a:endParaRPr lang="en-US" sz="3200" dirty="0">
              <a:solidFill>
                <a:srgbClr val="0076A8"/>
              </a:solidFill>
              <a:latin typeface="Calibri" panose="020F0502020204030204" pitchFamily="34" charset="0"/>
              <a:cs typeface="Calibri" panose="020F0502020204030204" pitchFamily="34" charset="0"/>
            </a:endParaRPr>
          </a:p>
        </p:txBody>
      </p:sp>
      <p:sp>
        <p:nvSpPr>
          <p:cNvPr id="56" name="Rectangle 55"/>
          <p:cNvSpPr/>
          <p:nvPr/>
        </p:nvSpPr>
        <p:spPr bwMode="gray">
          <a:xfrm>
            <a:off x="2773518" y="4216295"/>
            <a:ext cx="47314" cy="690466"/>
          </a:xfrm>
          <a:prstGeom prst="rect">
            <a:avLst/>
          </a:prstGeom>
          <a:solidFill>
            <a:srgbClr val="0076A8"/>
          </a:solidFill>
          <a:ln w="19050" algn="ctr">
            <a:solidFill>
              <a:srgbClr val="0070C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7" name="Rectangle 56"/>
          <p:cNvSpPr/>
          <p:nvPr/>
        </p:nvSpPr>
        <p:spPr bwMode="gray">
          <a:xfrm>
            <a:off x="2985836" y="4138508"/>
            <a:ext cx="3592764" cy="846041"/>
          </a:xfrm>
          <a:prstGeom prst="rect">
            <a:avLst/>
          </a:prstGeom>
          <a:noFill/>
          <a:ln w="12700" algn="ctr">
            <a:noFill/>
            <a:miter lim="800000"/>
            <a:headEnd/>
            <a:tailEnd/>
          </a:ln>
          <a:effectLst/>
        </p:spPr>
        <p:txBody>
          <a:bodyPr wrap="square" lIns="0" tIns="0" rIns="0" bIns="0" rtlCol="0" anchor="ctr"/>
          <a:lstStyle/>
          <a:p>
            <a:pPr>
              <a:lnSpc>
                <a:spcPct val="106000"/>
              </a:lnSpc>
            </a:pPr>
            <a:r>
              <a:rPr lang="it-IT" b="1" dirty="0">
                <a:latin typeface="Calibri" panose="020F0502020204030204" pitchFamily="34" charset="0"/>
                <a:cs typeface="Calibri" panose="020F0502020204030204" pitchFamily="34" charset="0"/>
              </a:rPr>
              <a:t>Consentire nuove opportunità di generazione di extra ricavi</a:t>
            </a:r>
            <a:endParaRPr lang="en-US" b="1" dirty="0">
              <a:latin typeface="Calibri" panose="020F0502020204030204" pitchFamily="34" charset="0"/>
              <a:cs typeface="Calibri" panose="020F0502020204030204" pitchFamily="34" charset="0"/>
            </a:endParaRPr>
          </a:p>
        </p:txBody>
      </p:sp>
      <p:sp>
        <p:nvSpPr>
          <p:cNvPr id="61" name="TextBox 60"/>
          <p:cNvSpPr txBox="1"/>
          <p:nvPr/>
        </p:nvSpPr>
        <p:spPr>
          <a:xfrm>
            <a:off x="2397125" y="5226903"/>
            <a:ext cx="476250" cy="956277"/>
          </a:xfrm>
          <a:prstGeom prst="rect">
            <a:avLst/>
          </a:prstGeom>
          <a:noFill/>
        </p:spPr>
        <p:txBody>
          <a:bodyPr wrap="square" lIns="0" tIns="0" rIns="0" bIns="0" rtlCol="0" anchor="ctr">
            <a:noAutofit/>
          </a:bodyPr>
          <a:lstStyle/>
          <a:p>
            <a:pPr>
              <a:spcBef>
                <a:spcPts val="600"/>
              </a:spcBef>
              <a:buSzPct val="100000"/>
            </a:pPr>
            <a:r>
              <a:rPr lang="it-IT" sz="3200" dirty="0">
                <a:solidFill>
                  <a:srgbClr val="0076A8"/>
                </a:solidFill>
                <a:latin typeface="Calibri" panose="020F0502020204030204" pitchFamily="34" charset="0"/>
                <a:cs typeface="Calibri" panose="020F0502020204030204" pitchFamily="34" charset="0"/>
              </a:rPr>
              <a:t>4.</a:t>
            </a:r>
            <a:endParaRPr lang="en-US" sz="3200" dirty="0">
              <a:solidFill>
                <a:srgbClr val="0076A8"/>
              </a:solidFill>
              <a:latin typeface="Calibri" panose="020F0502020204030204" pitchFamily="34" charset="0"/>
              <a:cs typeface="Calibri" panose="020F0502020204030204" pitchFamily="34" charset="0"/>
            </a:endParaRPr>
          </a:p>
        </p:txBody>
      </p:sp>
      <p:sp>
        <p:nvSpPr>
          <p:cNvPr id="62" name="Rectangle 61"/>
          <p:cNvSpPr/>
          <p:nvPr/>
        </p:nvSpPr>
        <p:spPr bwMode="gray">
          <a:xfrm>
            <a:off x="2773518" y="5359808"/>
            <a:ext cx="47314" cy="690466"/>
          </a:xfrm>
          <a:prstGeom prst="rect">
            <a:avLst/>
          </a:prstGeom>
          <a:solidFill>
            <a:srgbClr val="0076A8"/>
          </a:solidFill>
          <a:ln w="19050" algn="ctr">
            <a:solidFill>
              <a:srgbClr val="0070C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3" name="Rectangle 62"/>
          <p:cNvSpPr/>
          <p:nvPr/>
        </p:nvSpPr>
        <p:spPr bwMode="gray">
          <a:xfrm>
            <a:off x="2985836" y="5282021"/>
            <a:ext cx="3592764" cy="846041"/>
          </a:xfrm>
          <a:prstGeom prst="rect">
            <a:avLst/>
          </a:prstGeom>
          <a:noFill/>
          <a:ln w="12700" algn="ctr">
            <a:noFill/>
            <a:miter lim="800000"/>
            <a:headEnd/>
            <a:tailEnd/>
          </a:ln>
          <a:effectLst/>
        </p:spPr>
        <p:txBody>
          <a:bodyPr wrap="square" lIns="0" tIns="0" rIns="0" bIns="0" rtlCol="0" anchor="ctr"/>
          <a:lstStyle/>
          <a:p>
            <a:pPr>
              <a:lnSpc>
                <a:spcPct val="106000"/>
              </a:lnSpc>
            </a:pPr>
            <a:r>
              <a:rPr lang="it-IT" b="1" dirty="0">
                <a:latin typeface="Calibri" panose="020F0502020204030204" pitchFamily="34" charset="0"/>
                <a:cs typeface="Calibri" panose="020F0502020204030204" pitchFamily="34" charset="0"/>
              </a:rPr>
              <a:t>Promuovere nuove leve di </a:t>
            </a:r>
            <a:r>
              <a:rPr lang="it-IT" b="1" dirty="0" err="1">
                <a:latin typeface="Calibri" panose="020F0502020204030204" pitchFamily="34" charset="0"/>
                <a:cs typeface="Calibri" panose="020F0502020204030204" pitchFamily="34" charset="0"/>
              </a:rPr>
              <a:t>funding</a:t>
            </a:r>
            <a:r>
              <a:rPr lang="it-IT" b="1" dirty="0">
                <a:latin typeface="Calibri" panose="020F0502020204030204" pitchFamily="34" charset="0"/>
                <a:cs typeface="Calibri" panose="020F0502020204030204" pitchFamily="34" charset="0"/>
              </a:rPr>
              <a:t> complementari a </a:t>
            </a:r>
            <a:r>
              <a:rPr lang="it-IT" b="1" dirty="0" err="1">
                <a:latin typeface="Calibri" panose="020F0502020204030204" pitchFamily="34" charset="0"/>
                <a:cs typeface="Calibri" panose="020F0502020204030204" pitchFamily="34" charset="0"/>
              </a:rPr>
              <a:t>equity</a:t>
            </a:r>
            <a:r>
              <a:rPr lang="it-IT" b="1" dirty="0">
                <a:latin typeface="Calibri" panose="020F0502020204030204" pitchFamily="34" charset="0"/>
                <a:cs typeface="Calibri" panose="020F0502020204030204" pitchFamily="34" charset="0"/>
              </a:rPr>
              <a:t> e </a:t>
            </a:r>
            <a:r>
              <a:rPr lang="it-IT" b="1" dirty="0" err="1">
                <a:latin typeface="Calibri" panose="020F0502020204030204" pitchFamily="34" charset="0"/>
                <a:cs typeface="Calibri" panose="020F0502020204030204" pitchFamily="34" charset="0"/>
              </a:rPr>
              <a:t>lending</a:t>
            </a:r>
            <a:endParaRPr lang="en-US" b="1" dirty="0">
              <a:latin typeface="Calibri" panose="020F0502020204030204" pitchFamily="34" charset="0"/>
              <a:cs typeface="Calibri" panose="020F0502020204030204" pitchFamily="34" charset="0"/>
            </a:endParaRPr>
          </a:p>
        </p:txBody>
      </p:sp>
      <p:sp>
        <p:nvSpPr>
          <p:cNvPr id="69" name="Pentagon 68"/>
          <p:cNvSpPr/>
          <p:nvPr/>
        </p:nvSpPr>
        <p:spPr bwMode="gray">
          <a:xfrm>
            <a:off x="615950" y="940491"/>
            <a:ext cx="6086475" cy="344240"/>
          </a:xfrm>
          <a:prstGeom prst="homePlate">
            <a:avLst>
              <a:gd name="adj" fmla="val 0"/>
            </a:avLst>
          </a:prstGeom>
          <a:solidFill>
            <a:srgbClr val="0076A8"/>
          </a:solidFill>
          <a:ln w="3175" algn="ctr">
            <a:solidFill>
              <a:srgbClr val="0070C0"/>
            </a:solidFill>
            <a:miter lim="800000"/>
            <a:headEnd/>
            <a:tailEnd/>
          </a:ln>
          <a:effectLst/>
        </p:spPr>
        <p:txBody>
          <a:bodyPr wrap="square" lIns="0" tIns="88900" rIns="0" bIns="88900" rtlCol="0" anchor="ctr"/>
          <a:lstStyle/>
          <a:p>
            <a:pPr algn="ctr">
              <a:lnSpc>
                <a:spcPct val="106000"/>
              </a:lnSpc>
              <a:buFont typeface="Wingdings 2" pitchFamily="18" charset="2"/>
              <a:buNone/>
            </a:pPr>
            <a:r>
              <a:rPr lang="it-IT" b="1" dirty="0">
                <a:solidFill>
                  <a:schemeClr val="bg1"/>
                </a:solidFill>
                <a:latin typeface="Calibri" panose="020F0502020204030204" pitchFamily="34" charset="0"/>
                <a:cs typeface="Calibri" panose="020F0502020204030204" pitchFamily="34" charset="0"/>
              </a:rPr>
              <a:t>Principali sfide per diventare un campione europeo</a:t>
            </a:r>
            <a:endParaRPr lang="en-US" b="1" dirty="0">
              <a:solidFill>
                <a:schemeClr val="bg1"/>
              </a:solidFill>
              <a:latin typeface="Calibri" panose="020F0502020204030204" pitchFamily="34" charset="0"/>
              <a:cs typeface="Calibri" panose="020F0502020204030204" pitchFamily="34" charset="0"/>
            </a:endParaRPr>
          </a:p>
        </p:txBody>
      </p:sp>
      <p:pic>
        <p:nvPicPr>
          <p:cNvPr id="23" name="Picture 23" descr="Risultato immagini per icona strada"/>
          <p:cNvPicPr>
            <a:picLocks noChangeAspect="1" noChangeArrowheads="1"/>
          </p:cNvPicPr>
          <p:nvPr/>
        </p:nvPicPr>
        <p:blipFill>
          <a:blip r:embed="rId10" cstate="email">
            <a:lum bright="70000" contrast="-70000"/>
            <a:extLst>
              <a:ext uri="{28A0092B-C50C-407E-A947-70E740481C1C}">
                <a14:useLocalDpi xmlns:a14="http://schemas.microsoft.com/office/drawing/2010/main"/>
              </a:ext>
            </a:extLst>
          </a:blip>
          <a:srcRect/>
          <a:stretch>
            <a:fillRect/>
          </a:stretch>
        </p:blipFill>
        <p:spPr bwMode="auto">
          <a:xfrm flipH="1">
            <a:off x="393937" y="1096736"/>
            <a:ext cx="1967188" cy="4978476"/>
          </a:xfrm>
          <a:prstGeom prst="rect">
            <a:avLst/>
          </a:prstGeom>
          <a:extLst>
            <a:ext uri="{909E8E84-426E-40DD-AFC4-6F175D3DCCD1}">
              <a14:hiddenFill xmlns:a14="http://schemas.microsoft.com/office/drawing/2010/main">
                <a:solidFill>
                  <a:srgbClr val="FFFFFF"/>
                </a:solidFill>
              </a14:hiddenFill>
            </a:ext>
          </a:extLst>
        </p:spPr>
      </p:pic>
      <p:cxnSp>
        <p:nvCxnSpPr>
          <p:cNvPr id="24" name="Straight Connector 23"/>
          <p:cNvCxnSpPr>
            <a:cxnSpLocks/>
            <a:stCxn id="25" idx="6"/>
            <a:endCxn id="4" idx="1"/>
          </p:cNvCxnSpPr>
          <p:nvPr/>
        </p:nvCxnSpPr>
        <p:spPr>
          <a:xfrm>
            <a:off x="1327358" y="2269998"/>
            <a:ext cx="1069767" cy="4507"/>
          </a:xfrm>
          <a:prstGeom prst="line">
            <a:avLst/>
          </a:prstGeom>
          <a:ln w="63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032296" y="2122467"/>
            <a:ext cx="295062" cy="295062"/>
          </a:xfrm>
          <a:prstGeom prst="ellipse">
            <a:avLst/>
          </a:prstGeom>
          <a:solidFill>
            <a:srgbClr val="0076A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latin typeface="+mj-lt"/>
              <a:cs typeface="Calibri" panose="020F0502020204030204" pitchFamily="34" charset="0"/>
            </a:endParaRPr>
          </a:p>
        </p:txBody>
      </p:sp>
      <p:sp>
        <p:nvSpPr>
          <p:cNvPr id="26" name="Freeform 88"/>
          <p:cNvSpPr>
            <a:spLocks noChangeAspect="1" noEditPoints="1"/>
          </p:cNvSpPr>
          <p:nvPr/>
        </p:nvSpPr>
        <p:spPr bwMode="auto">
          <a:xfrm>
            <a:off x="1116746" y="2164840"/>
            <a:ext cx="123213" cy="191266"/>
          </a:xfrm>
          <a:custGeom>
            <a:avLst/>
            <a:gdLst>
              <a:gd name="T0" fmla="*/ 113969 w 409"/>
              <a:gd name="T1" fmla="*/ 136958 h 634"/>
              <a:gd name="T2" fmla="*/ 135963 w 409"/>
              <a:gd name="T3" fmla="*/ 114911 h 634"/>
              <a:gd name="T4" fmla="*/ 157957 w 409"/>
              <a:gd name="T5" fmla="*/ 136958 h 634"/>
              <a:gd name="T6" fmla="*/ 135963 w 409"/>
              <a:gd name="T7" fmla="*/ 159005 h 634"/>
              <a:gd name="T8" fmla="*/ 113969 w 409"/>
              <a:gd name="T9" fmla="*/ 136958 h 634"/>
              <a:gd name="T10" fmla="*/ 135963 w 409"/>
              <a:gd name="T11" fmla="*/ 79503 h 634"/>
              <a:gd name="T12" fmla="*/ 78645 w 409"/>
              <a:gd name="T13" fmla="*/ 136958 h 634"/>
              <a:gd name="T14" fmla="*/ 135963 w 409"/>
              <a:gd name="T15" fmla="*/ 194414 h 634"/>
              <a:gd name="T16" fmla="*/ 193281 w 409"/>
              <a:gd name="T17" fmla="*/ 136958 h 634"/>
              <a:gd name="T18" fmla="*/ 135963 w 409"/>
              <a:gd name="T19" fmla="*/ 79503 h 634"/>
              <a:gd name="T20" fmla="*/ 0 w 409"/>
              <a:gd name="T21" fmla="*/ 134286 h 634"/>
              <a:gd name="T22" fmla="*/ 113969 w 409"/>
              <a:gd name="T23" fmla="*/ 397513 h 634"/>
              <a:gd name="T24" fmla="*/ 113969 w 409"/>
              <a:gd name="T25" fmla="*/ 401521 h 634"/>
              <a:gd name="T26" fmla="*/ 135963 w 409"/>
              <a:gd name="T27" fmla="*/ 423568 h 634"/>
              <a:gd name="T28" fmla="*/ 157957 w 409"/>
              <a:gd name="T29" fmla="*/ 401521 h 634"/>
              <a:gd name="T30" fmla="*/ 157957 w 409"/>
              <a:gd name="T31" fmla="*/ 397513 h 634"/>
              <a:gd name="T32" fmla="*/ 272593 w 409"/>
              <a:gd name="T33" fmla="*/ 134286 h 634"/>
              <a:gd name="T34" fmla="*/ 135963 w 409"/>
              <a:gd name="T35" fmla="*/ 0 h 634"/>
              <a:gd name="T36" fmla="*/ 0 w 409"/>
              <a:gd name="T37" fmla="*/ 134286 h 634"/>
              <a:gd name="T38" fmla="*/ 135963 w 409"/>
              <a:gd name="T39" fmla="*/ 44094 h 634"/>
              <a:gd name="T40" fmla="*/ 228605 w 409"/>
              <a:gd name="T41" fmla="*/ 136958 h 634"/>
              <a:gd name="T42" fmla="*/ 135963 w 409"/>
              <a:gd name="T43" fmla="*/ 229154 h 634"/>
              <a:gd name="T44" fmla="*/ 43988 w 409"/>
              <a:gd name="T45" fmla="*/ 136958 h 634"/>
              <a:gd name="T46" fmla="*/ 135963 w 409"/>
              <a:gd name="T47" fmla="*/ 44094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9" h="634">
                <a:moveTo>
                  <a:pt x="171" y="205"/>
                </a:moveTo>
                <a:cubicBezTo>
                  <a:pt x="171" y="186"/>
                  <a:pt x="186" y="172"/>
                  <a:pt x="204" y="172"/>
                </a:cubicBezTo>
                <a:cubicBezTo>
                  <a:pt x="223" y="172"/>
                  <a:pt x="237" y="186"/>
                  <a:pt x="237" y="205"/>
                </a:cubicBezTo>
                <a:cubicBezTo>
                  <a:pt x="237" y="223"/>
                  <a:pt x="223" y="238"/>
                  <a:pt x="204" y="238"/>
                </a:cubicBezTo>
                <a:cubicBezTo>
                  <a:pt x="186" y="238"/>
                  <a:pt x="171" y="223"/>
                  <a:pt x="171" y="205"/>
                </a:cubicBezTo>
                <a:close/>
                <a:moveTo>
                  <a:pt x="204" y="119"/>
                </a:moveTo>
                <a:cubicBezTo>
                  <a:pt x="157" y="119"/>
                  <a:pt x="118" y="157"/>
                  <a:pt x="118" y="205"/>
                </a:cubicBezTo>
                <a:cubicBezTo>
                  <a:pt x="118" y="252"/>
                  <a:pt x="157" y="291"/>
                  <a:pt x="204" y="291"/>
                </a:cubicBezTo>
                <a:cubicBezTo>
                  <a:pt x="252" y="291"/>
                  <a:pt x="290" y="252"/>
                  <a:pt x="290" y="205"/>
                </a:cubicBezTo>
                <a:cubicBezTo>
                  <a:pt x="290" y="157"/>
                  <a:pt x="252" y="119"/>
                  <a:pt x="204" y="119"/>
                </a:cubicBezTo>
                <a:close/>
                <a:moveTo>
                  <a:pt x="0" y="201"/>
                </a:moveTo>
                <a:cubicBezTo>
                  <a:pt x="0" y="336"/>
                  <a:pt x="159" y="440"/>
                  <a:pt x="171" y="595"/>
                </a:cubicBezTo>
                <a:cubicBezTo>
                  <a:pt x="171" y="601"/>
                  <a:pt x="171" y="601"/>
                  <a:pt x="171" y="601"/>
                </a:cubicBezTo>
                <a:cubicBezTo>
                  <a:pt x="171" y="619"/>
                  <a:pt x="186" y="634"/>
                  <a:pt x="204" y="634"/>
                </a:cubicBezTo>
                <a:cubicBezTo>
                  <a:pt x="223" y="634"/>
                  <a:pt x="237" y="619"/>
                  <a:pt x="237" y="601"/>
                </a:cubicBezTo>
                <a:cubicBezTo>
                  <a:pt x="237" y="595"/>
                  <a:pt x="237" y="595"/>
                  <a:pt x="237" y="595"/>
                </a:cubicBezTo>
                <a:cubicBezTo>
                  <a:pt x="251" y="440"/>
                  <a:pt x="409" y="336"/>
                  <a:pt x="409" y="201"/>
                </a:cubicBezTo>
                <a:cubicBezTo>
                  <a:pt x="409" y="90"/>
                  <a:pt x="318" y="0"/>
                  <a:pt x="204" y="0"/>
                </a:cubicBezTo>
                <a:cubicBezTo>
                  <a:pt x="91" y="0"/>
                  <a:pt x="0" y="90"/>
                  <a:pt x="0" y="201"/>
                </a:cubicBezTo>
                <a:close/>
                <a:moveTo>
                  <a:pt x="204" y="66"/>
                </a:moveTo>
                <a:cubicBezTo>
                  <a:pt x="281" y="66"/>
                  <a:pt x="343" y="128"/>
                  <a:pt x="343" y="205"/>
                </a:cubicBezTo>
                <a:cubicBezTo>
                  <a:pt x="343" y="281"/>
                  <a:pt x="281" y="343"/>
                  <a:pt x="204" y="343"/>
                </a:cubicBezTo>
                <a:cubicBezTo>
                  <a:pt x="128" y="343"/>
                  <a:pt x="66" y="281"/>
                  <a:pt x="66" y="205"/>
                </a:cubicBezTo>
                <a:cubicBezTo>
                  <a:pt x="66" y="128"/>
                  <a:pt x="128" y="66"/>
                  <a:pt x="204" y="66"/>
                </a:cubicBezTo>
                <a:close/>
              </a:path>
            </a:pathLst>
          </a:custGeom>
          <a:solidFill>
            <a:schemeClr val="bg1"/>
          </a:solidFill>
          <a:ln>
            <a:noFill/>
          </a:ln>
        </p:spPr>
        <p:txBody>
          <a:bodyPr/>
          <a:lstStyle/>
          <a:p>
            <a:pPr defTabSz="932962" eaLnBrk="1" fontAlgn="auto" hangingPunct="1">
              <a:spcBef>
                <a:spcPts val="0"/>
              </a:spcBef>
              <a:spcAft>
                <a:spcPts val="0"/>
              </a:spcAft>
              <a:defRPr/>
            </a:pPr>
            <a:endParaRPr lang="en-US" sz="1600" kern="0">
              <a:solidFill>
                <a:sysClr val="windowText" lastClr="000000"/>
              </a:solidFill>
              <a:latin typeface="+mj-lt"/>
              <a:cs typeface="Calibri" panose="020F0502020204030204" pitchFamily="34" charset="0"/>
            </a:endParaRPr>
          </a:p>
        </p:txBody>
      </p:sp>
      <p:cxnSp>
        <p:nvCxnSpPr>
          <p:cNvPr id="31" name="Straight Connector 30"/>
          <p:cNvCxnSpPr>
            <a:stCxn id="28" idx="6"/>
            <a:endCxn id="50" idx="1"/>
          </p:cNvCxnSpPr>
          <p:nvPr/>
        </p:nvCxnSpPr>
        <p:spPr>
          <a:xfrm>
            <a:off x="1774820" y="3415232"/>
            <a:ext cx="622305" cy="0"/>
          </a:xfrm>
          <a:prstGeom prst="line">
            <a:avLst/>
          </a:prstGeom>
          <a:ln w="63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36" idx="6"/>
            <a:endCxn id="55" idx="1"/>
          </p:cNvCxnSpPr>
          <p:nvPr/>
        </p:nvCxnSpPr>
        <p:spPr>
          <a:xfrm flipV="1">
            <a:off x="1920690" y="4561529"/>
            <a:ext cx="476435" cy="4978"/>
          </a:xfrm>
          <a:prstGeom prst="line">
            <a:avLst/>
          </a:prstGeom>
          <a:ln w="63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6"/>
            <a:endCxn id="61" idx="1"/>
          </p:cNvCxnSpPr>
          <p:nvPr/>
        </p:nvCxnSpPr>
        <p:spPr>
          <a:xfrm flipV="1">
            <a:off x="1492065" y="5705042"/>
            <a:ext cx="905060" cy="0"/>
          </a:xfrm>
          <a:prstGeom prst="line">
            <a:avLst/>
          </a:prstGeom>
          <a:ln w="63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3" name="Pentagon 52"/>
          <p:cNvSpPr/>
          <p:nvPr/>
        </p:nvSpPr>
        <p:spPr bwMode="gray">
          <a:xfrm>
            <a:off x="6978507" y="1324778"/>
            <a:ext cx="1135987" cy="504000"/>
          </a:xfrm>
          <a:prstGeom prst="homePlate">
            <a:avLst>
              <a:gd name="adj" fmla="val 0"/>
            </a:avLst>
          </a:prstGeom>
          <a:noFill/>
          <a:ln w="3175" algn="ctr">
            <a:noFill/>
            <a:miter lim="800000"/>
            <a:headEnd/>
            <a:tailEnd/>
          </a:ln>
          <a:effectLst/>
        </p:spPr>
        <p:txBody>
          <a:bodyPr wrap="square" lIns="0" tIns="88900" rIns="0" bIns="88900" rtlCol="0" anchor="ctr"/>
          <a:lstStyle/>
          <a:p>
            <a:pPr algn="ctr">
              <a:buFont typeface="Wingdings 2" pitchFamily="18" charset="2"/>
              <a:buNone/>
            </a:pPr>
            <a:r>
              <a:rPr lang="it-IT" sz="1600" b="1" dirty="0">
                <a:latin typeface="Calibri" panose="020F0502020204030204" pitchFamily="34" charset="0"/>
                <a:cs typeface="Calibri" panose="020F0502020204030204" pitchFamily="34" charset="0"/>
              </a:rPr>
              <a:t>Riduzione burocrazia</a:t>
            </a:r>
            <a:endParaRPr lang="en-US" sz="1600" b="1" dirty="0">
              <a:latin typeface="Calibri" panose="020F0502020204030204" pitchFamily="34" charset="0"/>
              <a:cs typeface="Calibri" panose="020F0502020204030204" pitchFamily="34" charset="0"/>
            </a:endParaRPr>
          </a:p>
        </p:txBody>
      </p:sp>
      <p:sp>
        <p:nvSpPr>
          <p:cNvPr id="54" name="Pentagon 53"/>
          <p:cNvSpPr/>
          <p:nvPr/>
        </p:nvSpPr>
        <p:spPr bwMode="gray">
          <a:xfrm>
            <a:off x="8533637" y="1324778"/>
            <a:ext cx="1135987" cy="504000"/>
          </a:xfrm>
          <a:prstGeom prst="homePlate">
            <a:avLst>
              <a:gd name="adj" fmla="val 0"/>
            </a:avLst>
          </a:prstGeom>
          <a:noFill/>
          <a:ln w="3175" algn="ctr">
            <a:noFill/>
            <a:miter lim="800000"/>
            <a:headEnd/>
            <a:tailEnd/>
          </a:ln>
          <a:effectLst/>
        </p:spPr>
        <p:txBody>
          <a:bodyPr wrap="square" lIns="0" tIns="88900" rIns="0" bIns="88900" rtlCol="0" anchor="ctr"/>
          <a:lstStyle/>
          <a:p>
            <a:pPr algn="ctr">
              <a:buFont typeface="Wingdings 2" pitchFamily="18" charset="2"/>
              <a:buNone/>
            </a:pPr>
            <a:r>
              <a:rPr lang="it-IT" sz="1600" b="1" dirty="0">
                <a:latin typeface="Calibri" panose="020F0502020204030204" pitchFamily="34" charset="0"/>
                <a:cs typeface="Calibri" panose="020F0502020204030204" pitchFamily="34" charset="0"/>
              </a:rPr>
              <a:t>Riduzione incertezze</a:t>
            </a:r>
            <a:endParaRPr lang="en-US" sz="1600" b="1" dirty="0">
              <a:latin typeface="Calibri" panose="020F0502020204030204" pitchFamily="34" charset="0"/>
              <a:cs typeface="Calibri" panose="020F0502020204030204" pitchFamily="34" charset="0"/>
            </a:endParaRPr>
          </a:p>
        </p:txBody>
      </p:sp>
      <p:sp>
        <p:nvSpPr>
          <p:cNvPr id="58" name="Pentagon 57"/>
          <p:cNvSpPr/>
          <p:nvPr/>
        </p:nvSpPr>
        <p:spPr bwMode="gray">
          <a:xfrm>
            <a:off x="10088767" y="1324778"/>
            <a:ext cx="1135987" cy="504000"/>
          </a:xfrm>
          <a:prstGeom prst="homePlate">
            <a:avLst>
              <a:gd name="adj" fmla="val 0"/>
            </a:avLst>
          </a:prstGeom>
          <a:noFill/>
          <a:ln w="3175" algn="ctr">
            <a:noFill/>
            <a:miter lim="800000"/>
            <a:headEnd/>
            <a:tailEnd/>
          </a:ln>
          <a:effectLst/>
        </p:spPr>
        <p:txBody>
          <a:bodyPr wrap="square" lIns="0" tIns="88900" rIns="0" bIns="88900" rtlCol="0" anchor="ctr"/>
          <a:lstStyle/>
          <a:p>
            <a:pPr algn="ctr">
              <a:buFont typeface="Wingdings 2" pitchFamily="18" charset="2"/>
              <a:buNone/>
            </a:pPr>
            <a:r>
              <a:rPr lang="it-IT" sz="1600" b="1" dirty="0">
                <a:latin typeface="Calibri" panose="020F0502020204030204" pitchFamily="34" charset="0"/>
                <a:cs typeface="Calibri" panose="020F0502020204030204" pitchFamily="34" charset="0"/>
              </a:rPr>
              <a:t>Sostenibilità finanziaria</a:t>
            </a:r>
            <a:endParaRPr lang="en-US" sz="1600" b="1" dirty="0">
              <a:latin typeface="Calibri" panose="020F0502020204030204" pitchFamily="34" charset="0"/>
              <a:cs typeface="Calibri" panose="020F0502020204030204" pitchFamily="34" charset="0"/>
            </a:endParaRPr>
          </a:p>
        </p:txBody>
      </p:sp>
      <p:sp>
        <p:nvSpPr>
          <p:cNvPr id="59" name="Pentagon 58"/>
          <p:cNvSpPr/>
          <p:nvPr/>
        </p:nvSpPr>
        <p:spPr bwMode="gray">
          <a:xfrm>
            <a:off x="6940550" y="940491"/>
            <a:ext cx="4324350" cy="344240"/>
          </a:xfrm>
          <a:prstGeom prst="homePlate">
            <a:avLst>
              <a:gd name="adj" fmla="val 0"/>
            </a:avLst>
          </a:prstGeom>
          <a:solidFill>
            <a:srgbClr val="0076A8"/>
          </a:solidFill>
          <a:ln w="3175" algn="ctr">
            <a:solidFill>
              <a:srgbClr val="0070C0"/>
            </a:solidFill>
            <a:miter lim="800000"/>
            <a:headEnd/>
            <a:tailEnd/>
          </a:ln>
          <a:effectLst/>
        </p:spPr>
        <p:txBody>
          <a:bodyPr wrap="square" lIns="0" tIns="88900" rIns="0" bIns="88900" rtlCol="0" anchor="ctr"/>
          <a:lstStyle/>
          <a:p>
            <a:pPr algn="ctr">
              <a:lnSpc>
                <a:spcPct val="106000"/>
              </a:lnSpc>
              <a:buFont typeface="Wingdings 2" pitchFamily="18" charset="2"/>
              <a:buNone/>
            </a:pPr>
            <a:r>
              <a:rPr lang="it-IT" b="1" dirty="0">
                <a:solidFill>
                  <a:schemeClr val="bg1"/>
                </a:solidFill>
                <a:latin typeface="Calibri" panose="020F0502020204030204" pitchFamily="34" charset="0"/>
                <a:cs typeface="Calibri" panose="020F0502020204030204" pitchFamily="34" charset="0"/>
              </a:rPr>
              <a:t>Benefici chiave</a:t>
            </a:r>
            <a:endParaRPr lang="en-US" b="1" dirty="0">
              <a:solidFill>
                <a:schemeClr val="bg1"/>
              </a:solidFill>
              <a:latin typeface="Calibri" panose="020F0502020204030204" pitchFamily="34" charset="0"/>
              <a:cs typeface="Calibri" panose="020F0502020204030204" pitchFamily="34" charset="0"/>
            </a:endParaRPr>
          </a:p>
        </p:txBody>
      </p:sp>
      <p:sp>
        <p:nvSpPr>
          <p:cNvPr id="60" name="Line 16"/>
          <p:cNvSpPr>
            <a:spLocks noChangeShapeType="1"/>
          </p:cNvSpPr>
          <p:nvPr>
            <p:custDataLst>
              <p:tags r:id="rId4"/>
            </p:custDataLst>
          </p:nvPr>
        </p:nvSpPr>
        <p:spPr bwMode="auto">
          <a:xfrm>
            <a:off x="6952500" y="1866878"/>
            <a:ext cx="1188000" cy="0"/>
          </a:xfrm>
          <a:prstGeom prst="line">
            <a:avLst/>
          </a:prstGeom>
          <a:noFill/>
          <a:ln w="19050">
            <a:solidFill>
              <a:srgbClr val="0076A8"/>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sp>
        <p:nvSpPr>
          <p:cNvPr id="64" name="Line 16"/>
          <p:cNvSpPr>
            <a:spLocks noChangeShapeType="1"/>
          </p:cNvSpPr>
          <p:nvPr>
            <p:custDataLst>
              <p:tags r:id="rId5"/>
            </p:custDataLst>
          </p:nvPr>
        </p:nvSpPr>
        <p:spPr bwMode="auto">
          <a:xfrm>
            <a:off x="8514700" y="1866878"/>
            <a:ext cx="1188000" cy="0"/>
          </a:xfrm>
          <a:prstGeom prst="line">
            <a:avLst/>
          </a:prstGeom>
          <a:noFill/>
          <a:ln w="19050">
            <a:solidFill>
              <a:srgbClr val="0076A8"/>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sp>
        <p:nvSpPr>
          <p:cNvPr id="65" name="Line 16"/>
          <p:cNvSpPr>
            <a:spLocks noChangeShapeType="1"/>
          </p:cNvSpPr>
          <p:nvPr>
            <p:custDataLst>
              <p:tags r:id="rId6"/>
            </p:custDataLst>
          </p:nvPr>
        </p:nvSpPr>
        <p:spPr bwMode="auto">
          <a:xfrm>
            <a:off x="10062760" y="1866878"/>
            <a:ext cx="1188000" cy="0"/>
          </a:xfrm>
          <a:prstGeom prst="line">
            <a:avLst/>
          </a:prstGeom>
          <a:noFill/>
          <a:ln w="19050">
            <a:solidFill>
              <a:srgbClr val="0076A8"/>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400">
              <a:latin typeface="Calibri" panose="020F0502020204030204" pitchFamily="34" charset="0"/>
              <a:cs typeface="Calibri" panose="020F0502020204030204" pitchFamily="34" charset="0"/>
            </a:endParaRPr>
          </a:p>
        </p:txBody>
      </p:sp>
      <p:cxnSp>
        <p:nvCxnSpPr>
          <p:cNvPr id="22" name="Straight Arrow Connector 21"/>
          <p:cNvCxnSpPr/>
          <p:nvPr/>
        </p:nvCxnSpPr>
        <p:spPr>
          <a:xfrm>
            <a:off x="7546500" y="2031230"/>
            <a:ext cx="0" cy="1809807"/>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9101630" y="2031230"/>
            <a:ext cx="0" cy="3994872"/>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0656760" y="4216295"/>
            <a:ext cx="0" cy="1809807"/>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197003" y="5561976"/>
            <a:ext cx="295062" cy="295062"/>
            <a:chOff x="1115959" y="3930667"/>
            <a:chExt cx="295062" cy="295062"/>
          </a:xfrm>
        </p:grpSpPr>
        <p:sp>
          <p:nvSpPr>
            <p:cNvPr id="44" name="Oval 43"/>
            <p:cNvSpPr/>
            <p:nvPr/>
          </p:nvSpPr>
          <p:spPr>
            <a:xfrm>
              <a:off x="1115959" y="3930667"/>
              <a:ext cx="295062" cy="295062"/>
            </a:xfrm>
            <a:prstGeom prst="ellipse">
              <a:avLst/>
            </a:prstGeom>
            <a:solidFill>
              <a:srgbClr val="0076A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latin typeface="+mj-lt"/>
                <a:cs typeface="Calibri" panose="020F0502020204030204" pitchFamily="34" charset="0"/>
              </a:endParaRPr>
            </a:p>
          </p:txBody>
        </p:sp>
        <p:sp>
          <p:nvSpPr>
            <p:cNvPr id="45" name="Freeform 88"/>
            <p:cNvSpPr>
              <a:spLocks noChangeAspect="1" noEditPoints="1"/>
            </p:cNvSpPr>
            <p:nvPr/>
          </p:nvSpPr>
          <p:spPr bwMode="auto">
            <a:xfrm>
              <a:off x="1201884" y="3982565"/>
              <a:ext cx="123213" cy="191266"/>
            </a:xfrm>
            <a:custGeom>
              <a:avLst/>
              <a:gdLst>
                <a:gd name="T0" fmla="*/ 113969 w 409"/>
                <a:gd name="T1" fmla="*/ 136958 h 634"/>
                <a:gd name="T2" fmla="*/ 135963 w 409"/>
                <a:gd name="T3" fmla="*/ 114911 h 634"/>
                <a:gd name="T4" fmla="*/ 157957 w 409"/>
                <a:gd name="T5" fmla="*/ 136958 h 634"/>
                <a:gd name="T6" fmla="*/ 135963 w 409"/>
                <a:gd name="T7" fmla="*/ 159005 h 634"/>
                <a:gd name="T8" fmla="*/ 113969 w 409"/>
                <a:gd name="T9" fmla="*/ 136958 h 634"/>
                <a:gd name="T10" fmla="*/ 135963 w 409"/>
                <a:gd name="T11" fmla="*/ 79503 h 634"/>
                <a:gd name="T12" fmla="*/ 78645 w 409"/>
                <a:gd name="T13" fmla="*/ 136958 h 634"/>
                <a:gd name="T14" fmla="*/ 135963 w 409"/>
                <a:gd name="T15" fmla="*/ 194414 h 634"/>
                <a:gd name="T16" fmla="*/ 193281 w 409"/>
                <a:gd name="T17" fmla="*/ 136958 h 634"/>
                <a:gd name="T18" fmla="*/ 135963 w 409"/>
                <a:gd name="T19" fmla="*/ 79503 h 634"/>
                <a:gd name="T20" fmla="*/ 0 w 409"/>
                <a:gd name="T21" fmla="*/ 134286 h 634"/>
                <a:gd name="T22" fmla="*/ 113969 w 409"/>
                <a:gd name="T23" fmla="*/ 397513 h 634"/>
                <a:gd name="T24" fmla="*/ 113969 w 409"/>
                <a:gd name="T25" fmla="*/ 401521 h 634"/>
                <a:gd name="T26" fmla="*/ 135963 w 409"/>
                <a:gd name="T27" fmla="*/ 423568 h 634"/>
                <a:gd name="T28" fmla="*/ 157957 w 409"/>
                <a:gd name="T29" fmla="*/ 401521 h 634"/>
                <a:gd name="T30" fmla="*/ 157957 w 409"/>
                <a:gd name="T31" fmla="*/ 397513 h 634"/>
                <a:gd name="T32" fmla="*/ 272593 w 409"/>
                <a:gd name="T33" fmla="*/ 134286 h 634"/>
                <a:gd name="T34" fmla="*/ 135963 w 409"/>
                <a:gd name="T35" fmla="*/ 0 h 634"/>
                <a:gd name="T36" fmla="*/ 0 w 409"/>
                <a:gd name="T37" fmla="*/ 134286 h 634"/>
                <a:gd name="T38" fmla="*/ 135963 w 409"/>
                <a:gd name="T39" fmla="*/ 44094 h 634"/>
                <a:gd name="T40" fmla="*/ 228605 w 409"/>
                <a:gd name="T41" fmla="*/ 136958 h 634"/>
                <a:gd name="T42" fmla="*/ 135963 w 409"/>
                <a:gd name="T43" fmla="*/ 229154 h 634"/>
                <a:gd name="T44" fmla="*/ 43988 w 409"/>
                <a:gd name="T45" fmla="*/ 136958 h 634"/>
                <a:gd name="T46" fmla="*/ 135963 w 409"/>
                <a:gd name="T47" fmla="*/ 44094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9" h="634">
                  <a:moveTo>
                    <a:pt x="171" y="205"/>
                  </a:moveTo>
                  <a:cubicBezTo>
                    <a:pt x="171" y="186"/>
                    <a:pt x="186" y="172"/>
                    <a:pt x="204" y="172"/>
                  </a:cubicBezTo>
                  <a:cubicBezTo>
                    <a:pt x="223" y="172"/>
                    <a:pt x="237" y="186"/>
                    <a:pt x="237" y="205"/>
                  </a:cubicBezTo>
                  <a:cubicBezTo>
                    <a:pt x="237" y="223"/>
                    <a:pt x="223" y="238"/>
                    <a:pt x="204" y="238"/>
                  </a:cubicBezTo>
                  <a:cubicBezTo>
                    <a:pt x="186" y="238"/>
                    <a:pt x="171" y="223"/>
                    <a:pt x="171" y="205"/>
                  </a:cubicBezTo>
                  <a:close/>
                  <a:moveTo>
                    <a:pt x="204" y="119"/>
                  </a:moveTo>
                  <a:cubicBezTo>
                    <a:pt x="157" y="119"/>
                    <a:pt x="118" y="157"/>
                    <a:pt x="118" y="205"/>
                  </a:cubicBezTo>
                  <a:cubicBezTo>
                    <a:pt x="118" y="252"/>
                    <a:pt x="157" y="291"/>
                    <a:pt x="204" y="291"/>
                  </a:cubicBezTo>
                  <a:cubicBezTo>
                    <a:pt x="252" y="291"/>
                    <a:pt x="290" y="252"/>
                    <a:pt x="290" y="205"/>
                  </a:cubicBezTo>
                  <a:cubicBezTo>
                    <a:pt x="290" y="157"/>
                    <a:pt x="252" y="119"/>
                    <a:pt x="204" y="119"/>
                  </a:cubicBezTo>
                  <a:close/>
                  <a:moveTo>
                    <a:pt x="0" y="201"/>
                  </a:moveTo>
                  <a:cubicBezTo>
                    <a:pt x="0" y="336"/>
                    <a:pt x="159" y="440"/>
                    <a:pt x="171" y="595"/>
                  </a:cubicBezTo>
                  <a:cubicBezTo>
                    <a:pt x="171" y="601"/>
                    <a:pt x="171" y="601"/>
                    <a:pt x="171" y="601"/>
                  </a:cubicBezTo>
                  <a:cubicBezTo>
                    <a:pt x="171" y="619"/>
                    <a:pt x="186" y="634"/>
                    <a:pt x="204" y="634"/>
                  </a:cubicBezTo>
                  <a:cubicBezTo>
                    <a:pt x="223" y="634"/>
                    <a:pt x="237" y="619"/>
                    <a:pt x="237" y="601"/>
                  </a:cubicBezTo>
                  <a:cubicBezTo>
                    <a:pt x="237" y="595"/>
                    <a:pt x="237" y="595"/>
                    <a:pt x="237" y="595"/>
                  </a:cubicBezTo>
                  <a:cubicBezTo>
                    <a:pt x="251" y="440"/>
                    <a:pt x="409" y="336"/>
                    <a:pt x="409" y="201"/>
                  </a:cubicBezTo>
                  <a:cubicBezTo>
                    <a:pt x="409" y="90"/>
                    <a:pt x="318" y="0"/>
                    <a:pt x="204" y="0"/>
                  </a:cubicBezTo>
                  <a:cubicBezTo>
                    <a:pt x="91" y="0"/>
                    <a:pt x="0" y="90"/>
                    <a:pt x="0" y="201"/>
                  </a:cubicBezTo>
                  <a:close/>
                  <a:moveTo>
                    <a:pt x="204" y="66"/>
                  </a:moveTo>
                  <a:cubicBezTo>
                    <a:pt x="281" y="66"/>
                    <a:pt x="343" y="128"/>
                    <a:pt x="343" y="205"/>
                  </a:cubicBezTo>
                  <a:cubicBezTo>
                    <a:pt x="343" y="281"/>
                    <a:pt x="281" y="343"/>
                    <a:pt x="204" y="343"/>
                  </a:cubicBezTo>
                  <a:cubicBezTo>
                    <a:pt x="128" y="343"/>
                    <a:pt x="66" y="281"/>
                    <a:pt x="66" y="205"/>
                  </a:cubicBezTo>
                  <a:cubicBezTo>
                    <a:pt x="66" y="128"/>
                    <a:pt x="128" y="66"/>
                    <a:pt x="204" y="66"/>
                  </a:cubicBezTo>
                  <a:close/>
                </a:path>
              </a:pathLst>
            </a:custGeom>
            <a:solidFill>
              <a:schemeClr val="bg1"/>
            </a:solidFill>
            <a:ln>
              <a:noFill/>
            </a:ln>
          </p:spPr>
          <p:txBody>
            <a:bodyPr/>
            <a:lstStyle/>
            <a:p>
              <a:pPr defTabSz="932962" eaLnBrk="1" fontAlgn="auto" hangingPunct="1">
                <a:spcBef>
                  <a:spcPts val="0"/>
                </a:spcBef>
                <a:spcAft>
                  <a:spcPts val="0"/>
                </a:spcAft>
                <a:defRPr/>
              </a:pPr>
              <a:endParaRPr lang="en-US" sz="1600" kern="0">
                <a:solidFill>
                  <a:sysClr val="windowText" lastClr="000000"/>
                </a:solidFill>
                <a:latin typeface="+mj-lt"/>
                <a:cs typeface="Calibri" panose="020F0502020204030204" pitchFamily="34" charset="0"/>
              </a:endParaRPr>
            </a:p>
          </p:txBody>
        </p:sp>
      </p:grpSp>
      <p:grpSp>
        <p:nvGrpSpPr>
          <p:cNvPr id="35" name="Group 34"/>
          <p:cNvGrpSpPr/>
          <p:nvPr/>
        </p:nvGrpSpPr>
        <p:grpSpPr>
          <a:xfrm>
            <a:off x="1625628" y="4418976"/>
            <a:ext cx="295062" cy="295062"/>
            <a:chOff x="1115959" y="3930667"/>
            <a:chExt cx="295062" cy="295062"/>
          </a:xfrm>
        </p:grpSpPr>
        <p:sp>
          <p:nvSpPr>
            <p:cNvPr id="36" name="Oval 35"/>
            <p:cNvSpPr/>
            <p:nvPr/>
          </p:nvSpPr>
          <p:spPr>
            <a:xfrm>
              <a:off x="1115959" y="3930667"/>
              <a:ext cx="295062" cy="295062"/>
            </a:xfrm>
            <a:prstGeom prst="ellipse">
              <a:avLst/>
            </a:prstGeom>
            <a:solidFill>
              <a:srgbClr val="0076A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latin typeface="+mj-lt"/>
                <a:cs typeface="Calibri" panose="020F0502020204030204" pitchFamily="34" charset="0"/>
              </a:endParaRPr>
            </a:p>
          </p:txBody>
        </p:sp>
        <p:sp>
          <p:nvSpPr>
            <p:cNvPr id="37" name="Freeform 88"/>
            <p:cNvSpPr>
              <a:spLocks noChangeAspect="1" noEditPoints="1"/>
            </p:cNvSpPr>
            <p:nvPr/>
          </p:nvSpPr>
          <p:spPr bwMode="auto">
            <a:xfrm>
              <a:off x="1201884" y="3982565"/>
              <a:ext cx="123213" cy="191266"/>
            </a:xfrm>
            <a:custGeom>
              <a:avLst/>
              <a:gdLst>
                <a:gd name="T0" fmla="*/ 113969 w 409"/>
                <a:gd name="T1" fmla="*/ 136958 h 634"/>
                <a:gd name="T2" fmla="*/ 135963 w 409"/>
                <a:gd name="T3" fmla="*/ 114911 h 634"/>
                <a:gd name="T4" fmla="*/ 157957 w 409"/>
                <a:gd name="T5" fmla="*/ 136958 h 634"/>
                <a:gd name="T6" fmla="*/ 135963 w 409"/>
                <a:gd name="T7" fmla="*/ 159005 h 634"/>
                <a:gd name="T8" fmla="*/ 113969 w 409"/>
                <a:gd name="T9" fmla="*/ 136958 h 634"/>
                <a:gd name="T10" fmla="*/ 135963 w 409"/>
                <a:gd name="T11" fmla="*/ 79503 h 634"/>
                <a:gd name="T12" fmla="*/ 78645 w 409"/>
                <a:gd name="T13" fmla="*/ 136958 h 634"/>
                <a:gd name="T14" fmla="*/ 135963 w 409"/>
                <a:gd name="T15" fmla="*/ 194414 h 634"/>
                <a:gd name="T16" fmla="*/ 193281 w 409"/>
                <a:gd name="T17" fmla="*/ 136958 h 634"/>
                <a:gd name="T18" fmla="*/ 135963 w 409"/>
                <a:gd name="T19" fmla="*/ 79503 h 634"/>
                <a:gd name="T20" fmla="*/ 0 w 409"/>
                <a:gd name="T21" fmla="*/ 134286 h 634"/>
                <a:gd name="T22" fmla="*/ 113969 w 409"/>
                <a:gd name="T23" fmla="*/ 397513 h 634"/>
                <a:gd name="T24" fmla="*/ 113969 w 409"/>
                <a:gd name="T25" fmla="*/ 401521 h 634"/>
                <a:gd name="T26" fmla="*/ 135963 w 409"/>
                <a:gd name="T27" fmla="*/ 423568 h 634"/>
                <a:gd name="T28" fmla="*/ 157957 w 409"/>
                <a:gd name="T29" fmla="*/ 401521 h 634"/>
                <a:gd name="T30" fmla="*/ 157957 w 409"/>
                <a:gd name="T31" fmla="*/ 397513 h 634"/>
                <a:gd name="T32" fmla="*/ 272593 w 409"/>
                <a:gd name="T33" fmla="*/ 134286 h 634"/>
                <a:gd name="T34" fmla="*/ 135963 w 409"/>
                <a:gd name="T35" fmla="*/ 0 h 634"/>
                <a:gd name="T36" fmla="*/ 0 w 409"/>
                <a:gd name="T37" fmla="*/ 134286 h 634"/>
                <a:gd name="T38" fmla="*/ 135963 w 409"/>
                <a:gd name="T39" fmla="*/ 44094 h 634"/>
                <a:gd name="T40" fmla="*/ 228605 w 409"/>
                <a:gd name="T41" fmla="*/ 136958 h 634"/>
                <a:gd name="T42" fmla="*/ 135963 w 409"/>
                <a:gd name="T43" fmla="*/ 229154 h 634"/>
                <a:gd name="T44" fmla="*/ 43988 w 409"/>
                <a:gd name="T45" fmla="*/ 136958 h 634"/>
                <a:gd name="T46" fmla="*/ 135963 w 409"/>
                <a:gd name="T47" fmla="*/ 44094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9" h="634">
                  <a:moveTo>
                    <a:pt x="171" y="205"/>
                  </a:moveTo>
                  <a:cubicBezTo>
                    <a:pt x="171" y="186"/>
                    <a:pt x="186" y="172"/>
                    <a:pt x="204" y="172"/>
                  </a:cubicBezTo>
                  <a:cubicBezTo>
                    <a:pt x="223" y="172"/>
                    <a:pt x="237" y="186"/>
                    <a:pt x="237" y="205"/>
                  </a:cubicBezTo>
                  <a:cubicBezTo>
                    <a:pt x="237" y="223"/>
                    <a:pt x="223" y="238"/>
                    <a:pt x="204" y="238"/>
                  </a:cubicBezTo>
                  <a:cubicBezTo>
                    <a:pt x="186" y="238"/>
                    <a:pt x="171" y="223"/>
                    <a:pt x="171" y="205"/>
                  </a:cubicBezTo>
                  <a:close/>
                  <a:moveTo>
                    <a:pt x="204" y="119"/>
                  </a:moveTo>
                  <a:cubicBezTo>
                    <a:pt x="157" y="119"/>
                    <a:pt x="118" y="157"/>
                    <a:pt x="118" y="205"/>
                  </a:cubicBezTo>
                  <a:cubicBezTo>
                    <a:pt x="118" y="252"/>
                    <a:pt x="157" y="291"/>
                    <a:pt x="204" y="291"/>
                  </a:cubicBezTo>
                  <a:cubicBezTo>
                    <a:pt x="252" y="291"/>
                    <a:pt x="290" y="252"/>
                    <a:pt x="290" y="205"/>
                  </a:cubicBezTo>
                  <a:cubicBezTo>
                    <a:pt x="290" y="157"/>
                    <a:pt x="252" y="119"/>
                    <a:pt x="204" y="119"/>
                  </a:cubicBezTo>
                  <a:close/>
                  <a:moveTo>
                    <a:pt x="0" y="201"/>
                  </a:moveTo>
                  <a:cubicBezTo>
                    <a:pt x="0" y="336"/>
                    <a:pt x="159" y="440"/>
                    <a:pt x="171" y="595"/>
                  </a:cubicBezTo>
                  <a:cubicBezTo>
                    <a:pt x="171" y="601"/>
                    <a:pt x="171" y="601"/>
                    <a:pt x="171" y="601"/>
                  </a:cubicBezTo>
                  <a:cubicBezTo>
                    <a:pt x="171" y="619"/>
                    <a:pt x="186" y="634"/>
                    <a:pt x="204" y="634"/>
                  </a:cubicBezTo>
                  <a:cubicBezTo>
                    <a:pt x="223" y="634"/>
                    <a:pt x="237" y="619"/>
                    <a:pt x="237" y="601"/>
                  </a:cubicBezTo>
                  <a:cubicBezTo>
                    <a:pt x="237" y="595"/>
                    <a:pt x="237" y="595"/>
                    <a:pt x="237" y="595"/>
                  </a:cubicBezTo>
                  <a:cubicBezTo>
                    <a:pt x="251" y="440"/>
                    <a:pt x="409" y="336"/>
                    <a:pt x="409" y="201"/>
                  </a:cubicBezTo>
                  <a:cubicBezTo>
                    <a:pt x="409" y="90"/>
                    <a:pt x="318" y="0"/>
                    <a:pt x="204" y="0"/>
                  </a:cubicBezTo>
                  <a:cubicBezTo>
                    <a:pt x="91" y="0"/>
                    <a:pt x="0" y="90"/>
                    <a:pt x="0" y="201"/>
                  </a:cubicBezTo>
                  <a:close/>
                  <a:moveTo>
                    <a:pt x="204" y="66"/>
                  </a:moveTo>
                  <a:cubicBezTo>
                    <a:pt x="281" y="66"/>
                    <a:pt x="343" y="128"/>
                    <a:pt x="343" y="205"/>
                  </a:cubicBezTo>
                  <a:cubicBezTo>
                    <a:pt x="343" y="281"/>
                    <a:pt x="281" y="343"/>
                    <a:pt x="204" y="343"/>
                  </a:cubicBezTo>
                  <a:cubicBezTo>
                    <a:pt x="128" y="343"/>
                    <a:pt x="66" y="281"/>
                    <a:pt x="66" y="205"/>
                  </a:cubicBezTo>
                  <a:cubicBezTo>
                    <a:pt x="66" y="128"/>
                    <a:pt x="128" y="66"/>
                    <a:pt x="204" y="66"/>
                  </a:cubicBezTo>
                  <a:close/>
                </a:path>
              </a:pathLst>
            </a:custGeom>
            <a:solidFill>
              <a:schemeClr val="bg1"/>
            </a:solidFill>
            <a:ln>
              <a:noFill/>
            </a:ln>
          </p:spPr>
          <p:txBody>
            <a:bodyPr/>
            <a:lstStyle/>
            <a:p>
              <a:pPr defTabSz="932962" eaLnBrk="1" fontAlgn="auto" hangingPunct="1">
                <a:spcBef>
                  <a:spcPts val="0"/>
                </a:spcBef>
                <a:spcAft>
                  <a:spcPts val="0"/>
                </a:spcAft>
                <a:defRPr/>
              </a:pPr>
              <a:endParaRPr lang="en-US" sz="1600" kern="0">
                <a:solidFill>
                  <a:sysClr val="windowText" lastClr="000000"/>
                </a:solidFill>
                <a:latin typeface="+mj-lt"/>
                <a:cs typeface="Calibri" panose="020F0502020204030204" pitchFamily="34" charset="0"/>
              </a:endParaRPr>
            </a:p>
          </p:txBody>
        </p:sp>
      </p:grpSp>
      <p:grpSp>
        <p:nvGrpSpPr>
          <p:cNvPr id="7" name="Group 6"/>
          <p:cNvGrpSpPr/>
          <p:nvPr/>
        </p:nvGrpSpPr>
        <p:grpSpPr>
          <a:xfrm>
            <a:off x="1479758" y="3267701"/>
            <a:ext cx="295062" cy="295062"/>
            <a:chOff x="1115959" y="3930667"/>
            <a:chExt cx="295062" cy="295062"/>
          </a:xfrm>
        </p:grpSpPr>
        <p:sp>
          <p:nvSpPr>
            <p:cNvPr id="28" name="Oval 27"/>
            <p:cNvSpPr/>
            <p:nvPr/>
          </p:nvSpPr>
          <p:spPr>
            <a:xfrm>
              <a:off x="1115959" y="3930667"/>
              <a:ext cx="295062" cy="295062"/>
            </a:xfrm>
            <a:prstGeom prst="ellipse">
              <a:avLst/>
            </a:prstGeom>
            <a:solidFill>
              <a:srgbClr val="0076A8"/>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latin typeface="+mj-lt"/>
                <a:cs typeface="Calibri" panose="020F0502020204030204" pitchFamily="34" charset="0"/>
              </a:endParaRPr>
            </a:p>
          </p:txBody>
        </p:sp>
        <p:sp>
          <p:nvSpPr>
            <p:cNvPr id="29" name="Freeform 88"/>
            <p:cNvSpPr>
              <a:spLocks noChangeAspect="1" noEditPoints="1"/>
            </p:cNvSpPr>
            <p:nvPr/>
          </p:nvSpPr>
          <p:spPr bwMode="auto">
            <a:xfrm>
              <a:off x="1201884" y="3982565"/>
              <a:ext cx="123213" cy="191266"/>
            </a:xfrm>
            <a:custGeom>
              <a:avLst/>
              <a:gdLst>
                <a:gd name="T0" fmla="*/ 113969 w 409"/>
                <a:gd name="T1" fmla="*/ 136958 h 634"/>
                <a:gd name="T2" fmla="*/ 135963 w 409"/>
                <a:gd name="T3" fmla="*/ 114911 h 634"/>
                <a:gd name="T4" fmla="*/ 157957 w 409"/>
                <a:gd name="T5" fmla="*/ 136958 h 634"/>
                <a:gd name="T6" fmla="*/ 135963 w 409"/>
                <a:gd name="T7" fmla="*/ 159005 h 634"/>
                <a:gd name="T8" fmla="*/ 113969 w 409"/>
                <a:gd name="T9" fmla="*/ 136958 h 634"/>
                <a:gd name="T10" fmla="*/ 135963 w 409"/>
                <a:gd name="T11" fmla="*/ 79503 h 634"/>
                <a:gd name="T12" fmla="*/ 78645 w 409"/>
                <a:gd name="T13" fmla="*/ 136958 h 634"/>
                <a:gd name="T14" fmla="*/ 135963 w 409"/>
                <a:gd name="T15" fmla="*/ 194414 h 634"/>
                <a:gd name="T16" fmla="*/ 193281 w 409"/>
                <a:gd name="T17" fmla="*/ 136958 h 634"/>
                <a:gd name="T18" fmla="*/ 135963 w 409"/>
                <a:gd name="T19" fmla="*/ 79503 h 634"/>
                <a:gd name="T20" fmla="*/ 0 w 409"/>
                <a:gd name="T21" fmla="*/ 134286 h 634"/>
                <a:gd name="T22" fmla="*/ 113969 w 409"/>
                <a:gd name="T23" fmla="*/ 397513 h 634"/>
                <a:gd name="T24" fmla="*/ 113969 w 409"/>
                <a:gd name="T25" fmla="*/ 401521 h 634"/>
                <a:gd name="T26" fmla="*/ 135963 w 409"/>
                <a:gd name="T27" fmla="*/ 423568 h 634"/>
                <a:gd name="T28" fmla="*/ 157957 w 409"/>
                <a:gd name="T29" fmla="*/ 401521 h 634"/>
                <a:gd name="T30" fmla="*/ 157957 w 409"/>
                <a:gd name="T31" fmla="*/ 397513 h 634"/>
                <a:gd name="T32" fmla="*/ 272593 w 409"/>
                <a:gd name="T33" fmla="*/ 134286 h 634"/>
                <a:gd name="T34" fmla="*/ 135963 w 409"/>
                <a:gd name="T35" fmla="*/ 0 h 634"/>
                <a:gd name="T36" fmla="*/ 0 w 409"/>
                <a:gd name="T37" fmla="*/ 134286 h 634"/>
                <a:gd name="T38" fmla="*/ 135963 w 409"/>
                <a:gd name="T39" fmla="*/ 44094 h 634"/>
                <a:gd name="T40" fmla="*/ 228605 w 409"/>
                <a:gd name="T41" fmla="*/ 136958 h 634"/>
                <a:gd name="T42" fmla="*/ 135963 w 409"/>
                <a:gd name="T43" fmla="*/ 229154 h 634"/>
                <a:gd name="T44" fmla="*/ 43988 w 409"/>
                <a:gd name="T45" fmla="*/ 136958 h 634"/>
                <a:gd name="T46" fmla="*/ 135963 w 409"/>
                <a:gd name="T47" fmla="*/ 44094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9" h="634">
                  <a:moveTo>
                    <a:pt x="171" y="205"/>
                  </a:moveTo>
                  <a:cubicBezTo>
                    <a:pt x="171" y="186"/>
                    <a:pt x="186" y="172"/>
                    <a:pt x="204" y="172"/>
                  </a:cubicBezTo>
                  <a:cubicBezTo>
                    <a:pt x="223" y="172"/>
                    <a:pt x="237" y="186"/>
                    <a:pt x="237" y="205"/>
                  </a:cubicBezTo>
                  <a:cubicBezTo>
                    <a:pt x="237" y="223"/>
                    <a:pt x="223" y="238"/>
                    <a:pt x="204" y="238"/>
                  </a:cubicBezTo>
                  <a:cubicBezTo>
                    <a:pt x="186" y="238"/>
                    <a:pt x="171" y="223"/>
                    <a:pt x="171" y="205"/>
                  </a:cubicBezTo>
                  <a:close/>
                  <a:moveTo>
                    <a:pt x="204" y="119"/>
                  </a:moveTo>
                  <a:cubicBezTo>
                    <a:pt x="157" y="119"/>
                    <a:pt x="118" y="157"/>
                    <a:pt x="118" y="205"/>
                  </a:cubicBezTo>
                  <a:cubicBezTo>
                    <a:pt x="118" y="252"/>
                    <a:pt x="157" y="291"/>
                    <a:pt x="204" y="291"/>
                  </a:cubicBezTo>
                  <a:cubicBezTo>
                    <a:pt x="252" y="291"/>
                    <a:pt x="290" y="252"/>
                    <a:pt x="290" y="205"/>
                  </a:cubicBezTo>
                  <a:cubicBezTo>
                    <a:pt x="290" y="157"/>
                    <a:pt x="252" y="119"/>
                    <a:pt x="204" y="119"/>
                  </a:cubicBezTo>
                  <a:close/>
                  <a:moveTo>
                    <a:pt x="0" y="201"/>
                  </a:moveTo>
                  <a:cubicBezTo>
                    <a:pt x="0" y="336"/>
                    <a:pt x="159" y="440"/>
                    <a:pt x="171" y="595"/>
                  </a:cubicBezTo>
                  <a:cubicBezTo>
                    <a:pt x="171" y="601"/>
                    <a:pt x="171" y="601"/>
                    <a:pt x="171" y="601"/>
                  </a:cubicBezTo>
                  <a:cubicBezTo>
                    <a:pt x="171" y="619"/>
                    <a:pt x="186" y="634"/>
                    <a:pt x="204" y="634"/>
                  </a:cubicBezTo>
                  <a:cubicBezTo>
                    <a:pt x="223" y="634"/>
                    <a:pt x="237" y="619"/>
                    <a:pt x="237" y="601"/>
                  </a:cubicBezTo>
                  <a:cubicBezTo>
                    <a:pt x="237" y="595"/>
                    <a:pt x="237" y="595"/>
                    <a:pt x="237" y="595"/>
                  </a:cubicBezTo>
                  <a:cubicBezTo>
                    <a:pt x="251" y="440"/>
                    <a:pt x="409" y="336"/>
                    <a:pt x="409" y="201"/>
                  </a:cubicBezTo>
                  <a:cubicBezTo>
                    <a:pt x="409" y="90"/>
                    <a:pt x="318" y="0"/>
                    <a:pt x="204" y="0"/>
                  </a:cubicBezTo>
                  <a:cubicBezTo>
                    <a:pt x="91" y="0"/>
                    <a:pt x="0" y="90"/>
                    <a:pt x="0" y="201"/>
                  </a:cubicBezTo>
                  <a:close/>
                  <a:moveTo>
                    <a:pt x="204" y="66"/>
                  </a:moveTo>
                  <a:cubicBezTo>
                    <a:pt x="281" y="66"/>
                    <a:pt x="343" y="128"/>
                    <a:pt x="343" y="205"/>
                  </a:cubicBezTo>
                  <a:cubicBezTo>
                    <a:pt x="343" y="281"/>
                    <a:pt x="281" y="343"/>
                    <a:pt x="204" y="343"/>
                  </a:cubicBezTo>
                  <a:cubicBezTo>
                    <a:pt x="128" y="343"/>
                    <a:pt x="66" y="281"/>
                    <a:pt x="66" y="205"/>
                  </a:cubicBezTo>
                  <a:cubicBezTo>
                    <a:pt x="66" y="128"/>
                    <a:pt x="128" y="66"/>
                    <a:pt x="204" y="66"/>
                  </a:cubicBezTo>
                  <a:close/>
                </a:path>
              </a:pathLst>
            </a:custGeom>
            <a:solidFill>
              <a:schemeClr val="bg1"/>
            </a:solidFill>
            <a:ln>
              <a:noFill/>
            </a:ln>
          </p:spPr>
          <p:txBody>
            <a:bodyPr/>
            <a:lstStyle/>
            <a:p>
              <a:pPr defTabSz="932962" eaLnBrk="1" fontAlgn="auto" hangingPunct="1">
                <a:spcBef>
                  <a:spcPts val="0"/>
                </a:spcBef>
                <a:spcAft>
                  <a:spcPts val="0"/>
                </a:spcAft>
                <a:defRPr/>
              </a:pPr>
              <a:endParaRPr lang="en-US" sz="1600" kern="0">
                <a:solidFill>
                  <a:sysClr val="windowText" lastClr="000000"/>
                </a:solidFill>
                <a:latin typeface="+mj-lt"/>
                <a:cs typeface="Calibri" panose="020F0502020204030204" pitchFamily="34" charset="0"/>
              </a:endParaRPr>
            </a:p>
          </p:txBody>
        </p:sp>
      </p:grpSp>
    </p:spTree>
    <p:extLst>
      <p:ext uri="{BB962C8B-B14F-4D97-AF65-F5344CB8AC3E}">
        <p14:creationId xmlns:p14="http://schemas.microsoft.com/office/powerpoint/2010/main" val="151420155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75324" y="3961536"/>
            <a:ext cx="9648389" cy="2716213"/>
          </a:xfrm>
        </p:spPr>
        <p:txBody>
          <a:bodyPr>
            <a:noAutofit/>
          </a:bodyPr>
          <a:lstStyle/>
          <a:p>
            <a:pPr>
              <a:spcAft>
                <a:spcPts val="400"/>
              </a:spcAft>
            </a:pPr>
            <a:r>
              <a:rPr lang="en-US" sz="800" dirty="0"/>
              <a:t>Important notice</a:t>
            </a:r>
          </a:p>
          <a:p>
            <a:pPr>
              <a:spcAft>
                <a:spcPts val="400"/>
              </a:spcAft>
            </a:pPr>
            <a:r>
              <a:rPr lang="en-US" sz="800" dirty="0"/>
              <a:t>This document has been prepared by Deloitte Consulting </a:t>
            </a:r>
            <a:r>
              <a:rPr lang="en-US" sz="800" dirty="0" err="1"/>
              <a:t>S.r.l</a:t>
            </a:r>
            <a:r>
              <a:rPr lang="en-US" sz="800" dirty="0"/>
              <a:t>. for the sole purpose of enabling the parties to whom it is addressed to evaluate the capabilities of Deloitte Consulting </a:t>
            </a:r>
            <a:r>
              <a:rPr lang="en-US" sz="800" dirty="0" err="1"/>
              <a:t>S.r.l</a:t>
            </a:r>
            <a:r>
              <a:rPr lang="en-US" sz="800" dirty="0"/>
              <a:t>. to supply the proposed services.</a:t>
            </a:r>
          </a:p>
          <a:p>
            <a:pPr>
              <a:spcAft>
                <a:spcPts val="400"/>
              </a:spcAft>
            </a:pPr>
            <a:r>
              <a:rPr lang="en-US" sz="800" dirty="0"/>
              <a:t>The information contained in this document has been compiled by Deloitte Consulting </a:t>
            </a:r>
            <a:r>
              <a:rPr lang="en-US" sz="800" dirty="0" err="1"/>
              <a:t>S.r.l</a:t>
            </a:r>
            <a:r>
              <a:rPr lang="en-US" sz="800" dirty="0"/>
              <a:t>. and may include material obtained from various sources which have not been verified or audited. This document also contains material proprietary to Deloitte Consulting </a:t>
            </a:r>
            <a:r>
              <a:rPr lang="en-US" sz="800" dirty="0" err="1"/>
              <a:t>S.r.l</a:t>
            </a:r>
            <a:r>
              <a:rPr lang="en-US" sz="800" dirty="0"/>
              <a:t>.. Except in the general context of evaluating the capabilities of Deloitte Consulting </a:t>
            </a:r>
            <a:r>
              <a:rPr lang="en-US" sz="800" dirty="0" err="1"/>
              <a:t>S.r.l</a:t>
            </a:r>
            <a:r>
              <a:rPr lang="en-US" sz="800" dirty="0"/>
              <a:t>., no reliance may be placed for any purposes whatsoever on the contents of this document. No representation or warranty , express or implied, is given and no responsibility or liability is or will be accepted by or on behalf of Deloitte Consulting </a:t>
            </a:r>
            <a:r>
              <a:rPr lang="en-US" sz="800" dirty="0" err="1"/>
              <a:t>S.r.l</a:t>
            </a:r>
            <a:r>
              <a:rPr lang="en-US" sz="800" dirty="0"/>
              <a:t>. or by any of its partners, members, employees, agents or any other person as to the accuracy, completeness or correctness of the information contained in this document.</a:t>
            </a:r>
          </a:p>
          <a:p>
            <a:pPr>
              <a:spcAft>
                <a:spcPts val="400"/>
              </a:spcAft>
            </a:pPr>
            <a:r>
              <a:rPr lang="en-US" sz="800" dirty="0"/>
              <a:t>Other than stated below, this document and its contents are confidential and prepared solely for your information, and may not be reproduced, redistributed or passed on to any other person in whole or in part. If this document contains details of an arrangement that could result in a tax or insurance saving, no such conditions of confidentiality applies to the details of that arrangement (for example, for the purpose of discussion with tax authorities). No other party is entitled to rely on this document for any purpose whatsoever and we accept no liability to any other party who is shown or obtains access to this document.</a:t>
            </a:r>
          </a:p>
          <a:p>
            <a:pPr>
              <a:spcAft>
                <a:spcPts val="400"/>
              </a:spcAft>
            </a:pPr>
            <a:r>
              <a:rPr lang="en-US" sz="800" dirty="0"/>
              <a:t>This document is not an offer and is not intended to be contractually binding. Should this proposal be acceptable to you, and following the conclusion of our internal acceptance procedures, we would be pleased to discuss terms and conditions with you prior to our appointment. </a:t>
            </a:r>
          </a:p>
          <a:p>
            <a:pPr>
              <a:spcAft>
                <a:spcPts val="400"/>
              </a:spcAft>
            </a:pPr>
            <a:r>
              <a:rPr lang="en-US" sz="800" dirty="0"/>
              <a:t>Deloitte Consulting </a:t>
            </a:r>
            <a:r>
              <a:rPr lang="en-US" sz="800" dirty="0" err="1"/>
              <a:t>S.r.l</a:t>
            </a:r>
            <a:r>
              <a:rPr lang="en-US" sz="800" dirty="0"/>
              <a:t>., a company, registered in Italy with registered number 03945320962 and its registered office at Via </a:t>
            </a:r>
            <a:r>
              <a:rPr lang="en-US" sz="800" dirty="0" err="1"/>
              <a:t>Tortona</a:t>
            </a:r>
            <a:r>
              <a:rPr lang="en-US" sz="800" dirty="0"/>
              <a:t> no. 25, 20144, Milan, Italy, is an affiliate of Deloitte Central Mediterranean </a:t>
            </a:r>
            <a:r>
              <a:rPr lang="en-US" sz="800" dirty="0" err="1"/>
              <a:t>S.r.l</a:t>
            </a:r>
            <a:r>
              <a:rPr lang="en-US" sz="800" dirty="0"/>
              <a:t>., a company limited by guarantee registered in Italy with registered number 09599600963 and its registered office at Via </a:t>
            </a:r>
            <a:r>
              <a:rPr lang="en-US" sz="800" dirty="0" err="1"/>
              <a:t>Tortona</a:t>
            </a:r>
            <a:r>
              <a:rPr lang="en-US" sz="800" dirty="0"/>
              <a:t> no. 25, 20144, Milan, Italy.</a:t>
            </a:r>
          </a:p>
          <a:p>
            <a:pPr>
              <a:spcAft>
                <a:spcPts val="400"/>
              </a:spcAft>
            </a:pPr>
            <a:r>
              <a:rPr lang="en-US" sz="800" dirty="0"/>
              <a:t>Deloitte Central Mediterranean </a:t>
            </a:r>
            <a:r>
              <a:rPr lang="en-US" sz="800" dirty="0" err="1"/>
              <a:t>S.r.l</a:t>
            </a:r>
            <a:r>
              <a:rPr lang="en-US" sz="800" dirty="0"/>
              <a:t>. is the affiliate for the territories of Italy, Greece and Malta of Deloitte NSE LLP, a UK limited liability partnership and a member firm of Deloitte </a:t>
            </a:r>
            <a:r>
              <a:rPr lang="en-US" sz="800" dirty="0" err="1"/>
              <a:t>Touche</a:t>
            </a:r>
            <a:r>
              <a:rPr lang="en-US" sz="800" dirty="0"/>
              <a:t> Tohmatsu Limited, a UK private company limited by guarantee (“DTTL”). DTTL and each of its member firms are legally separate and independent entities. DTTL, Deloitte NSE LLP and Deloitte Central Mediterranean </a:t>
            </a:r>
            <a:r>
              <a:rPr lang="en-US" sz="800" dirty="0" err="1"/>
              <a:t>S.r.l</a:t>
            </a:r>
            <a:r>
              <a:rPr lang="en-US" sz="800" dirty="0"/>
              <a:t>. do not provide services to clients. Please see </a:t>
            </a:r>
            <a:r>
              <a:rPr lang="en-US" sz="800" dirty="0" err="1"/>
              <a:t>www.deloitte.com</a:t>
            </a:r>
            <a:r>
              <a:rPr lang="en-US" sz="800" dirty="0"/>
              <a:t>/about to learn more about our global network of member firms.</a:t>
            </a:r>
          </a:p>
          <a:p>
            <a:pPr>
              <a:spcAft>
                <a:spcPts val="400"/>
              </a:spcAft>
            </a:pPr>
            <a:r>
              <a:rPr lang="en-US" sz="800" dirty="0"/>
              <a:t>© 2020 Deloitte Central Mediterranean. All rights reserved. </a:t>
            </a:r>
          </a:p>
        </p:txBody>
      </p:sp>
    </p:spTree>
    <p:extLst>
      <p:ext uri="{BB962C8B-B14F-4D97-AF65-F5344CB8AC3E}">
        <p14:creationId xmlns:p14="http://schemas.microsoft.com/office/powerpoint/2010/main" val="242010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4" descr="stadio-Forest-Green-Rovers rendering. Primo stadio completamente in legno">
            <a:extLst>
              <a:ext uri="{FF2B5EF4-FFF2-40B4-BE49-F238E27FC236}">
                <a16:creationId xmlns:a16="http://schemas.microsoft.com/office/drawing/2014/main" id="{B15D7DAE-34E1-DC49-85A7-1A0920D5FD8B}"/>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6568"/>
          <a:stretch/>
        </p:blipFill>
        <p:spPr bwMode="auto">
          <a:xfrm>
            <a:off x="0"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3">
            <a:extLst>
              <a:ext uri="{FF2B5EF4-FFF2-40B4-BE49-F238E27FC236}">
                <a16:creationId xmlns:a16="http://schemas.microsoft.com/office/drawing/2014/main" id="{FF9F50FB-608E-495F-BE06-900EED4DECC3}"/>
              </a:ext>
            </a:extLst>
          </p:cNvPr>
          <p:cNvSpPr txBox="1">
            <a:spLocks/>
          </p:cNvSpPr>
          <p:nvPr/>
        </p:nvSpPr>
        <p:spPr bwMode="gray">
          <a:xfrm>
            <a:off x="365087" y="244709"/>
            <a:ext cx="8125265" cy="899160"/>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0"/>
              </a:spcAft>
              <a:buSzPct val="100000"/>
              <a:buFont typeface="Arial" panose="020B0604020202020204" pitchFamily="34" charset="0"/>
              <a:buNone/>
              <a:defRPr sz="3600" b="0" kern="1200">
                <a:solidFill>
                  <a:schemeClr val="bg1"/>
                </a:solidFill>
                <a:latin typeface="+mn-lt"/>
                <a:ea typeface="+mn-ea"/>
                <a:cs typeface="Calibri Light" panose="020F0302020204030204" pitchFamily="34" charset="0"/>
              </a:defRPr>
            </a:lvl1pPr>
            <a:lvl2pPr marL="609585" indent="0" algn="l" defTabSz="914400" rtl="0" eaLnBrk="1" latinLnBrk="0" hangingPunct="1">
              <a:spcBef>
                <a:spcPts val="0"/>
              </a:spcBef>
              <a:spcAft>
                <a:spcPts val="1000"/>
              </a:spcAft>
              <a:buClrTx/>
              <a:buSzPct val="100000"/>
              <a:buFont typeface="Arial"/>
              <a:buNone/>
              <a:defRPr lang="en-US" sz="2667" b="1" kern="1200">
                <a:solidFill>
                  <a:schemeClr val="tx1">
                    <a:tint val="75000"/>
                  </a:schemeClr>
                </a:solidFill>
                <a:latin typeface="+mj-lt"/>
                <a:ea typeface="+mn-ea"/>
                <a:cs typeface="Calibri Light" panose="020F0302020204030204" pitchFamily="34" charset="0"/>
              </a:defRPr>
            </a:lvl2pPr>
            <a:lvl3pPr marL="1219170" indent="0" algn="l" defTabSz="914400" rtl="0" eaLnBrk="1" latinLnBrk="0" hangingPunct="1">
              <a:spcBef>
                <a:spcPts val="0"/>
              </a:spcBef>
              <a:spcAft>
                <a:spcPts val="1000"/>
              </a:spcAft>
              <a:buClrTx/>
              <a:buSzPct val="100000"/>
              <a:buFont typeface="Arial" panose="020B0604020202020204" pitchFamily="34" charset="0"/>
              <a:buNone/>
              <a:defRPr lang="en-US" sz="2400" kern="1200">
                <a:solidFill>
                  <a:schemeClr val="tx1">
                    <a:tint val="75000"/>
                  </a:schemeClr>
                </a:solidFill>
                <a:latin typeface="+mn-lt"/>
                <a:ea typeface="+mn-ea"/>
                <a:cs typeface="Calibri Light" panose="020F0302020204030204" pitchFamily="34" charset="0"/>
              </a:defRPr>
            </a:lvl3pPr>
            <a:lvl4pPr marL="1828754" indent="0" algn="l" defTabSz="914400" rtl="0" eaLnBrk="1" latinLnBrk="0" hangingPunct="1">
              <a:spcBef>
                <a:spcPts val="0"/>
              </a:spcBef>
              <a:spcAft>
                <a:spcPts val="1000"/>
              </a:spcAft>
              <a:buClrTx/>
              <a:buSzPct val="100000"/>
              <a:buFont typeface="Verdana" panose="020B0604030504040204" pitchFamily="34" charset="0"/>
              <a:buNone/>
              <a:defRPr lang="en-US" sz="2133" kern="1200" baseline="0">
                <a:solidFill>
                  <a:schemeClr val="tx1">
                    <a:tint val="75000"/>
                  </a:schemeClr>
                </a:solidFill>
                <a:latin typeface="+mn-lt"/>
                <a:ea typeface="+mn-ea"/>
                <a:cs typeface="Calibri Light" panose="020F0302020204030204" pitchFamily="34" charset="0"/>
              </a:defRPr>
            </a:lvl4pPr>
            <a:lvl5pPr marL="2438339" indent="0" algn="l" defTabSz="798513" rtl="0" eaLnBrk="1" latinLnBrk="0" hangingPunct="1">
              <a:spcBef>
                <a:spcPts val="0"/>
              </a:spcBef>
              <a:spcAft>
                <a:spcPts val="1000"/>
              </a:spcAft>
              <a:buClrTx/>
              <a:buSzPct val="100000"/>
              <a:buFont typeface="Verdana" panose="020B0604030504040204" pitchFamily="34" charset="0"/>
              <a:buNone/>
              <a:tabLst/>
              <a:defRPr lang="en-US" sz="2133" kern="1200" baseline="0">
                <a:solidFill>
                  <a:schemeClr val="tx1">
                    <a:tint val="75000"/>
                  </a:schemeClr>
                </a:solidFill>
                <a:latin typeface="+mn-lt"/>
                <a:ea typeface="+mn-ea"/>
                <a:cs typeface="Calibri Light" panose="020F0302020204030204" pitchFamily="34" charset="0"/>
              </a:defRPr>
            </a:lvl5pPr>
            <a:lvl6pPr marL="3047924"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914400" rtl="0" eaLnBrk="1" latinLnBrk="0" hangingPunct="1">
              <a:spcBef>
                <a:spcPts val="0"/>
              </a:spcBef>
              <a:spcAft>
                <a:spcPts val="1000"/>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US" b="1" dirty="0">
                <a:solidFill>
                  <a:schemeClr val="tx1"/>
                </a:solidFill>
                <a:latin typeface="Calibri" panose="020F0502020204030204" pitchFamily="34" charset="0"/>
                <a:cs typeface="Calibri" panose="020F0502020204030204" pitchFamily="34" charset="0"/>
              </a:rPr>
              <a:t>1. </a:t>
            </a:r>
            <a:r>
              <a:rPr lang="en-US" b="1" dirty="0" err="1">
                <a:solidFill>
                  <a:schemeClr val="tx1"/>
                </a:solidFill>
                <a:latin typeface="Calibri" panose="020F0502020204030204" pitchFamily="34" charset="0"/>
                <a:cs typeface="Calibri" panose="020F0502020204030204" pitchFamily="34" charset="0"/>
              </a:rPr>
              <a:t>Stato</a:t>
            </a:r>
            <a:r>
              <a:rPr lang="en-US" b="1" dirty="0">
                <a:solidFill>
                  <a:schemeClr val="tx1"/>
                </a:solidFill>
                <a:latin typeface="Calibri" panose="020F0502020204030204" pitchFamily="34" charset="0"/>
                <a:cs typeface="Calibri" panose="020F0502020204030204" pitchFamily="34" charset="0"/>
              </a:rPr>
              <a:t> dell’arte </a:t>
            </a:r>
            <a:r>
              <a:rPr lang="en-US" b="1" dirty="0" err="1">
                <a:solidFill>
                  <a:schemeClr val="tx1"/>
                </a:solidFill>
                <a:latin typeface="Calibri" panose="020F0502020204030204" pitchFamily="34" charset="0"/>
                <a:cs typeface="Calibri" panose="020F0502020204030204" pitchFamily="34" charset="0"/>
              </a:rPr>
              <a:t>degli</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S</a:t>
            </a:r>
            <a:r>
              <a:rPr lang="en-US" b="1" dirty="0" err="1" smtClean="0">
                <a:solidFill>
                  <a:schemeClr val="tx1"/>
                </a:solidFill>
                <a:latin typeface="Calibri" panose="020F0502020204030204" pitchFamily="34" charset="0"/>
                <a:cs typeface="Calibri" panose="020F0502020204030204" pitchFamily="34" charset="0"/>
              </a:rPr>
              <a:t>tadi</a:t>
            </a:r>
            <a:r>
              <a:rPr lang="en-US" b="1" dirty="0" smtClean="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italiani</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1858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987590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4" name="think-cell Slide" r:id="rId5" imgW="395" imgH="396" progId="TCLayout.ActiveDocument.1">
                  <p:embed/>
                </p:oleObj>
              </mc:Choice>
              <mc:Fallback>
                <p:oleObj name="think-cell Slide" r:id="rId5" imgW="395" imgH="396" progId="TCLayout.ActiveDocument.1">
                  <p:embed/>
                  <p:pic>
                    <p:nvPicPr>
                      <p:cNvPr id="94" name="Object 9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1" name="Rectangle 90"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b="1"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it-IT" sz="2400" dirty="0">
                <a:solidFill>
                  <a:srgbClr val="000000"/>
                </a:solidFill>
              </a:rPr>
              <a:t>Rispetto al contesto europeo, gli Stadi italiani sono oggi caratterizzati da </a:t>
            </a:r>
            <a:r>
              <a:rPr lang="it-IT" sz="2400" b="1" dirty="0">
                <a:solidFill>
                  <a:srgbClr val="000000"/>
                </a:solidFill>
                <a:latin typeface="Calibri" panose="020F0502020204030204" pitchFamily="34" charset="0"/>
                <a:cs typeface="Calibri" panose="020F0502020204030204" pitchFamily="34" charset="0"/>
              </a:rPr>
              <a:t>3 fattori</a:t>
            </a:r>
            <a:endParaRPr lang="en-US" sz="2400" b="1" dirty="0">
              <a:solidFill>
                <a:srgbClr val="000000"/>
              </a:solidFill>
              <a:latin typeface="Calibri" panose="020F0502020204030204" pitchFamily="34" charset="0"/>
              <a:cs typeface="Calibri" panose="020F0502020204030204" pitchFamily="34" charset="0"/>
            </a:endParaRPr>
          </a:p>
        </p:txBody>
      </p:sp>
      <p:sp>
        <p:nvSpPr>
          <p:cNvPr id="37" name="Rectangle 36"/>
          <p:cNvSpPr/>
          <p:nvPr/>
        </p:nvSpPr>
        <p:spPr bwMode="gray">
          <a:xfrm>
            <a:off x="1500678" y="4876318"/>
            <a:ext cx="2901600" cy="1474386"/>
          </a:xfrm>
          <a:prstGeom prst="rect">
            <a:avLst/>
          </a:prstGeom>
          <a:solidFill>
            <a:schemeClr val="bg1">
              <a:lumMod val="95000"/>
            </a:schemeClr>
          </a:solidFill>
          <a:ln w="19050" algn="ctr">
            <a:noFill/>
            <a:miter lim="800000"/>
            <a:headEnd/>
            <a:tailEnd/>
          </a:ln>
          <a:effectLst/>
        </p:spPr>
        <p:txBody>
          <a:bodyPr wrap="square" lIns="72000" tIns="72000" rIns="72000" bIns="72000" rtlCol="0" anchor="ctr"/>
          <a:lstStyle/>
          <a:p>
            <a:pPr algn="ctr">
              <a:lnSpc>
                <a:spcPct val="106000"/>
              </a:lnSpc>
            </a:pPr>
            <a:r>
              <a:rPr lang="it-IT" dirty="0">
                <a:latin typeface="Calibri" panose="020F0502020204030204" pitchFamily="34" charset="0"/>
                <a:cs typeface="Calibri" panose="020F0502020204030204" pitchFamily="34" charset="0"/>
              </a:rPr>
              <a:t>Gli </a:t>
            </a:r>
            <a:r>
              <a:rPr lang="it-IT" b="1" dirty="0">
                <a:latin typeface="Calibri" panose="020F0502020204030204" pitchFamily="34" charset="0"/>
                <a:cs typeface="Calibri" panose="020F0502020204030204" pitchFamily="34" charset="0"/>
              </a:rPr>
              <a:t>investimenti</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privati</a:t>
            </a:r>
            <a:r>
              <a:rPr lang="it-IT" dirty="0">
                <a:latin typeface="Calibri" panose="020F0502020204030204" pitchFamily="34" charset="0"/>
                <a:cs typeface="Calibri" panose="020F0502020204030204" pitchFamily="34" charset="0"/>
              </a:rPr>
              <a:t>    negli </a:t>
            </a:r>
            <a:r>
              <a:rPr lang="it-IT" b="1" dirty="0">
                <a:latin typeface="Calibri" panose="020F0502020204030204" pitchFamily="34" charset="0"/>
                <a:cs typeface="Calibri" panose="020F0502020204030204" pitchFamily="34" charset="0"/>
              </a:rPr>
              <a:t>Stadi</a:t>
            </a:r>
            <a:r>
              <a:rPr lang="it-IT" dirty="0">
                <a:latin typeface="Calibri" panose="020F0502020204030204" pitchFamily="34" charset="0"/>
                <a:cs typeface="Calibri" panose="020F0502020204030204" pitchFamily="34" charset="0"/>
              </a:rPr>
              <a:t> italiani     rappresentano una </a:t>
            </a:r>
            <a:r>
              <a:rPr lang="it-IT" b="1" dirty="0">
                <a:latin typeface="Calibri" panose="020F0502020204030204" pitchFamily="34" charset="0"/>
                <a:cs typeface="Calibri" panose="020F0502020204030204" pitchFamily="34" charset="0"/>
              </a:rPr>
              <a:t>rarità</a:t>
            </a:r>
            <a:endParaRPr lang="en-US" b="1" dirty="0">
              <a:latin typeface="Calibri" panose="020F0502020204030204" pitchFamily="34" charset="0"/>
              <a:cs typeface="Calibri" panose="020F0502020204030204" pitchFamily="34" charset="0"/>
            </a:endParaRPr>
          </a:p>
        </p:txBody>
      </p:sp>
      <p:sp>
        <p:nvSpPr>
          <p:cNvPr id="38" name="Rectangle 37"/>
          <p:cNvSpPr/>
          <p:nvPr/>
        </p:nvSpPr>
        <p:spPr bwMode="gray">
          <a:xfrm>
            <a:off x="1529260" y="2112373"/>
            <a:ext cx="2844001"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400" b="1" dirty="0">
                <a:solidFill>
                  <a:srgbClr val="0076A8"/>
                </a:solidFill>
                <a:latin typeface="Calibri" panose="020F0502020204030204" pitchFamily="34" charset="0"/>
                <a:cs typeface="Calibri" panose="020F0502020204030204" pitchFamily="34" charset="0"/>
              </a:rPr>
              <a:t>OWNERSHIP</a:t>
            </a:r>
          </a:p>
        </p:txBody>
      </p:sp>
      <p:cxnSp>
        <p:nvCxnSpPr>
          <p:cNvPr id="39" name="Straight Connector 38"/>
          <p:cNvCxnSpPr/>
          <p:nvPr/>
        </p:nvCxnSpPr>
        <p:spPr>
          <a:xfrm>
            <a:off x="1500678" y="2621757"/>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500678" y="4424018"/>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gray">
          <a:xfrm>
            <a:off x="2729876" y="2954007"/>
            <a:ext cx="1671967" cy="1147884"/>
          </a:xfrm>
          <a:prstGeom prst="rect">
            <a:avLst/>
          </a:prstGeom>
          <a:noFill/>
          <a:ln w="19050" algn="ctr">
            <a:noFill/>
            <a:miter lim="800000"/>
            <a:headEnd/>
            <a:tailEnd/>
          </a:ln>
          <a:effectLst/>
        </p:spPr>
        <p:txBody>
          <a:bodyPr wrap="square" lIns="72000" tIns="72000" rIns="72000" bIns="72000" rtlCol="0" anchor="ctr"/>
          <a:lstStyle/>
          <a:p>
            <a:pPr algn="ctr">
              <a:lnSpc>
                <a:spcPct val="106000"/>
              </a:lnSpc>
            </a:pPr>
            <a:r>
              <a:rPr lang="it-IT" b="1" dirty="0">
                <a:latin typeface="Calibri" panose="020F0502020204030204" pitchFamily="34" charset="0"/>
                <a:cs typeface="Calibri" panose="020F0502020204030204" pitchFamily="34" charset="0"/>
              </a:rPr>
              <a:t>Stadi italiani con </a:t>
            </a:r>
            <a:r>
              <a:rPr lang="it-IT" b="1" dirty="0" err="1">
                <a:latin typeface="Calibri" panose="020F0502020204030204" pitchFamily="34" charset="0"/>
                <a:cs typeface="Calibri" panose="020F0502020204030204" pitchFamily="34" charset="0"/>
              </a:rPr>
              <a:t>ownership</a:t>
            </a:r>
            <a:r>
              <a:rPr lang="it-IT" b="1" dirty="0">
                <a:latin typeface="Calibri" panose="020F0502020204030204" pitchFamily="34" charset="0"/>
                <a:cs typeface="Calibri" panose="020F0502020204030204" pitchFamily="34" charset="0"/>
              </a:rPr>
              <a:t> pubblica</a:t>
            </a:r>
            <a:endParaRPr lang="en-US" b="1" dirty="0">
              <a:latin typeface="Calibri" panose="020F0502020204030204" pitchFamily="34" charset="0"/>
              <a:cs typeface="Calibri" panose="020F0502020204030204" pitchFamily="34" charset="0"/>
            </a:endParaRPr>
          </a:p>
        </p:txBody>
      </p:sp>
      <p:grpSp>
        <p:nvGrpSpPr>
          <p:cNvPr id="42" name="Group 41"/>
          <p:cNvGrpSpPr/>
          <p:nvPr/>
        </p:nvGrpSpPr>
        <p:grpSpPr>
          <a:xfrm>
            <a:off x="1504749" y="3017395"/>
            <a:ext cx="1047904" cy="1034476"/>
            <a:chOff x="650498" y="2791195"/>
            <a:chExt cx="1047904" cy="1034476"/>
          </a:xfrm>
        </p:grpSpPr>
        <p:sp>
          <p:nvSpPr>
            <p:cNvPr id="43" name="Oval 42"/>
            <p:cNvSpPr/>
            <p:nvPr/>
          </p:nvSpPr>
          <p:spPr bwMode="gray">
            <a:xfrm>
              <a:off x="650498" y="2791195"/>
              <a:ext cx="1044821" cy="1034476"/>
            </a:xfrm>
            <a:prstGeom prst="ellipse">
              <a:avLst/>
            </a:prstGeom>
            <a:solidFill>
              <a:schemeClr val="bg1"/>
            </a:solidFill>
            <a:ln w="19050" algn="ctr">
              <a:noFill/>
              <a:miter lim="800000"/>
              <a:headEnd/>
              <a:tailEnd/>
            </a:ln>
            <a:effectLst/>
          </p:spPr>
          <p:txBody>
            <a:bodyPr wrap="square" lIns="0" tIns="88900" rIns="0" bIns="88900" rtlCol="0" anchor="ctr"/>
            <a:lstStyle/>
            <a:p>
              <a:pPr algn="ctr">
                <a:lnSpc>
                  <a:spcPct val="106000"/>
                </a:lnSpc>
                <a:buFont typeface="Wingdings 2" pitchFamily="18" charset="2"/>
                <a:buNone/>
              </a:pPr>
              <a:r>
                <a:rPr lang="it-IT" sz="2400" b="1" dirty="0">
                  <a:solidFill>
                    <a:srgbClr val="0076A8"/>
                  </a:solidFill>
                  <a:latin typeface="Calibri" panose="020F0502020204030204" pitchFamily="34" charset="0"/>
                  <a:cs typeface="Calibri" panose="020F0502020204030204" pitchFamily="34" charset="0"/>
                </a:rPr>
                <a:t>+13%</a:t>
              </a:r>
              <a:endParaRPr lang="en-US" sz="1200" b="1" dirty="0">
                <a:solidFill>
                  <a:srgbClr val="0076A8"/>
                </a:solidFill>
                <a:latin typeface="Calibri" panose="020F0502020204030204" pitchFamily="34" charset="0"/>
                <a:cs typeface="Calibri" panose="020F0502020204030204" pitchFamily="34" charset="0"/>
              </a:endParaRPr>
            </a:p>
          </p:txBody>
        </p:sp>
        <p:sp>
          <p:nvSpPr>
            <p:cNvPr id="48" name="Arc 47"/>
            <p:cNvSpPr/>
            <p:nvPr/>
          </p:nvSpPr>
          <p:spPr>
            <a:xfrm>
              <a:off x="690402" y="2804433"/>
              <a:ext cx="1008000" cy="1008000"/>
            </a:xfrm>
            <a:prstGeom prst="arc">
              <a:avLst>
                <a:gd name="adj1" fmla="val 16200000"/>
                <a:gd name="adj2" fmla="val 19437562"/>
              </a:avLst>
            </a:prstGeom>
            <a:ln w="57150">
              <a:solidFill>
                <a:srgbClr val="0076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2584212" y="1043629"/>
            <a:ext cx="734096" cy="765493"/>
            <a:chOff x="6005746" y="714222"/>
            <a:chExt cx="734096" cy="765493"/>
          </a:xfrm>
        </p:grpSpPr>
        <p:sp>
          <p:nvSpPr>
            <p:cNvPr id="57" name="Teardrop 56"/>
            <p:cNvSpPr/>
            <p:nvPr/>
          </p:nvSpPr>
          <p:spPr bwMode="gray">
            <a:xfrm rot="8195630">
              <a:off x="6005746" y="714222"/>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mj-lt"/>
              </a:endParaRPr>
            </a:p>
          </p:txBody>
        </p:sp>
        <p:sp>
          <p:nvSpPr>
            <p:cNvPr id="58" name="Oval 57"/>
            <p:cNvSpPr/>
            <p:nvPr/>
          </p:nvSpPr>
          <p:spPr bwMode="gray">
            <a:xfrm>
              <a:off x="6151561" y="887467"/>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mj-lt"/>
              </a:endParaRPr>
            </a:p>
          </p:txBody>
        </p:sp>
        <p:sp>
          <p:nvSpPr>
            <p:cNvPr id="59" name="Rectangle 58"/>
            <p:cNvSpPr/>
            <p:nvPr/>
          </p:nvSpPr>
          <p:spPr bwMode="gray">
            <a:xfrm>
              <a:off x="6134675" y="882426"/>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800" b="1" dirty="0">
                  <a:solidFill>
                    <a:srgbClr val="0070C0"/>
                  </a:solidFill>
                  <a:latin typeface="+mj-lt"/>
                  <a:cs typeface="Calibri" panose="020F0502020204030204" pitchFamily="34" charset="0"/>
                </a:rPr>
                <a:t>1</a:t>
              </a:r>
            </a:p>
          </p:txBody>
        </p:sp>
      </p:grpSp>
      <p:sp>
        <p:nvSpPr>
          <p:cNvPr id="60" name="Rectangle 59"/>
          <p:cNvSpPr/>
          <p:nvPr/>
        </p:nvSpPr>
        <p:spPr bwMode="gray">
          <a:xfrm>
            <a:off x="4941966" y="2112373"/>
            <a:ext cx="3128401"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400" b="1" dirty="0">
                <a:solidFill>
                  <a:srgbClr val="0076A8"/>
                </a:solidFill>
                <a:latin typeface="Calibri" panose="020F0502020204030204" pitchFamily="34" charset="0"/>
                <a:cs typeface="Calibri" panose="020F0502020204030204" pitchFamily="34" charset="0"/>
              </a:rPr>
              <a:t>ETA’ MEDIA</a:t>
            </a:r>
          </a:p>
        </p:txBody>
      </p:sp>
      <p:cxnSp>
        <p:nvCxnSpPr>
          <p:cNvPr id="61" name="Straight Connector 60"/>
          <p:cNvCxnSpPr/>
          <p:nvPr/>
        </p:nvCxnSpPr>
        <p:spPr>
          <a:xfrm>
            <a:off x="5055584" y="2621757"/>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055584" y="4424018"/>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bwMode="gray">
          <a:xfrm>
            <a:off x="5084167" y="4876318"/>
            <a:ext cx="2844000" cy="1474386"/>
          </a:xfrm>
          <a:prstGeom prst="rect">
            <a:avLst/>
          </a:prstGeom>
          <a:solidFill>
            <a:schemeClr val="bg1">
              <a:lumMod val="95000"/>
            </a:schemeClr>
          </a:solidFill>
          <a:ln w="19050" algn="ctr">
            <a:noFill/>
            <a:miter lim="800000"/>
            <a:headEnd/>
            <a:tailEnd/>
          </a:ln>
          <a:effectLst/>
        </p:spPr>
        <p:txBody>
          <a:bodyPr wrap="square" lIns="72000" tIns="72000" rIns="72000" bIns="72000" rtlCol="0" anchor="ctr"/>
          <a:lstStyle/>
          <a:p>
            <a:pPr algn="ctr">
              <a:lnSpc>
                <a:spcPct val="106000"/>
              </a:lnSpc>
            </a:pPr>
            <a:r>
              <a:rPr lang="it-IT" dirty="0">
                <a:latin typeface="Calibri" panose="020F0502020204030204" pitchFamily="34" charset="0"/>
                <a:cs typeface="Calibri" panose="020F0502020204030204" pitchFamily="34" charset="0"/>
              </a:rPr>
              <a:t>Gli </a:t>
            </a:r>
            <a:r>
              <a:rPr lang="it-IT" b="1" dirty="0">
                <a:latin typeface="Calibri" panose="020F0502020204030204" pitchFamily="34" charset="0"/>
                <a:cs typeface="Calibri" panose="020F0502020204030204" pitchFamily="34" charset="0"/>
              </a:rPr>
              <a:t>Stadi</a:t>
            </a:r>
            <a:r>
              <a:rPr lang="it-IT" dirty="0">
                <a:latin typeface="Calibri" panose="020F0502020204030204" pitchFamily="34" charset="0"/>
                <a:cs typeface="Calibri" panose="020F0502020204030204" pitchFamily="34" charset="0"/>
              </a:rPr>
              <a:t> in Italia sono </a:t>
            </a:r>
            <a:r>
              <a:rPr lang="it-IT" b="1" dirty="0">
                <a:latin typeface="Calibri" panose="020F0502020204030204" pitchFamily="34" charset="0"/>
                <a:cs typeface="Calibri" panose="020F0502020204030204" pitchFamily="34" charset="0"/>
              </a:rPr>
              <a:t>obsoleti </a:t>
            </a:r>
            <a:r>
              <a:rPr lang="it-IT" dirty="0">
                <a:latin typeface="Calibri" panose="020F0502020204030204" pitchFamily="34" charset="0"/>
                <a:cs typeface="Calibri" panose="020F0502020204030204" pitchFamily="34" charset="0"/>
              </a:rPr>
              <a:t>e presentano un basso </a:t>
            </a:r>
            <a:r>
              <a:rPr lang="it-IT" b="1" dirty="0">
                <a:latin typeface="Calibri" panose="020F0502020204030204" pitchFamily="34" charset="0"/>
                <a:cs typeface="Calibri" panose="020F0502020204030204" pitchFamily="34" charset="0"/>
              </a:rPr>
              <a:t>livello</a:t>
            </a:r>
            <a:r>
              <a:rPr lang="it-IT" dirty="0">
                <a:latin typeface="Calibri" panose="020F0502020204030204" pitchFamily="34" charset="0"/>
                <a:cs typeface="Calibri" panose="020F0502020204030204" pitchFamily="34" charset="0"/>
              </a:rPr>
              <a:t> di </a:t>
            </a:r>
            <a:r>
              <a:rPr lang="it-IT" b="1" dirty="0">
                <a:latin typeface="Calibri" panose="020F0502020204030204" pitchFamily="34" charset="0"/>
                <a:cs typeface="Calibri" panose="020F0502020204030204" pitchFamily="34" charset="0"/>
              </a:rPr>
              <a:t>innovazione</a:t>
            </a:r>
            <a:endParaRPr lang="en-US" b="1" dirty="0">
              <a:latin typeface="Calibri" panose="020F0502020204030204" pitchFamily="34" charset="0"/>
              <a:cs typeface="Calibri" panose="020F0502020204030204" pitchFamily="34" charset="0"/>
            </a:endParaRPr>
          </a:p>
        </p:txBody>
      </p:sp>
      <p:sp>
        <p:nvSpPr>
          <p:cNvPr id="71" name="Rectangle 70"/>
          <p:cNvSpPr/>
          <p:nvPr/>
        </p:nvSpPr>
        <p:spPr bwMode="gray">
          <a:xfrm>
            <a:off x="6237957" y="2954007"/>
            <a:ext cx="1718792" cy="1147884"/>
          </a:xfrm>
          <a:prstGeom prst="rect">
            <a:avLst/>
          </a:prstGeom>
          <a:noFill/>
          <a:ln w="19050" algn="ctr">
            <a:noFill/>
            <a:miter lim="800000"/>
            <a:headEnd/>
            <a:tailEnd/>
          </a:ln>
          <a:effectLst/>
        </p:spPr>
        <p:txBody>
          <a:bodyPr wrap="square" lIns="72000" tIns="72000" rIns="72000" bIns="72000" rtlCol="0" anchor="ctr"/>
          <a:lstStyle/>
          <a:p>
            <a:pPr algn="ctr">
              <a:lnSpc>
                <a:spcPct val="106000"/>
              </a:lnSpc>
            </a:pPr>
            <a:r>
              <a:rPr lang="it-IT" b="1" dirty="0">
                <a:latin typeface="Calibri" panose="020F0502020204030204" pitchFamily="34" charset="0"/>
                <a:cs typeface="Calibri" panose="020F0502020204030204" pitchFamily="34" charset="0"/>
              </a:rPr>
              <a:t>Interventi di costruzione e rinnovo in Italia</a:t>
            </a:r>
            <a:endParaRPr lang="en-US" b="1" dirty="0">
              <a:latin typeface="Calibri" panose="020F0502020204030204" pitchFamily="34" charset="0"/>
              <a:cs typeface="Calibri" panose="020F0502020204030204" pitchFamily="34" charset="0"/>
            </a:endParaRPr>
          </a:p>
        </p:txBody>
      </p:sp>
      <p:sp>
        <p:nvSpPr>
          <p:cNvPr id="72" name="Oval 71"/>
          <p:cNvSpPr/>
          <p:nvPr/>
        </p:nvSpPr>
        <p:spPr bwMode="gray">
          <a:xfrm>
            <a:off x="5073060" y="3017395"/>
            <a:ext cx="1044821" cy="1034476"/>
          </a:xfrm>
          <a:prstGeom prst="ellipse">
            <a:avLst/>
          </a:prstGeom>
          <a:solidFill>
            <a:schemeClr val="bg1"/>
          </a:solidFill>
          <a:ln w="19050" algn="ctr">
            <a:noFill/>
            <a:miter lim="800000"/>
            <a:headEnd/>
            <a:tailEnd/>
          </a:ln>
          <a:effectLst/>
        </p:spPr>
        <p:txBody>
          <a:bodyPr wrap="square" lIns="0" tIns="88900" rIns="0" bIns="88900" rtlCol="0" anchor="ctr"/>
          <a:lstStyle/>
          <a:p>
            <a:pPr algn="ctr">
              <a:lnSpc>
                <a:spcPct val="106000"/>
              </a:lnSpc>
              <a:buFont typeface="Wingdings 2" pitchFamily="18" charset="2"/>
              <a:buNone/>
            </a:pPr>
            <a:r>
              <a:rPr lang="it-IT" sz="2400" b="1" dirty="0">
                <a:solidFill>
                  <a:srgbClr val="0076A8"/>
                </a:solidFill>
                <a:latin typeface="Calibri" panose="020F0502020204030204" pitchFamily="34" charset="0"/>
                <a:cs typeface="Calibri" panose="020F0502020204030204" pitchFamily="34" charset="0"/>
              </a:rPr>
              <a:t>-50%</a:t>
            </a:r>
            <a:endParaRPr lang="en-US" sz="1200" b="1" dirty="0">
              <a:solidFill>
                <a:srgbClr val="0076A8"/>
              </a:solidFill>
              <a:latin typeface="Calibri" panose="020F0502020204030204" pitchFamily="34" charset="0"/>
              <a:cs typeface="Calibri" panose="020F0502020204030204" pitchFamily="34" charset="0"/>
            </a:endParaRPr>
          </a:p>
        </p:txBody>
      </p:sp>
      <p:sp>
        <p:nvSpPr>
          <p:cNvPr id="73" name="Arc 72"/>
          <p:cNvSpPr/>
          <p:nvPr/>
        </p:nvSpPr>
        <p:spPr>
          <a:xfrm>
            <a:off x="5112964" y="3030633"/>
            <a:ext cx="1008000" cy="1008000"/>
          </a:xfrm>
          <a:prstGeom prst="arc">
            <a:avLst>
              <a:gd name="adj1" fmla="val 16200000"/>
              <a:gd name="adj2" fmla="val 5462142"/>
            </a:avLst>
          </a:prstGeom>
          <a:ln w="57150">
            <a:solidFill>
              <a:srgbClr val="0076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4" name="Group 73"/>
          <p:cNvGrpSpPr/>
          <p:nvPr/>
        </p:nvGrpSpPr>
        <p:grpSpPr>
          <a:xfrm>
            <a:off x="6139118" y="1043628"/>
            <a:ext cx="734096" cy="765493"/>
            <a:chOff x="6005746" y="714222"/>
            <a:chExt cx="734096" cy="765493"/>
          </a:xfrm>
        </p:grpSpPr>
        <p:sp>
          <p:nvSpPr>
            <p:cNvPr id="75" name="Teardrop 74"/>
            <p:cNvSpPr/>
            <p:nvPr/>
          </p:nvSpPr>
          <p:spPr bwMode="gray">
            <a:xfrm rot="8195630">
              <a:off x="6005746" y="714222"/>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mj-lt"/>
              </a:endParaRPr>
            </a:p>
          </p:txBody>
        </p:sp>
        <p:sp>
          <p:nvSpPr>
            <p:cNvPr id="76" name="Oval 75"/>
            <p:cNvSpPr/>
            <p:nvPr/>
          </p:nvSpPr>
          <p:spPr bwMode="gray">
            <a:xfrm>
              <a:off x="6151561" y="887467"/>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mj-lt"/>
              </a:endParaRPr>
            </a:p>
          </p:txBody>
        </p:sp>
        <p:sp>
          <p:nvSpPr>
            <p:cNvPr id="77" name="Rectangle 76"/>
            <p:cNvSpPr/>
            <p:nvPr/>
          </p:nvSpPr>
          <p:spPr bwMode="gray">
            <a:xfrm>
              <a:off x="6134675" y="882426"/>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800" b="1" dirty="0">
                  <a:solidFill>
                    <a:srgbClr val="0070C0"/>
                  </a:solidFill>
                  <a:latin typeface="+mj-lt"/>
                  <a:cs typeface="Calibri" panose="020F0502020204030204" pitchFamily="34" charset="0"/>
                </a:rPr>
                <a:t>2</a:t>
              </a:r>
            </a:p>
          </p:txBody>
        </p:sp>
      </p:grpSp>
      <p:sp>
        <p:nvSpPr>
          <p:cNvPr id="85" name="Rectangle 84"/>
          <p:cNvSpPr/>
          <p:nvPr/>
        </p:nvSpPr>
        <p:spPr bwMode="gray">
          <a:xfrm>
            <a:off x="8610056" y="2112373"/>
            <a:ext cx="3441241"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400" b="1" dirty="0">
                <a:solidFill>
                  <a:srgbClr val="0076A8"/>
                </a:solidFill>
                <a:latin typeface="Calibri" panose="020F0502020204030204" pitchFamily="34" charset="0"/>
                <a:cs typeface="Calibri" panose="020F0502020204030204" pitchFamily="34" charset="0"/>
              </a:rPr>
              <a:t>FAN EXPERIENCE</a:t>
            </a:r>
          </a:p>
        </p:txBody>
      </p:sp>
      <p:cxnSp>
        <p:nvCxnSpPr>
          <p:cNvPr id="86" name="Straight Connector 85"/>
          <p:cNvCxnSpPr/>
          <p:nvPr/>
        </p:nvCxnSpPr>
        <p:spPr>
          <a:xfrm>
            <a:off x="8880094" y="2621757"/>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880094" y="4424018"/>
            <a:ext cx="2901165" cy="0"/>
          </a:xfrm>
          <a:prstGeom prst="line">
            <a:avLst/>
          </a:prstGeom>
          <a:ln w="12700">
            <a:solidFill>
              <a:srgbClr val="0076A8"/>
            </a:solidFill>
            <a:prstDash val="sysDash"/>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bwMode="gray">
          <a:xfrm>
            <a:off x="8908676" y="4876318"/>
            <a:ext cx="2844000" cy="1474386"/>
          </a:xfrm>
          <a:prstGeom prst="rect">
            <a:avLst/>
          </a:prstGeom>
          <a:solidFill>
            <a:schemeClr val="bg1">
              <a:lumMod val="95000"/>
            </a:schemeClr>
          </a:solidFill>
          <a:ln w="19050" algn="ctr">
            <a:noFill/>
            <a:miter lim="800000"/>
            <a:headEnd/>
            <a:tailEnd/>
          </a:ln>
          <a:effectLst/>
        </p:spPr>
        <p:txBody>
          <a:bodyPr wrap="square" lIns="72000" tIns="72000" rIns="72000" bIns="72000" rtlCol="0" anchor="ctr"/>
          <a:lstStyle/>
          <a:p>
            <a:pPr algn="ctr">
              <a:lnSpc>
                <a:spcPct val="106000"/>
              </a:lnSpc>
            </a:pPr>
            <a:r>
              <a:rPr lang="it-IT" dirty="0">
                <a:latin typeface="Calibri" panose="020F0502020204030204" pitchFamily="34" charset="0"/>
                <a:cs typeface="Calibri" panose="020F0502020204030204" pitchFamily="34" charset="0"/>
              </a:rPr>
              <a:t>Gli </a:t>
            </a:r>
            <a:r>
              <a:rPr lang="it-IT" b="1" dirty="0">
                <a:latin typeface="Calibri" panose="020F0502020204030204" pitchFamily="34" charset="0"/>
                <a:cs typeface="Calibri" panose="020F0502020204030204" pitchFamily="34" charset="0"/>
              </a:rPr>
              <a:t>Stadi</a:t>
            </a:r>
            <a:r>
              <a:rPr lang="it-IT" dirty="0">
                <a:latin typeface="Calibri" panose="020F0502020204030204" pitchFamily="34" charset="0"/>
                <a:cs typeface="Calibri" panose="020F0502020204030204" pitchFamily="34" charset="0"/>
              </a:rPr>
              <a:t> in Italia </a:t>
            </a:r>
            <a:r>
              <a:rPr lang="it-IT" b="1" dirty="0">
                <a:latin typeface="Calibri" panose="020F0502020204030204" pitchFamily="34" charset="0"/>
                <a:cs typeface="Calibri" panose="020F0502020204030204" pitchFamily="34" charset="0"/>
              </a:rPr>
              <a:t>non</a:t>
            </a:r>
            <a:r>
              <a:rPr lang="it-IT" dirty="0">
                <a:latin typeface="Calibri" panose="020F0502020204030204" pitchFamily="34" charset="0"/>
                <a:cs typeface="Calibri" panose="020F0502020204030204" pitchFamily="34" charset="0"/>
              </a:rPr>
              <a:t> riescono ad </a:t>
            </a:r>
            <a:r>
              <a:rPr lang="it-IT" b="1" dirty="0">
                <a:latin typeface="Calibri" panose="020F0502020204030204" pitchFamily="34" charset="0"/>
                <a:cs typeface="Calibri" panose="020F0502020204030204" pitchFamily="34" charset="0"/>
              </a:rPr>
              <a:t>attrarre</a:t>
            </a:r>
            <a:r>
              <a:rPr lang="it-IT" dirty="0">
                <a:latin typeface="Calibri" panose="020F0502020204030204" pitchFamily="34" charset="0"/>
                <a:cs typeface="Calibri" panose="020F0502020204030204" pitchFamily="34" charset="0"/>
              </a:rPr>
              <a:t> adeguatamente i </a:t>
            </a:r>
            <a:r>
              <a:rPr lang="it-IT" b="1" dirty="0">
                <a:latin typeface="Calibri" panose="020F0502020204030204" pitchFamily="34" charset="0"/>
                <a:cs typeface="Calibri" panose="020F0502020204030204" pitchFamily="34" charset="0"/>
              </a:rPr>
              <a:t>fan</a:t>
            </a:r>
            <a:endParaRPr lang="en-US" b="1" dirty="0">
              <a:latin typeface="Calibri" panose="020F0502020204030204" pitchFamily="34" charset="0"/>
              <a:cs typeface="Calibri" panose="020F0502020204030204" pitchFamily="34" charset="0"/>
            </a:endParaRPr>
          </a:p>
        </p:txBody>
      </p:sp>
      <p:sp>
        <p:nvSpPr>
          <p:cNvPr id="92" name="Rectangle 91"/>
          <p:cNvSpPr/>
          <p:nvPr/>
        </p:nvSpPr>
        <p:spPr bwMode="gray">
          <a:xfrm>
            <a:off x="10062467" y="2954007"/>
            <a:ext cx="1718792" cy="1147884"/>
          </a:xfrm>
          <a:prstGeom prst="rect">
            <a:avLst/>
          </a:prstGeom>
          <a:noFill/>
          <a:ln w="19050" algn="ctr">
            <a:noFill/>
            <a:miter lim="800000"/>
            <a:headEnd/>
            <a:tailEnd/>
          </a:ln>
          <a:effectLst/>
        </p:spPr>
        <p:txBody>
          <a:bodyPr wrap="square" lIns="72000" tIns="72000" rIns="72000" bIns="72000" rtlCol="0" anchor="ctr"/>
          <a:lstStyle/>
          <a:p>
            <a:pPr algn="ctr">
              <a:lnSpc>
                <a:spcPct val="106000"/>
              </a:lnSpc>
            </a:pPr>
            <a:r>
              <a:rPr lang="it-IT" b="1" dirty="0">
                <a:latin typeface="Calibri" panose="020F0502020204030204" pitchFamily="34" charset="0"/>
                <a:cs typeface="Calibri" panose="020F0502020204030204" pitchFamily="34" charset="0"/>
              </a:rPr>
              <a:t>Spettatori medi per singola gara in Italia</a:t>
            </a:r>
            <a:endParaRPr lang="en-US" b="1" dirty="0">
              <a:latin typeface="Calibri" panose="020F0502020204030204" pitchFamily="34" charset="0"/>
              <a:cs typeface="Calibri" panose="020F0502020204030204" pitchFamily="34" charset="0"/>
            </a:endParaRPr>
          </a:p>
        </p:txBody>
      </p:sp>
      <p:grpSp>
        <p:nvGrpSpPr>
          <p:cNvPr id="93" name="Group 92"/>
          <p:cNvGrpSpPr/>
          <p:nvPr/>
        </p:nvGrpSpPr>
        <p:grpSpPr>
          <a:xfrm>
            <a:off x="8893084" y="3017395"/>
            <a:ext cx="1047904" cy="1034476"/>
            <a:chOff x="650498" y="2791195"/>
            <a:chExt cx="1047904" cy="1034476"/>
          </a:xfrm>
        </p:grpSpPr>
        <p:sp>
          <p:nvSpPr>
            <p:cNvPr id="95" name="Oval 94"/>
            <p:cNvSpPr/>
            <p:nvPr/>
          </p:nvSpPr>
          <p:spPr bwMode="gray">
            <a:xfrm>
              <a:off x="650498" y="2791195"/>
              <a:ext cx="1044821" cy="1034476"/>
            </a:xfrm>
            <a:prstGeom prst="ellipse">
              <a:avLst/>
            </a:prstGeom>
            <a:solidFill>
              <a:schemeClr val="bg1"/>
            </a:solidFill>
            <a:ln w="19050" algn="ctr">
              <a:noFill/>
              <a:miter lim="800000"/>
              <a:headEnd/>
              <a:tailEnd/>
            </a:ln>
            <a:effectLst/>
          </p:spPr>
          <p:txBody>
            <a:bodyPr wrap="square" lIns="0" tIns="88900" rIns="0" bIns="88900" rtlCol="0" anchor="ctr"/>
            <a:lstStyle/>
            <a:p>
              <a:pPr algn="ctr">
                <a:lnSpc>
                  <a:spcPct val="106000"/>
                </a:lnSpc>
                <a:buFont typeface="Wingdings 2" pitchFamily="18" charset="2"/>
                <a:buNone/>
              </a:pPr>
              <a:r>
                <a:rPr lang="it-IT" sz="2400" b="1" dirty="0">
                  <a:solidFill>
                    <a:srgbClr val="0076A8"/>
                  </a:solidFill>
                  <a:latin typeface="Calibri" panose="020F0502020204030204" pitchFamily="34" charset="0"/>
                  <a:cs typeface="Calibri" panose="020F0502020204030204" pitchFamily="34" charset="0"/>
                </a:rPr>
                <a:t>-44%</a:t>
              </a:r>
              <a:endParaRPr lang="en-US" sz="1200" b="1" dirty="0">
                <a:solidFill>
                  <a:srgbClr val="0076A8"/>
                </a:solidFill>
                <a:latin typeface="Calibri" panose="020F0502020204030204" pitchFamily="34" charset="0"/>
                <a:cs typeface="Calibri" panose="020F0502020204030204" pitchFamily="34" charset="0"/>
              </a:endParaRPr>
            </a:p>
          </p:txBody>
        </p:sp>
        <p:sp>
          <p:nvSpPr>
            <p:cNvPr id="96" name="Arc 95"/>
            <p:cNvSpPr/>
            <p:nvPr/>
          </p:nvSpPr>
          <p:spPr>
            <a:xfrm>
              <a:off x="690402" y="2804433"/>
              <a:ext cx="1008000" cy="1008000"/>
            </a:xfrm>
            <a:prstGeom prst="arc">
              <a:avLst>
                <a:gd name="adj1" fmla="val 16200000"/>
                <a:gd name="adj2" fmla="val 2946957"/>
              </a:avLst>
            </a:prstGeom>
            <a:ln w="57150">
              <a:solidFill>
                <a:srgbClr val="0076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D74F409F-8F3A-1B4B-8D7E-40339AB05BAE}"/>
              </a:ext>
            </a:extLst>
          </p:cNvPr>
          <p:cNvGrpSpPr/>
          <p:nvPr/>
        </p:nvGrpSpPr>
        <p:grpSpPr>
          <a:xfrm>
            <a:off x="2951478" y="4504169"/>
            <a:ext cx="7379198" cy="244111"/>
            <a:chOff x="2951478" y="4252019"/>
            <a:chExt cx="7379198" cy="496262"/>
          </a:xfrm>
        </p:grpSpPr>
        <p:cxnSp>
          <p:nvCxnSpPr>
            <p:cNvPr id="98" name="Straight Connector 97"/>
            <p:cNvCxnSpPr>
              <a:cxnSpLocks/>
            </p:cNvCxnSpPr>
            <p:nvPr/>
          </p:nvCxnSpPr>
          <p:spPr>
            <a:xfrm flipH="1" flipV="1">
              <a:off x="2951478" y="4252019"/>
              <a:ext cx="0" cy="496262"/>
            </a:xfrm>
            <a:prstGeom prst="line">
              <a:avLst/>
            </a:prstGeom>
            <a:ln w="38100">
              <a:solidFill>
                <a:srgbClr val="0076A8"/>
              </a:solidFill>
              <a:headEnd type="ova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p:cNvCxnSpPr>
            <p:nvPr/>
          </p:nvCxnSpPr>
          <p:spPr>
            <a:xfrm flipH="1" flipV="1">
              <a:off x="6506166" y="4252019"/>
              <a:ext cx="0" cy="496262"/>
            </a:xfrm>
            <a:prstGeom prst="line">
              <a:avLst/>
            </a:prstGeom>
            <a:ln w="38100">
              <a:solidFill>
                <a:srgbClr val="0076A8"/>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flipV="1">
              <a:off x="10330676" y="4252019"/>
              <a:ext cx="0" cy="496262"/>
            </a:xfrm>
            <a:prstGeom prst="line">
              <a:avLst/>
            </a:prstGeom>
            <a:ln w="38100">
              <a:solidFill>
                <a:srgbClr val="0076A8"/>
              </a:solidFill>
              <a:headEnd type="ova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9963628" y="1043628"/>
            <a:ext cx="734096" cy="765493"/>
            <a:chOff x="6005746" y="714222"/>
            <a:chExt cx="734096" cy="765493"/>
          </a:xfrm>
        </p:grpSpPr>
        <p:sp>
          <p:nvSpPr>
            <p:cNvPr id="102" name="Teardrop 101"/>
            <p:cNvSpPr/>
            <p:nvPr/>
          </p:nvSpPr>
          <p:spPr bwMode="gray">
            <a:xfrm rot="8195630">
              <a:off x="6005746" y="714222"/>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mj-lt"/>
              </a:endParaRPr>
            </a:p>
          </p:txBody>
        </p:sp>
        <p:sp>
          <p:nvSpPr>
            <p:cNvPr id="103" name="Oval 102"/>
            <p:cNvSpPr/>
            <p:nvPr/>
          </p:nvSpPr>
          <p:spPr bwMode="gray">
            <a:xfrm>
              <a:off x="6151561" y="887467"/>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mj-lt"/>
              </a:endParaRPr>
            </a:p>
          </p:txBody>
        </p:sp>
        <p:sp>
          <p:nvSpPr>
            <p:cNvPr id="104" name="Rectangle 103"/>
            <p:cNvSpPr/>
            <p:nvPr/>
          </p:nvSpPr>
          <p:spPr bwMode="gray">
            <a:xfrm>
              <a:off x="6134675" y="882426"/>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sz="2800" b="1" dirty="0">
                  <a:solidFill>
                    <a:srgbClr val="0070C0"/>
                  </a:solidFill>
                  <a:latin typeface="+mj-lt"/>
                  <a:cs typeface="Calibri" panose="020F0502020204030204" pitchFamily="34" charset="0"/>
                </a:rPr>
                <a:t>3</a:t>
              </a:r>
            </a:p>
          </p:txBody>
        </p:sp>
      </p:grpSp>
      <p:sp>
        <p:nvSpPr>
          <p:cNvPr id="105" name="Pentagon 104"/>
          <p:cNvSpPr/>
          <p:nvPr/>
        </p:nvSpPr>
        <p:spPr bwMode="gray">
          <a:xfrm>
            <a:off x="326647" y="2363834"/>
            <a:ext cx="999285" cy="3986870"/>
          </a:xfrm>
          <a:prstGeom prst="homePlate">
            <a:avLst>
              <a:gd name="adj" fmla="val 15083"/>
            </a:avLst>
          </a:prstGeom>
          <a:solidFill>
            <a:srgbClr val="0076A8"/>
          </a:solidFill>
          <a:ln w="19050" algn="ctr">
            <a:noFill/>
            <a:miter lim="800000"/>
            <a:headEnd/>
            <a:tailEnd/>
          </a:ln>
        </p:spPr>
        <p:txBody>
          <a:bodyPr vert="horz" wrap="square" lIns="88900" tIns="88900" rIns="88900" bIns="88900" rtlCol="0" anchor="ctr"/>
          <a:lstStyle/>
          <a:p>
            <a:pPr algn="ctr">
              <a:lnSpc>
                <a:spcPct val="106000"/>
              </a:lnSpc>
              <a:buFont typeface="Wingdings 2" pitchFamily="18" charset="2"/>
              <a:buNone/>
            </a:pPr>
            <a:r>
              <a:rPr lang="it-IT" b="1" dirty="0">
                <a:solidFill>
                  <a:schemeClr val="bg1"/>
                </a:solidFill>
              </a:rPr>
              <a:t>ITA </a:t>
            </a:r>
          </a:p>
          <a:p>
            <a:pPr algn="ctr">
              <a:lnSpc>
                <a:spcPct val="106000"/>
              </a:lnSpc>
              <a:buFont typeface="Wingdings 2" pitchFamily="18" charset="2"/>
              <a:buNone/>
            </a:pPr>
            <a:r>
              <a:rPr lang="it-IT" sz="1600" b="1" dirty="0">
                <a:solidFill>
                  <a:schemeClr val="bg1"/>
                </a:solidFill>
              </a:rPr>
              <a:t>vs</a:t>
            </a:r>
            <a:r>
              <a:rPr lang="it-IT" b="1" dirty="0">
                <a:solidFill>
                  <a:schemeClr val="bg1"/>
                </a:solidFill>
              </a:rPr>
              <a:t> </a:t>
            </a:r>
          </a:p>
          <a:p>
            <a:pPr algn="ctr">
              <a:lnSpc>
                <a:spcPct val="106000"/>
              </a:lnSpc>
              <a:buFont typeface="Wingdings 2" pitchFamily="18" charset="2"/>
              <a:buNone/>
            </a:pPr>
            <a:r>
              <a:rPr lang="it-IT" b="1" dirty="0">
                <a:solidFill>
                  <a:schemeClr val="bg1"/>
                </a:solidFill>
              </a:rPr>
              <a:t>EU</a:t>
            </a:r>
            <a:endParaRPr lang="en-US" b="1" dirty="0">
              <a:solidFill>
                <a:schemeClr val="bg1"/>
              </a:solidFill>
            </a:endParaRPr>
          </a:p>
        </p:txBody>
      </p:sp>
      <p:grpSp>
        <p:nvGrpSpPr>
          <p:cNvPr id="110" name="Group 109"/>
          <p:cNvGrpSpPr/>
          <p:nvPr/>
        </p:nvGrpSpPr>
        <p:grpSpPr>
          <a:xfrm>
            <a:off x="10657840" y="0"/>
            <a:ext cx="1534160" cy="317500"/>
            <a:chOff x="10657840" y="-2"/>
            <a:chExt cx="1534160" cy="317500"/>
          </a:xfrm>
          <a:solidFill>
            <a:srgbClr val="0076A8"/>
          </a:solidFill>
        </p:grpSpPr>
        <p:sp>
          <p:nvSpPr>
            <p:cNvPr id="111" name="Rectangle 110"/>
            <p:cNvSpPr/>
            <p:nvPr/>
          </p:nvSpPr>
          <p:spPr bwMode="gray">
            <a:xfrm>
              <a:off x="10820400" y="-2"/>
              <a:ext cx="1371600" cy="317499"/>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100" b="1" dirty="0">
                  <a:solidFill>
                    <a:schemeClr val="bg1"/>
                  </a:solidFill>
                  <a:latin typeface="Calibri" panose="020F0502020204030204" pitchFamily="34" charset="0"/>
                  <a:cs typeface="Calibri" panose="020F0502020204030204" pitchFamily="34" charset="0"/>
                </a:rPr>
                <a:t>EXECUTIVE VIEW</a:t>
              </a:r>
              <a:endParaRPr lang="en-US" sz="1100" b="1" dirty="0">
                <a:solidFill>
                  <a:schemeClr val="bg1"/>
                </a:solidFill>
                <a:latin typeface="Calibri" panose="020F0502020204030204" pitchFamily="34" charset="0"/>
                <a:cs typeface="Calibri" panose="020F0502020204030204" pitchFamily="34" charset="0"/>
              </a:endParaRPr>
            </a:p>
          </p:txBody>
        </p:sp>
        <p:sp>
          <p:nvSpPr>
            <p:cNvPr id="112" name="Right Triangle 111"/>
            <p:cNvSpPr/>
            <p:nvPr/>
          </p:nvSpPr>
          <p:spPr bwMode="gray">
            <a:xfrm flipH="1" flipV="1">
              <a:off x="10657840" y="-2"/>
              <a:ext cx="162560" cy="317500"/>
            </a:xfrm>
            <a:prstGeom prst="rtTriangle">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113" name="TextBox 112"/>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8828188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165257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14" name="think-cell Slide" r:id="rId23" imgW="395" imgH="396" progId="TCLayout.ActiveDocument.1">
                  <p:embed/>
                </p:oleObj>
              </mc:Choice>
              <mc:Fallback>
                <p:oleObj name="think-cell Slide" r:id="rId23" imgW="395" imgH="396" progId="TCLayout.ActiveDocument.1">
                  <p:embed/>
                  <p:pic>
                    <p:nvPicPr>
                      <p:cNvPr id="94" name="Object 93"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91" name="Rectangle 90"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52" name="Rectangle 12"/>
          <p:cNvSpPr>
            <a:spLocks noChangeArrowheads="1"/>
          </p:cNvSpPr>
          <p:nvPr>
            <p:custDataLst>
              <p:tags r:id="rId4"/>
            </p:custDataLst>
          </p:nvPr>
        </p:nvSpPr>
        <p:spPr bwMode="auto">
          <a:xfrm>
            <a:off x="4093144" y="922964"/>
            <a:ext cx="7628956" cy="5264150"/>
          </a:xfrm>
          <a:prstGeom prst="rect">
            <a:avLst/>
          </a:prstGeom>
          <a:noFill/>
          <a:ln w="12700">
            <a:solidFill>
              <a:srgbClr val="0076A8"/>
            </a:solidFill>
            <a:miter lim="800000"/>
            <a:headEnd/>
            <a:tailEnd/>
          </a:ln>
          <a:effectLst/>
        </p:spPr>
        <p:txBody>
          <a:bodyPr wrap="none" anchor="ctr"/>
          <a:lstStyle/>
          <a:p>
            <a:endParaRPr lang="it-IT" sz="1400">
              <a:latin typeface="Calibri" panose="020F0502020204030204" pitchFamily="34" charset="0"/>
              <a:cs typeface="Calibri" panose="020F0502020204030204" pitchFamily="34" charset="0"/>
            </a:endParaRPr>
          </a:p>
        </p:txBody>
      </p:sp>
      <p:sp>
        <p:nvSpPr>
          <p:cNvPr id="54" name="Rectangle 12"/>
          <p:cNvSpPr>
            <a:spLocks noChangeArrowheads="1"/>
          </p:cNvSpPr>
          <p:nvPr>
            <p:custDataLst>
              <p:tags r:id="rId5"/>
            </p:custDataLst>
          </p:nvPr>
        </p:nvSpPr>
        <p:spPr bwMode="auto">
          <a:xfrm>
            <a:off x="469792" y="924552"/>
            <a:ext cx="3724915" cy="5262563"/>
          </a:xfrm>
          <a:prstGeom prst="homePlate">
            <a:avLst>
              <a:gd name="adj" fmla="val 7779"/>
            </a:avLst>
          </a:prstGeom>
          <a:solidFill>
            <a:schemeClr val="bg1"/>
          </a:solidFill>
          <a:ln w="12700">
            <a:solidFill>
              <a:srgbClr val="0076A8"/>
            </a:solidFill>
            <a:miter lim="800000"/>
            <a:headEnd/>
            <a:tailEnd/>
          </a:ln>
          <a:effectLst/>
        </p:spPr>
        <p:txBody>
          <a:bodyPr wrap="none" anchor="ctr"/>
          <a:lstStyle/>
          <a:p>
            <a:endParaRPr lang="it-IT" sz="140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0" rIns="0" bIns="0" numCol="1" rtlCol="0" anchor="t" anchorCtr="0" compatLnSpc="1">
            <a:prstTxWarp prst="textNoShape">
              <a:avLst/>
            </a:prstTxWarp>
            <a:noAutofit/>
          </a:bodyPr>
          <a:lstStyle/>
          <a:p>
            <a:r>
              <a:rPr lang="it-IT" sz="2400" dirty="0">
                <a:solidFill>
                  <a:srgbClr val="000000"/>
                </a:solidFill>
              </a:rPr>
              <a:t>La </a:t>
            </a:r>
            <a:r>
              <a:rPr lang="it-IT" sz="2400" b="1" dirty="0">
                <a:solidFill>
                  <a:srgbClr val="000000"/>
                </a:solidFill>
                <a:latin typeface="Calibri" panose="020F0502020204030204" pitchFamily="34" charset="0"/>
                <a:cs typeface="Calibri" panose="020F0502020204030204" pitchFamily="34" charset="0"/>
              </a:rPr>
              <a:t>presenza pubblica </a:t>
            </a:r>
            <a:r>
              <a:rPr lang="it-IT" sz="2400" dirty="0">
                <a:solidFill>
                  <a:srgbClr val="000000"/>
                </a:solidFill>
              </a:rPr>
              <a:t>negli Stadi di Serie A è nettamente superiore alle altre Top League</a:t>
            </a:r>
            <a:endParaRPr lang="en-US" sz="2400" dirty="0">
              <a:solidFill>
                <a:srgbClr val="000000"/>
              </a:solidFill>
            </a:endParaRPr>
          </a:p>
        </p:txBody>
      </p:sp>
      <p:cxnSp>
        <p:nvCxnSpPr>
          <p:cNvPr id="49" name="Straight Connector 48"/>
          <p:cNvCxnSpPr/>
          <p:nvPr>
            <p:custDataLst>
              <p:tags r:id="rId6"/>
            </p:custDataLst>
          </p:nvPr>
        </p:nvCxnSpPr>
        <p:spPr bwMode="grayWhite">
          <a:xfrm>
            <a:off x="9375612" y="2477127"/>
            <a:ext cx="0" cy="2398713"/>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custDataLst>
              <p:tags r:id="rId7"/>
            </p:custDataLst>
          </p:nvPr>
        </p:nvSpPr>
        <p:spPr>
          <a:xfrm>
            <a:off x="4147183" y="984877"/>
            <a:ext cx="7522546" cy="431800"/>
          </a:xfrm>
          <a:prstGeom prst="rect">
            <a:avLst/>
          </a:prstGeom>
          <a:solidFill>
            <a:srgbClr val="0076A8"/>
          </a:solidFill>
          <a:ln>
            <a:noFill/>
          </a:ln>
        </p:spPr>
        <p:txBody>
          <a:bodyPr wrap="square" lIns="72000" tIns="0" rIns="72000" bIns="0" rtlCol="0" anchor="ctr">
            <a:noAutofit/>
          </a:bodyPr>
          <a:lstStyle/>
          <a:p>
            <a:pPr>
              <a:spcAft>
                <a:spcPts val="150"/>
              </a:spcAft>
            </a:pPr>
            <a:r>
              <a:rPr lang="it-IT" b="1" dirty="0">
                <a:solidFill>
                  <a:schemeClr val="bg1"/>
                </a:solidFill>
                <a:latin typeface="Calibri" panose="020F0502020204030204" pitchFamily="34" charset="0"/>
                <a:cs typeface="Calibri" panose="020F0502020204030204" pitchFamily="34" charset="0"/>
              </a:rPr>
              <a:t>Proprietà Stadi per Campionato</a:t>
            </a:r>
            <a:endParaRPr lang="it-IT" b="1" baseline="30000" dirty="0">
              <a:solidFill>
                <a:schemeClr val="bg1"/>
              </a:solidFill>
              <a:latin typeface="Calibri" panose="020F0502020204030204" pitchFamily="34" charset="0"/>
              <a:cs typeface="Calibri" panose="020F0502020204030204" pitchFamily="34" charset="0"/>
            </a:endParaRPr>
          </a:p>
        </p:txBody>
      </p:sp>
      <p:sp>
        <p:nvSpPr>
          <p:cNvPr id="55" name="TextBox 54"/>
          <p:cNvSpPr txBox="1"/>
          <p:nvPr>
            <p:custDataLst>
              <p:tags r:id="rId8"/>
            </p:custDataLst>
          </p:nvPr>
        </p:nvSpPr>
        <p:spPr>
          <a:xfrm>
            <a:off x="522271" y="1465889"/>
            <a:ext cx="2676741" cy="268288"/>
          </a:xfrm>
          <a:prstGeom prst="rect">
            <a:avLst/>
          </a:prstGeom>
          <a:noFill/>
        </p:spPr>
        <p:txBody>
          <a:bodyPr wrap="square" lIns="72000" rtlCol="0" anchor="ctr">
            <a:noAutofit/>
          </a:bodyPr>
          <a:lstStyle/>
          <a:p>
            <a:pPr>
              <a:spcBef>
                <a:spcPts val="200"/>
              </a:spcBef>
              <a:spcAft>
                <a:spcPts val="150"/>
              </a:spcAft>
            </a:pPr>
            <a:r>
              <a:rPr lang="it-IT" sz="1400" dirty="0">
                <a:latin typeface="Calibri" panose="020F0502020204030204" pitchFamily="34" charset="0"/>
                <a:cs typeface="Calibri" panose="020F0502020204030204" pitchFamily="34" charset="0"/>
              </a:rPr>
              <a:t>%, 2019</a:t>
            </a:r>
            <a:endParaRPr lang="it-IT" sz="1400" b="1" dirty="0">
              <a:latin typeface="Calibri" panose="020F0502020204030204" pitchFamily="34" charset="0"/>
              <a:cs typeface="Calibri" panose="020F0502020204030204" pitchFamily="34" charset="0"/>
            </a:endParaRPr>
          </a:p>
        </p:txBody>
      </p:sp>
      <p:pic>
        <p:nvPicPr>
          <p:cNvPr id="62" name="Picture 19" descr="Risultati immagini per premier league logo"/>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2075" y="5254292"/>
            <a:ext cx="742092" cy="850900"/>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a:grpSpLocks noChangeAspect="1"/>
          </p:cNvGrpSpPr>
          <p:nvPr/>
        </p:nvGrpSpPr>
        <p:grpSpPr>
          <a:xfrm>
            <a:off x="7713301" y="5268579"/>
            <a:ext cx="597290" cy="825500"/>
            <a:chOff x="4923053" y="3125213"/>
            <a:chExt cx="459244" cy="581733"/>
          </a:xfrm>
        </p:grpSpPr>
        <p:pic>
          <p:nvPicPr>
            <p:cNvPr id="64" name="Picture 13" descr="Image result for la liga logo"/>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1459" t="30031" r="63460" b="30871"/>
            <a:stretch/>
          </p:blipFill>
          <p:spPr bwMode="auto">
            <a:xfrm>
              <a:off x="4923053" y="3125213"/>
              <a:ext cx="459244" cy="47724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3" descr="Image result for la liga logo"/>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37999" t="39983" b="37511"/>
            <a:stretch/>
          </p:blipFill>
          <p:spPr bwMode="auto">
            <a:xfrm>
              <a:off x="4989360" y="3579322"/>
              <a:ext cx="348100" cy="127624"/>
            </a:xfrm>
            <a:prstGeom prst="rect">
              <a:avLst/>
            </a:prstGeom>
            <a:noFill/>
            <a:extLst>
              <a:ext uri="{909E8E84-426E-40DD-AFC4-6F175D3DCCD1}">
                <a14:hiddenFill xmlns:a14="http://schemas.microsoft.com/office/drawing/2010/main">
                  <a:solidFill>
                    <a:srgbClr val="FFFFFF"/>
                  </a:solidFill>
                </a14:hiddenFill>
              </a:ext>
            </a:extLst>
          </p:spPr>
        </p:pic>
      </p:grpSp>
      <p:pic>
        <p:nvPicPr>
          <p:cNvPr id="66" name="Picture 101" descr="File:Logo Bundesliga.svg - Wikipedia"/>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950101" y="5330492"/>
            <a:ext cx="721370" cy="70167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9" descr="Home Page | Lega Serie A"/>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182562" y="5271754"/>
            <a:ext cx="494974" cy="81597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11" descr="File:Ligue1.svg - Wikimedia Commons"/>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348656" y="5265404"/>
            <a:ext cx="541454" cy="828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9" name="Chart 138"/>
          <p:cNvGraphicFramePr/>
          <p:nvPr>
            <p:custDataLst>
              <p:tags r:id="rId9"/>
            </p:custDataLst>
            <p:extLst>
              <p:ext uri="{D42A27DB-BD31-4B8C-83A1-F6EECF244321}">
                <p14:modId xmlns:p14="http://schemas.microsoft.com/office/powerpoint/2010/main" val="4276298151"/>
              </p:ext>
            </p:extLst>
          </p:nvPr>
        </p:nvGraphicFramePr>
        <p:xfrm>
          <a:off x="4683018" y="1819902"/>
          <a:ext cx="6677025" cy="3421062"/>
        </p:xfrm>
        <a:graphic>
          <a:graphicData uri="http://schemas.openxmlformats.org/drawingml/2006/chart">
            <c:chart xmlns:c="http://schemas.openxmlformats.org/drawingml/2006/chart" xmlns:r="http://schemas.openxmlformats.org/officeDocument/2006/relationships" r:id="rId31"/>
          </a:graphicData>
        </a:graphic>
      </p:graphicFrame>
      <p:sp>
        <p:nvSpPr>
          <p:cNvPr id="78" name="Text Placeholder 18"/>
          <p:cNvSpPr>
            <a:spLocks noGrp="1"/>
          </p:cNvSpPr>
          <p:nvPr>
            <p:custDataLst>
              <p:tags r:id="rId10"/>
            </p:custDataLst>
          </p:nvPr>
        </p:nvSpPr>
        <p:spPr bwMode="auto">
          <a:xfrm>
            <a:off x="4741756" y="2935914"/>
            <a:ext cx="190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spcAft>
                <a:spcPct val="0"/>
              </a:spcAft>
            </a:pPr>
            <a:fld id="{293CFCBB-689D-4820-B899-12F8D4F52C86}" type="datetime'P''''''''A'''">
              <a:rPr lang="en-US" altLang="en-US" b="1" smtClean="0">
                <a:sym typeface="Calibri" panose="020F0502020204030204" pitchFamily="34" charset="0"/>
              </a:rPr>
              <a:pPr algn="r">
                <a:spcAft>
                  <a:spcPct val="0"/>
                </a:spcAft>
              </a:pPr>
              <a:t>PA</a:t>
            </a:fld>
            <a:endParaRPr lang="en-US" altLang="it-IT" b="1" dirty="0">
              <a:sym typeface="Calibri" panose="020F0502020204030204" pitchFamily="34" charset="0"/>
            </a:endParaRPr>
          </a:p>
        </p:txBody>
      </p:sp>
      <p:sp>
        <p:nvSpPr>
          <p:cNvPr id="87" name="Text Placeholder 18"/>
          <p:cNvSpPr>
            <a:spLocks noGrp="1"/>
          </p:cNvSpPr>
          <p:nvPr>
            <p:custDataLst>
              <p:tags r:id="rId11"/>
            </p:custDataLst>
          </p:nvPr>
        </p:nvSpPr>
        <p:spPr bwMode="auto">
          <a:xfrm>
            <a:off x="4603643" y="4401177"/>
            <a:ext cx="328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spcAft>
                <a:spcPct val="0"/>
              </a:spcAft>
            </a:pPr>
            <a:fld id="{6903212E-5C54-4A32-8185-A934DE1708FF}" type="datetime'''C''''''l''''''''''''''ub'''''''''''">
              <a:rPr lang="en-US" altLang="en-US" b="1" smtClean="0">
                <a:sym typeface="Calibri" panose="020F0502020204030204" pitchFamily="34" charset="0"/>
              </a:rPr>
              <a:pPr algn="r">
                <a:spcAft>
                  <a:spcPct val="0"/>
                </a:spcAft>
              </a:pPr>
              <a:t>Club</a:t>
            </a:fld>
            <a:endParaRPr lang="en-US" altLang="it-IT" b="1" dirty="0">
              <a:sym typeface="Calibri" panose="020F0502020204030204" pitchFamily="34" charset="0"/>
            </a:endParaRPr>
          </a:p>
        </p:txBody>
      </p:sp>
      <p:sp>
        <p:nvSpPr>
          <p:cNvPr id="90" name="Text Placeholder 18"/>
          <p:cNvSpPr>
            <a:spLocks noGrp="1"/>
          </p:cNvSpPr>
          <p:nvPr>
            <p:custDataLst>
              <p:tags r:id="rId12"/>
            </p:custDataLst>
          </p:nvPr>
        </p:nvSpPr>
        <p:spPr bwMode="auto">
          <a:xfrm>
            <a:off x="4430606" y="4869489"/>
            <a:ext cx="501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spcAft>
                <a:spcPct val="0"/>
              </a:spcAft>
            </a:pPr>
            <a:fld id="{BC6770FB-4818-4AED-B72E-AE7893852EF0}" type="datetime'''''''I''''''''b''''r''''''''''i''''''do'''''''''''''''''''">
              <a:rPr lang="en-US" altLang="en-US" b="1" smtClean="0">
                <a:sym typeface="Calibri" panose="020F0502020204030204" pitchFamily="34" charset="0"/>
              </a:rPr>
              <a:pPr algn="r">
                <a:spcAft>
                  <a:spcPct val="0"/>
                </a:spcAft>
              </a:pPr>
              <a:t>Ibrido</a:t>
            </a:fld>
            <a:r>
              <a:rPr lang="en-US" altLang="en-US" b="1" baseline="30000" dirty="0">
                <a:sym typeface="Calibri" panose="020F0502020204030204" pitchFamily="34" charset="0"/>
              </a:rPr>
              <a:t>1</a:t>
            </a:r>
            <a:endParaRPr lang="en-US" altLang="it-IT" b="1" dirty="0">
              <a:sym typeface="Calibri" panose="020F0502020204030204" pitchFamily="34" charset="0"/>
            </a:endParaRPr>
          </a:p>
        </p:txBody>
      </p:sp>
      <p:graphicFrame>
        <p:nvGraphicFramePr>
          <p:cNvPr id="128" name="Chart 127"/>
          <p:cNvGraphicFramePr/>
          <p:nvPr>
            <p:custDataLst>
              <p:tags r:id="rId13"/>
            </p:custDataLst>
            <p:extLst>
              <p:ext uri="{D42A27DB-BD31-4B8C-83A1-F6EECF244321}">
                <p14:modId xmlns:p14="http://schemas.microsoft.com/office/powerpoint/2010/main" val="305477180"/>
              </p:ext>
            </p:extLst>
          </p:nvPr>
        </p:nvGraphicFramePr>
        <p:xfrm>
          <a:off x="552343" y="2285039"/>
          <a:ext cx="3357563" cy="3397250"/>
        </p:xfrm>
        <a:graphic>
          <a:graphicData uri="http://schemas.openxmlformats.org/drawingml/2006/chart">
            <c:chart xmlns:c="http://schemas.openxmlformats.org/drawingml/2006/chart" xmlns:r="http://schemas.openxmlformats.org/officeDocument/2006/relationships" r:id="rId32"/>
          </a:graphicData>
        </a:graphic>
      </p:graphicFrame>
      <p:sp>
        <p:nvSpPr>
          <p:cNvPr id="82" name="Holder 3"/>
          <p:cNvSpPr>
            <a:spLocks noGrp="1"/>
          </p:cNvSpPr>
          <p:nvPr>
            <p:custDataLst>
              <p:tags r:id="rId14"/>
            </p:custDataLst>
          </p:nvPr>
        </p:nvSpPr>
        <p:spPr bwMode="gray">
          <a:xfrm>
            <a:off x="979381" y="2150102"/>
            <a:ext cx="3714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30163" tIns="0" rIns="30163" bIns="0" numCol="1" spcCol="0" anchor="b"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FB451868-C479-41D6-85A5-588BEA891186}" type="datetime'''5''''''''''''''''''''''''''''''''''''''7''''%'''''''''">
              <a:rPr lang="it-IT" altLang="en-US" sz="1400" b="1" smtClean="0">
                <a:latin typeface="Calibri" panose="020F0502020204030204" pitchFamily="34" charset="0"/>
                <a:cs typeface="Calibri" panose="020F0502020204030204" pitchFamily="34" charset="0"/>
                <a:sym typeface="Calibri" panose="020F0502020204030204" pitchFamily="34" charset="0"/>
              </a:rPr>
              <a:pPr algn="ctr">
                <a:lnSpc>
                  <a:spcPct val="90000"/>
                </a:lnSpc>
              </a:pPr>
              <a:t>57%</a:t>
            </a:fld>
            <a:endParaRPr lang="it-IT"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80" name="Holder 3"/>
          <p:cNvSpPr>
            <a:spLocks noGrp="1"/>
          </p:cNvSpPr>
          <p:nvPr>
            <p:custDataLst>
              <p:tags r:id="rId15"/>
            </p:custDataLst>
          </p:nvPr>
        </p:nvSpPr>
        <p:spPr bwMode="auto">
          <a:xfrm>
            <a:off x="1063517" y="5658477"/>
            <a:ext cx="2032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r>
              <a:rPr lang="it-IT" altLang="en-US" sz="1400" b="1" dirty="0">
                <a:latin typeface="Calibri" panose="020F0502020204030204" pitchFamily="34" charset="0"/>
                <a:cs typeface="Calibri" panose="020F0502020204030204" pitchFamily="34" charset="0"/>
                <a:sym typeface="Calibri" panose="020F0502020204030204" pitchFamily="34" charset="0"/>
              </a:rPr>
              <a:t>PA</a:t>
            </a:r>
            <a:endParaRPr lang="it-IT"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83" name="Holder 3"/>
          <p:cNvSpPr>
            <a:spLocks noGrp="1"/>
          </p:cNvSpPr>
          <p:nvPr>
            <p:custDataLst>
              <p:tags r:id="rId16"/>
            </p:custDataLst>
          </p:nvPr>
        </p:nvSpPr>
        <p:spPr bwMode="auto">
          <a:xfrm>
            <a:off x="2060468" y="5658477"/>
            <a:ext cx="341313"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fld id="{BF576675-C979-4A08-9364-DBFC0E2AD969}" type="datetime'''''''C''''''''''''l''''u''''''''b'''''''''">
              <a:rPr lang="it-IT" altLang="en-US" sz="1400" b="1" smtClean="0">
                <a:latin typeface="Calibri" panose="020F0502020204030204" pitchFamily="34" charset="0"/>
                <a:cs typeface="Calibri" panose="020F0502020204030204" pitchFamily="34" charset="0"/>
                <a:sym typeface="Calibri" panose="020F0502020204030204" pitchFamily="34" charset="0"/>
              </a:rPr>
              <a:pPr algn="ctr"/>
              <a:t>Club</a:t>
            </a:fld>
            <a:endParaRPr lang="it-IT"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81" name="Holder 3"/>
          <p:cNvSpPr>
            <a:spLocks noGrp="1"/>
          </p:cNvSpPr>
          <p:nvPr>
            <p:custDataLst>
              <p:tags r:id="rId17"/>
            </p:custDataLst>
          </p:nvPr>
        </p:nvSpPr>
        <p:spPr bwMode="auto">
          <a:xfrm>
            <a:off x="3036781" y="5658477"/>
            <a:ext cx="5143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it-IT" altLang="en-US" sz="1400" b="1" dirty="0">
                <a:latin typeface="Calibri" panose="020F0502020204030204" pitchFamily="34" charset="0"/>
                <a:cs typeface="Calibri" panose="020F0502020204030204" pitchFamily="34" charset="0"/>
                <a:sym typeface="Calibri" panose="020F0502020204030204" pitchFamily="34" charset="0"/>
              </a:rPr>
              <a:t>Ibrido</a:t>
            </a:r>
            <a:r>
              <a:rPr lang="it-IT" altLang="en-US" sz="1400" b="1" baseline="30000" dirty="0">
                <a:latin typeface="Calibri" panose="020F0502020204030204" pitchFamily="34" charset="0"/>
                <a:cs typeface="Calibri" panose="020F0502020204030204" pitchFamily="34" charset="0"/>
                <a:sym typeface="Calibri" panose="020F0502020204030204" pitchFamily="34" charset="0"/>
              </a:rPr>
              <a:t>1</a:t>
            </a:r>
            <a:endParaRPr lang="it-IT"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84" name="Holder 3"/>
          <p:cNvSpPr>
            <a:spLocks noGrp="1"/>
          </p:cNvSpPr>
          <p:nvPr>
            <p:custDataLst>
              <p:tags r:id="rId18"/>
            </p:custDataLst>
          </p:nvPr>
        </p:nvSpPr>
        <p:spPr bwMode="gray">
          <a:xfrm>
            <a:off x="2044593" y="3188327"/>
            <a:ext cx="3714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30163" tIns="0" rIns="30163" bIns="0" numCol="1" spcCol="0" anchor="b"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D1444C6B-F576-4545-BAC8-3261D5F24EEA}" type="datetime'''''''''''''''''''''''3''''''9''''''''''''''''''''%'''''''''''">
              <a:rPr lang="it-IT" altLang="en-US" sz="1400" b="1" smtClean="0">
                <a:latin typeface="Calibri" panose="020F0502020204030204" pitchFamily="34" charset="0"/>
                <a:cs typeface="Calibri" panose="020F0502020204030204" pitchFamily="34" charset="0"/>
                <a:sym typeface="Calibri" panose="020F0502020204030204" pitchFamily="34" charset="0"/>
              </a:rPr>
              <a:pPr algn="ctr">
                <a:lnSpc>
                  <a:spcPct val="90000"/>
                </a:lnSpc>
              </a:pPr>
              <a:t>39%</a:t>
            </a:fld>
            <a:endParaRPr lang="it-IT"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79" name="Holder 3"/>
          <p:cNvSpPr>
            <a:spLocks noGrp="1"/>
          </p:cNvSpPr>
          <p:nvPr>
            <p:custDataLst>
              <p:tags r:id="rId19"/>
            </p:custDataLst>
          </p:nvPr>
        </p:nvSpPr>
        <p:spPr bwMode="gray">
          <a:xfrm>
            <a:off x="3154255" y="5152064"/>
            <a:ext cx="2809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30163" tIns="0" rIns="30163" bIns="0" numCol="1" spcCol="0" anchor="b"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7A793344-D66F-408B-9CC3-6BD53339254E}" type="datetime'''''''4''''''''%'''''''">
              <a:rPr lang="it-IT" altLang="en-US" sz="1400" b="1" smtClean="0">
                <a:latin typeface="Calibri" panose="020F0502020204030204" pitchFamily="34" charset="0"/>
                <a:cs typeface="Calibri" panose="020F0502020204030204" pitchFamily="34" charset="0"/>
                <a:sym typeface="Calibri" panose="020F0502020204030204" pitchFamily="34" charset="0"/>
              </a:rPr>
              <a:pPr algn="ctr">
                <a:lnSpc>
                  <a:spcPct val="90000"/>
                </a:lnSpc>
              </a:pPr>
              <a:t>4%</a:t>
            </a:fld>
            <a:endParaRPr lang="it-IT"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45" name="TextBox 44"/>
          <p:cNvSpPr txBox="1"/>
          <p:nvPr>
            <p:custDataLst>
              <p:tags r:id="rId20"/>
            </p:custDataLst>
          </p:nvPr>
        </p:nvSpPr>
        <p:spPr>
          <a:xfrm>
            <a:off x="4147183" y="1465889"/>
            <a:ext cx="5499689" cy="268288"/>
          </a:xfrm>
          <a:prstGeom prst="rect">
            <a:avLst/>
          </a:prstGeom>
          <a:noFill/>
        </p:spPr>
        <p:txBody>
          <a:bodyPr wrap="square" lIns="72000" rtlCol="0" anchor="ctr">
            <a:noAutofit/>
          </a:bodyPr>
          <a:lstStyle/>
          <a:p>
            <a:pPr>
              <a:spcBef>
                <a:spcPts val="200"/>
              </a:spcBef>
              <a:spcAft>
                <a:spcPts val="150"/>
              </a:spcAft>
            </a:pPr>
            <a:r>
              <a:rPr lang="it-IT" sz="1400" dirty="0">
                <a:latin typeface="Calibri" panose="020F0502020204030204" pitchFamily="34" charset="0"/>
                <a:cs typeface="Calibri" panose="020F0502020204030204" pitchFamily="34" charset="0"/>
              </a:rPr>
              <a:t>%, 2019</a:t>
            </a:r>
            <a:endParaRPr lang="it-IT" sz="1400" b="1" dirty="0">
              <a:latin typeface="Calibri" panose="020F0502020204030204" pitchFamily="34" charset="0"/>
              <a:cs typeface="Calibri" panose="020F0502020204030204" pitchFamily="34" charset="0"/>
            </a:endParaRPr>
          </a:p>
        </p:txBody>
      </p:sp>
      <p:sp>
        <p:nvSpPr>
          <p:cNvPr id="46" name="TextBox 45"/>
          <p:cNvSpPr txBox="1"/>
          <p:nvPr>
            <p:custDataLst>
              <p:tags r:id="rId21"/>
            </p:custDataLst>
          </p:nvPr>
        </p:nvSpPr>
        <p:spPr>
          <a:xfrm>
            <a:off x="522271" y="984877"/>
            <a:ext cx="3402875" cy="431800"/>
          </a:xfrm>
          <a:custGeom>
            <a:avLst/>
            <a:gdLst>
              <a:gd name="connsiteX0" fmla="*/ 0 w 3387635"/>
              <a:gd name="connsiteY0" fmla="*/ 0 h 432000"/>
              <a:gd name="connsiteX1" fmla="*/ 3387635 w 3387635"/>
              <a:gd name="connsiteY1" fmla="*/ 0 h 432000"/>
              <a:gd name="connsiteX2" fmla="*/ 3387635 w 3387635"/>
              <a:gd name="connsiteY2" fmla="*/ 432000 h 432000"/>
              <a:gd name="connsiteX3" fmla="*/ 0 w 3387635"/>
              <a:gd name="connsiteY3" fmla="*/ 432000 h 432000"/>
              <a:gd name="connsiteX4" fmla="*/ 0 w 3387635"/>
              <a:gd name="connsiteY4" fmla="*/ 0 h 432000"/>
              <a:gd name="connsiteX0" fmla="*/ 0 w 3387635"/>
              <a:gd name="connsiteY0" fmla="*/ 12879 h 444879"/>
              <a:gd name="connsiteX1" fmla="*/ 3336120 w 3387635"/>
              <a:gd name="connsiteY1" fmla="*/ 0 h 444879"/>
              <a:gd name="connsiteX2" fmla="*/ 3387635 w 3387635"/>
              <a:gd name="connsiteY2" fmla="*/ 444879 h 444879"/>
              <a:gd name="connsiteX3" fmla="*/ 0 w 3387635"/>
              <a:gd name="connsiteY3" fmla="*/ 444879 h 444879"/>
              <a:gd name="connsiteX4" fmla="*/ 0 w 3387635"/>
              <a:gd name="connsiteY4" fmla="*/ 12879 h 444879"/>
              <a:gd name="connsiteX0" fmla="*/ 0 w 3387635"/>
              <a:gd name="connsiteY0" fmla="*/ 9069 h 441069"/>
              <a:gd name="connsiteX1" fmla="*/ 3336120 w 3387635"/>
              <a:gd name="connsiteY1" fmla="*/ 0 h 441069"/>
              <a:gd name="connsiteX2" fmla="*/ 3387635 w 3387635"/>
              <a:gd name="connsiteY2" fmla="*/ 441069 h 441069"/>
              <a:gd name="connsiteX3" fmla="*/ 0 w 3387635"/>
              <a:gd name="connsiteY3" fmla="*/ 441069 h 441069"/>
              <a:gd name="connsiteX4" fmla="*/ 0 w 3387635"/>
              <a:gd name="connsiteY4" fmla="*/ 9069 h 441069"/>
              <a:gd name="connsiteX0" fmla="*/ 0 w 3387635"/>
              <a:gd name="connsiteY0" fmla="*/ 5259 h 437259"/>
              <a:gd name="connsiteX1" fmla="*/ 3336120 w 3387635"/>
              <a:gd name="connsiteY1" fmla="*/ 0 h 437259"/>
              <a:gd name="connsiteX2" fmla="*/ 3387635 w 3387635"/>
              <a:gd name="connsiteY2" fmla="*/ 437259 h 437259"/>
              <a:gd name="connsiteX3" fmla="*/ 0 w 3387635"/>
              <a:gd name="connsiteY3" fmla="*/ 437259 h 437259"/>
              <a:gd name="connsiteX4" fmla="*/ 0 w 3387635"/>
              <a:gd name="connsiteY4" fmla="*/ 5259 h 437259"/>
              <a:gd name="connsiteX0" fmla="*/ 0 w 3387635"/>
              <a:gd name="connsiteY0" fmla="*/ 5259 h 437259"/>
              <a:gd name="connsiteX1" fmla="*/ 3336120 w 3387635"/>
              <a:gd name="connsiteY1" fmla="*/ 0 h 437259"/>
              <a:gd name="connsiteX2" fmla="*/ 3387635 w 3387635"/>
              <a:gd name="connsiteY2" fmla="*/ 437259 h 437259"/>
              <a:gd name="connsiteX3" fmla="*/ 0 w 3387635"/>
              <a:gd name="connsiteY3" fmla="*/ 437259 h 437259"/>
              <a:gd name="connsiteX4" fmla="*/ 0 w 3387635"/>
              <a:gd name="connsiteY4" fmla="*/ 5259 h 437259"/>
              <a:gd name="connsiteX0" fmla="*/ 0 w 3387635"/>
              <a:gd name="connsiteY0" fmla="*/ 5259 h 437259"/>
              <a:gd name="connsiteX1" fmla="*/ 3336120 w 3387635"/>
              <a:gd name="connsiteY1" fmla="*/ 0 h 437259"/>
              <a:gd name="connsiteX2" fmla="*/ 3387635 w 3387635"/>
              <a:gd name="connsiteY2" fmla="*/ 437259 h 437259"/>
              <a:gd name="connsiteX3" fmla="*/ 0 w 3387635"/>
              <a:gd name="connsiteY3" fmla="*/ 437259 h 437259"/>
              <a:gd name="connsiteX4" fmla="*/ 0 w 3387635"/>
              <a:gd name="connsiteY4" fmla="*/ 5259 h 437259"/>
              <a:gd name="connsiteX0" fmla="*/ 0 w 3387635"/>
              <a:gd name="connsiteY0" fmla="*/ 5259 h 437259"/>
              <a:gd name="connsiteX1" fmla="*/ 3336120 w 3387635"/>
              <a:gd name="connsiteY1" fmla="*/ 0 h 437259"/>
              <a:gd name="connsiteX2" fmla="*/ 3387635 w 3387635"/>
              <a:gd name="connsiteY2" fmla="*/ 437259 h 437259"/>
              <a:gd name="connsiteX3" fmla="*/ 0 w 3387635"/>
              <a:gd name="connsiteY3" fmla="*/ 437259 h 437259"/>
              <a:gd name="connsiteX4" fmla="*/ 0 w 3387635"/>
              <a:gd name="connsiteY4" fmla="*/ 5259 h 437259"/>
              <a:gd name="connsiteX0" fmla="*/ 0 w 3402875"/>
              <a:gd name="connsiteY0" fmla="*/ 5259 h 437259"/>
              <a:gd name="connsiteX1" fmla="*/ 3336120 w 3402875"/>
              <a:gd name="connsiteY1" fmla="*/ 0 h 437259"/>
              <a:gd name="connsiteX2" fmla="*/ 3402875 w 3402875"/>
              <a:gd name="connsiteY2" fmla="*/ 437259 h 437259"/>
              <a:gd name="connsiteX3" fmla="*/ 0 w 3402875"/>
              <a:gd name="connsiteY3" fmla="*/ 437259 h 437259"/>
              <a:gd name="connsiteX4" fmla="*/ 0 w 3402875"/>
              <a:gd name="connsiteY4" fmla="*/ 5259 h 437259"/>
              <a:gd name="connsiteX0" fmla="*/ 0 w 3402875"/>
              <a:gd name="connsiteY0" fmla="*/ 0 h 432000"/>
              <a:gd name="connsiteX1" fmla="*/ 3358980 w 3402875"/>
              <a:gd name="connsiteY1" fmla="*/ 13791 h 432000"/>
              <a:gd name="connsiteX2" fmla="*/ 3402875 w 3402875"/>
              <a:gd name="connsiteY2" fmla="*/ 432000 h 432000"/>
              <a:gd name="connsiteX3" fmla="*/ 0 w 3402875"/>
              <a:gd name="connsiteY3" fmla="*/ 432000 h 432000"/>
              <a:gd name="connsiteX4" fmla="*/ 0 w 3402875"/>
              <a:gd name="connsiteY4" fmla="*/ 0 h 432000"/>
              <a:gd name="connsiteX0" fmla="*/ 0 w 3402875"/>
              <a:gd name="connsiteY0" fmla="*/ 0 h 432000"/>
              <a:gd name="connsiteX1" fmla="*/ 3355170 w 3402875"/>
              <a:gd name="connsiteY1" fmla="*/ 6171 h 432000"/>
              <a:gd name="connsiteX2" fmla="*/ 3402875 w 3402875"/>
              <a:gd name="connsiteY2" fmla="*/ 432000 h 432000"/>
              <a:gd name="connsiteX3" fmla="*/ 0 w 3402875"/>
              <a:gd name="connsiteY3" fmla="*/ 432000 h 432000"/>
              <a:gd name="connsiteX4" fmla="*/ 0 w 3402875"/>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2875" h="432000">
                <a:moveTo>
                  <a:pt x="0" y="0"/>
                </a:moveTo>
                <a:lnTo>
                  <a:pt x="3355170" y="6171"/>
                </a:lnTo>
                <a:lnTo>
                  <a:pt x="3402875" y="432000"/>
                </a:lnTo>
                <a:lnTo>
                  <a:pt x="0" y="432000"/>
                </a:lnTo>
                <a:lnTo>
                  <a:pt x="0" y="0"/>
                </a:lnTo>
                <a:close/>
              </a:path>
            </a:pathLst>
          </a:custGeom>
          <a:solidFill>
            <a:srgbClr val="0076A8"/>
          </a:solidFill>
          <a:ln>
            <a:noFill/>
          </a:ln>
        </p:spPr>
        <p:txBody>
          <a:bodyPr wrap="square" lIns="72000" tIns="0" rIns="72000" bIns="0" rtlCol="0" anchor="ctr">
            <a:noAutofit/>
          </a:bodyPr>
          <a:lstStyle/>
          <a:p>
            <a:pPr>
              <a:spcAft>
                <a:spcPts val="150"/>
              </a:spcAft>
            </a:pPr>
            <a:r>
              <a:rPr lang="it-IT" b="1" dirty="0">
                <a:solidFill>
                  <a:schemeClr val="bg1"/>
                </a:solidFill>
                <a:latin typeface="Calibri" panose="020F0502020204030204" pitchFamily="34" charset="0"/>
                <a:cs typeface="Calibri" panose="020F0502020204030204" pitchFamily="34" charset="0"/>
              </a:rPr>
              <a:t>Proprietà Stadi europei</a:t>
            </a:r>
            <a:endParaRPr lang="it-IT" b="1" baseline="30000" dirty="0">
              <a:solidFill>
                <a:schemeClr val="bg1"/>
              </a:solidFill>
              <a:latin typeface="Calibri" panose="020F0502020204030204" pitchFamily="34" charset="0"/>
              <a:cs typeface="Calibri" panose="020F0502020204030204" pitchFamily="34" charset="0"/>
            </a:endParaRPr>
          </a:p>
        </p:txBody>
      </p:sp>
      <p:grpSp>
        <p:nvGrpSpPr>
          <p:cNvPr id="4" name="Group 3"/>
          <p:cNvGrpSpPr/>
          <p:nvPr/>
        </p:nvGrpSpPr>
        <p:grpSpPr>
          <a:xfrm>
            <a:off x="268635" y="190739"/>
            <a:ext cx="466027" cy="475311"/>
            <a:chOff x="263530" y="241842"/>
            <a:chExt cx="466027" cy="475311"/>
          </a:xfrm>
        </p:grpSpPr>
        <p:grpSp>
          <p:nvGrpSpPr>
            <p:cNvPr id="3" name="Group 2"/>
            <p:cNvGrpSpPr/>
            <p:nvPr/>
          </p:nvGrpSpPr>
          <p:grpSpPr>
            <a:xfrm>
              <a:off x="273742" y="241842"/>
              <a:ext cx="455815" cy="475311"/>
              <a:chOff x="134601" y="96751"/>
              <a:chExt cx="734096" cy="765493"/>
            </a:xfrm>
          </p:grpSpPr>
          <p:sp>
            <p:nvSpPr>
              <p:cNvPr id="44" name="Teardrop 43"/>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7" name="Oval 46"/>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50" name="Rectangle 49"/>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1</a:t>
              </a:r>
            </a:p>
          </p:txBody>
        </p:sp>
      </p:grpSp>
      <p:sp>
        <p:nvSpPr>
          <p:cNvPr id="53" name="Chevron 52"/>
          <p:cNvSpPr/>
          <p:nvPr/>
        </p:nvSpPr>
        <p:spPr bwMode="gray">
          <a:xfrm>
            <a:off x="4043372" y="2542546"/>
            <a:ext cx="198475" cy="2024987"/>
          </a:xfrm>
          <a:prstGeom prst="chevron">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7" name="TextBox 36"/>
          <p:cNvSpPr txBox="1"/>
          <p:nvPr/>
        </p:nvSpPr>
        <p:spPr>
          <a:xfrm>
            <a:off x="-1051838"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1) Include casistiche di Partenariato Pubblico Privato con proprietà PA e gestione società terze         Fonte: elaborazioni Monitor Deloitte</a:t>
            </a:r>
            <a:endParaRPr lang="it-IT" sz="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50479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22465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37" name="think-cell Slide" r:id="rId29" imgW="395" imgH="396" progId="TCLayout.ActiveDocument.1">
                  <p:embed/>
                </p:oleObj>
              </mc:Choice>
              <mc:Fallback>
                <p:oleObj name="think-cell Slide" r:id="rId29" imgW="395" imgH="396" progId="TCLayout.ActiveDocument.1">
                  <p:embed/>
                  <p:pic>
                    <p:nvPicPr>
                      <p:cNvPr id="94" name="Object 93" hidden="1"/>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91" name="Rectangle 90"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b="1" dirty="0">
              <a:solidFill>
                <a:schemeClr val="bg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2" name="Rectangle 12"/>
          <p:cNvSpPr>
            <a:spLocks noChangeArrowheads="1"/>
          </p:cNvSpPr>
          <p:nvPr>
            <p:custDataLst>
              <p:tags r:id="rId4"/>
            </p:custDataLst>
          </p:nvPr>
        </p:nvSpPr>
        <p:spPr bwMode="auto">
          <a:xfrm>
            <a:off x="4097338" y="925513"/>
            <a:ext cx="7593012" cy="5264150"/>
          </a:xfrm>
          <a:prstGeom prst="rect">
            <a:avLst/>
          </a:prstGeom>
          <a:noFill/>
          <a:ln w="12700">
            <a:solidFill>
              <a:srgbClr val="0076A8"/>
            </a:solidFill>
            <a:miter lim="800000"/>
            <a:headEnd/>
            <a:tailEnd/>
          </a:ln>
          <a:effectLst/>
        </p:spPr>
        <p:txBody>
          <a:bodyPr wrap="none" anchor="ctr"/>
          <a:lstStyle/>
          <a:p>
            <a:endParaRPr lang="it-IT" sz="1400">
              <a:latin typeface="Calibri" panose="020F0502020204030204" pitchFamily="34" charset="0"/>
              <a:cs typeface="Calibri" panose="020F0502020204030204" pitchFamily="34" charset="0"/>
            </a:endParaRPr>
          </a:p>
        </p:txBody>
      </p:sp>
      <p:sp>
        <p:nvSpPr>
          <p:cNvPr id="54" name="Rectangle 12"/>
          <p:cNvSpPr>
            <a:spLocks noChangeArrowheads="1"/>
          </p:cNvSpPr>
          <p:nvPr>
            <p:custDataLst>
              <p:tags r:id="rId5"/>
            </p:custDataLst>
          </p:nvPr>
        </p:nvSpPr>
        <p:spPr bwMode="auto">
          <a:xfrm>
            <a:off x="473986" y="927101"/>
            <a:ext cx="3724915" cy="5262563"/>
          </a:xfrm>
          <a:prstGeom prst="homePlate">
            <a:avLst>
              <a:gd name="adj" fmla="val 7779"/>
            </a:avLst>
          </a:prstGeom>
          <a:solidFill>
            <a:schemeClr val="bg1"/>
          </a:solidFill>
          <a:ln w="12700">
            <a:solidFill>
              <a:srgbClr val="0076A8"/>
            </a:solidFill>
            <a:miter lim="800000"/>
            <a:headEnd/>
            <a:tailEnd/>
          </a:ln>
          <a:effectLst/>
        </p:spPr>
        <p:txBody>
          <a:bodyPr wrap="none" anchor="ctr"/>
          <a:lstStyle/>
          <a:p>
            <a:endParaRPr lang="it-IT" sz="140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0" rIns="0" bIns="0" numCol="1" rtlCol="0" anchor="t" anchorCtr="0" compatLnSpc="1">
            <a:prstTxWarp prst="textNoShape">
              <a:avLst/>
            </a:prstTxWarp>
            <a:noAutofit/>
          </a:bodyPr>
          <a:lstStyle/>
          <a:p>
            <a:r>
              <a:rPr lang="it-IT" sz="2400" b="1" dirty="0">
                <a:solidFill>
                  <a:srgbClr val="000000"/>
                </a:solidFill>
              </a:rPr>
              <a:t>Includendo Serie B e Serie C, l’</a:t>
            </a:r>
            <a:r>
              <a:rPr lang="it-IT" sz="2400" b="1" dirty="0" err="1">
                <a:solidFill>
                  <a:srgbClr val="000000"/>
                </a:solidFill>
              </a:rPr>
              <a:t>ownership</a:t>
            </a:r>
            <a:r>
              <a:rPr lang="it-IT" sz="2400" b="1" dirty="0">
                <a:solidFill>
                  <a:srgbClr val="000000"/>
                </a:solidFill>
              </a:rPr>
              <a:t> pubblica in Italia diventa </a:t>
            </a:r>
            <a:r>
              <a:rPr lang="it-IT" sz="2400" b="1" dirty="0">
                <a:solidFill>
                  <a:srgbClr val="000000"/>
                </a:solidFill>
                <a:latin typeface="Calibri" panose="020F0502020204030204" pitchFamily="34" charset="0"/>
                <a:cs typeface="Calibri" panose="020F0502020204030204" pitchFamily="34" charset="0"/>
              </a:rPr>
              <a:t>quasi totalitaria</a:t>
            </a:r>
            <a:endParaRPr lang="en-US" sz="2400" b="1" dirty="0">
              <a:solidFill>
                <a:srgbClr val="000000"/>
              </a:solidFill>
              <a:latin typeface="Calibri" panose="020F0502020204030204" pitchFamily="34" charset="0"/>
              <a:cs typeface="Calibri" panose="020F0502020204030204" pitchFamily="34" charset="0"/>
            </a:endParaRPr>
          </a:p>
        </p:txBody>
      </p:sp>
      <p:cxnSp>
        <p:nvCxnSpPr>
          <p:cNvPr id="48" name="Straight Connector 47"/>
          <p:cNvCxnSpPr/>
          <p:nvPr>
            <p:custDataLst>
              <p:tags r:id="rId6"/>
            </p:custDataLst>
          </p:nvPr>
        </p:nvCxnSpPr>
        <p:spPr bwMode="grayWhite">
          <a:xfrm flipV="1">
            <a:off x="5737766" y="2479676"/>
            <a:ext cx="0" cy="2619375"/>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7"/>
            </p:custDataLst>
          </p:nvPr>
        </p:nvCxnSpPr>
        <p:spPr bwMode="grayWhite">
          <a:xfrm>
            <a:off x="9220312" y="2479676"/>
            <a:ext cx="0" cy="2398713"/>
          </a:xfrm>
          <a:prstGeom prst="line">
            <a:avLst/>
          </a:prstGeom>
          <a:ln w="9525"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custDataLst>
              <p:tags r:id="rId8"/>
            </p:custDataLst>
          </p:nvPr>
        </p:nvSpPr>
        <p:spPr>
          <a:xfrm>
            <a:off x="4151377" y="987426"/>
            <a:ext cx="7472674" cy="431800"/>
          </a:xfrm>
          <a:prstGeom prst="rect">
            <a:avLst/>
          </a:prstGeom>
          <a:solidFill>
            <a:srgbClr val="0076A8"/>
          </a:solidFill>
          <a:ln>
            <a:noFill/>
          </a:ln>
        </p:spPr>
        <p:txBody>
          <a:bodyPr wrap="square" lIns="72000" tIns="0" rIns="72000" bIns="0" rtlCol="0" anchor="ctr">
            <a:noAutofit/>
          </a:bodyPr>
          <a:lstStyle/>
          <a:p>
            <a:pPr>
              <a:spcAft>
                <a:spcPts val="150"/>
              </a:spcAft>
            </a:pPr>
            <a:r>
              <a:rPr lang="it-IT" b="1" dirty="0">
                <a:solidFill>
                  <a:schemeClr val="bg1"/>
                </a:solidFill>
                <a:latin typeface="Calibri" panose="020F0502020204030204" pitchFamily="34" charset="0"/>
                <a:cs typeface="Calibri" panose="020F0502020204030204" pitchFamily="34" charset="0"/>
              </a:rPr>
              <a:t>Proprietà Stadi per Serie</a:t>
            </a:r>
            <a:endParaRPr lang="it-IT" b="1" baseline="30000" dirty="0">
              <a:solidFill>
                <a:schemeClr val="bg1"/>
              </a:solidFill>
              <a:latin typeface="Calibri" panose="020F0502020204030204" pitchFamily="34" charset="0"/>
              <a:cs typeface="Calibri" panose="020F0502020204030204" pitchFamily="34" charset="0"/>
            </a:endParaRPr>
          </a:p>
        </p:txBody>
      </p:sp>
      <p:sp>
        <p:nvSpPr>
          <p:cNvPr id="55" name="TextBox 54"/>
          <p:cNvSpPr txBox="1"/>
          <p:nvPr>
            <p:custDataLst>
              <p:tags r:id="rId9"/>
            </p:custDataLst>
          </p:nvPr>
        </p:nvSpPr>
        <p:spPr>
          <a:xfrm>
            <a:off x="526465" y="1468438"/>
            <a:ext cx="2676741" cy="268288"/>
          </a:xfrm>
          <a:prstGeom prst="rect">
            <a:avLst/>
          </a:prstGeom>
          <a:noFill/>
        </p:spPr>
        <p:txBody>
          <a:bodyPr wrap="square" lIns="72000" rtlCol="0" anchor="ctr">
            <a:noAutofit/>
          </a:bodyPr>
          <a:lstStyle/>
          <a:p>
            <a:pPr>
              <a:spcBef>
                <a:spcPts val="200"/>
              </a:spcBef>
              <a:spcAft>
                <a:spcPts val="150"/>
              </a:spcAft>
            </a:pPr>
            <a:r>
              <a:rPr lang="it-IT" sz="1400" dirty="0">
                <a:latin typeface="Calibri" panose="020F0502020204030204" pitchFamily="34" charset="0"/>
                <a:cs typeface="Calibri" panose="020F0502020204030204" pitchFamily="34" charset="0"/>
              </a:rPr>
              <a:t>#, %, 2019</a:t>
            </a:r>
            <a:endParaRPr lang="it-IT" sz="1400" b="1" dirty="0">
              <a:latin typeface="Calibri" panose="020F0502020204030204" pitchFamily="34" charset="0"/>
              <a:cs typeface="Calibri" panose="020F0502020204030204" pitchFamily="34" charset="0"/>
            </a:endParaRPr>
          </a:p>
        </p:txBody>
      </p:sp>
      <p:sp>
        <p:nvSpPr>
          <p:cNvPr id="45" name="TextBox 44"/>
          <p:cNvSpPr txBox="1"/>
          <p:nvPr>
            <p:custDataLst>
              <p:tags r:id="rId10"/>
            </p:custDataLst>
          </p:nvPr>
        </p:nvSpPr>
        <p:spPr>
          <a:xfrm>
            <a:off x="4151377" y="1468438"/>
            <a:ext cx="5499689" cy="268288"/>
          </a:xfrm>
          <a:prstGeom prst="rect">
            <a:avLst/>
          </a:prstGeom>
          <a:noFill/>
        </p:spPr>
        <p:txBody>
          <a:bodyPr wrap="square" lIns="72000" rtlCol="0" anchor="ctr">
            <a:noAutofit/>
          </a:bodyPr>
          <a:lstStyle/>
          <a:p>
            <a:pPr>
              <a:spcBef>
                <a:spcPts val="200"/>
              </a:spcBef>
              <a:spcAft>
                <a:spcPts val="150"/>
              </a:spcAft>
            </a:pPr>
            <a:r>
              <a:rPr lang="it-IT" sz="1400" dirty="0">
                <a:latin typeface="Calibri" panose="020F0502020204030204" pitchFamily="34" charset="0"/>
                <a:cs typeface="Calibri" panose="020F0502020204030204" pitchFamily="34" charset="0"/>
              </a:rPr>
              <a:t>#, 2019</a:t>
            </a:r>
            <a:endParaRPr lang="it-IT" sz="1400" b="1" dirty="0">
              <a:latin typeface="Calibri" panose="020F0502020204030204" pitchFamily="34" charset="0"/>
              <a:cs typeface="Calibri" panose="020F0502020204030204" pitchFamily="34" charset="0"/>
            </a:endParaRPr>
          </a:p>
        </p:txBody>
      </p:sp>
      <p:sp>
        <p:nvSpPr>
          <p:cNvPr id="46" name="TextBox 45"/>
          <p:cNvSpPr txBox="1"/>
          <p:nvPr>
            <p:custDataLst>
              <p:tags r:id="rId11"/>
            </p:custDataLst>
          </p:nvPr>
        </p:nvSpPr>
        <p:spPr>
          <a:xfrm>
            <a:off x="526465" y="987426"/>
            <a:ext cx="3402875" cy="431800"/>
          </a:xfrm>
          <a:custGeom>
            <a:avLst/>
            <a:gdLst>
              <a:gd name="connsiteX0" fmla="*/ 0 w 3387635"/>
              <a:gd name="connsiteY0" fmla="*/ 0 h 432000"/>
              <a:gd name="connsiteX1" fmla="*/ 3387635 w 3387635"/>
              <a:gd name="connsiteY1" fmla="*/ 0 h 432000"/>
              <a:gd name="connsiteX2" fmla="*/ 3387635 w 3387635"/>
              <a:gd name="connsiteY2" fmla="*/ 432000 h 432000"/>
              <a:gd name="connsiteX3" fmla="*/ 0 w 3387635"/>
              <a:gd name="connsiteY3" fmla="*/ 432000 h 432000"/>
              <a:gd name="connsiteX4" fmla="*/ 0 w 3387635"/>
              <a:gd name="connsiteY4" fmla="*/ 0 h 432000"/>
              <a:gd name="connsiteX0" fmla="*/ 0 w 3387635"/>
              <a:gd name="connsiteY0" fmla="*/ 12879 h 444879"/>
              <a:gd name="connsiteX1" fmla="*/ 3336120 w 3387635"/>
              <a:gd name="connsiteY1" fmla="*/ 0 h 444879"/>
              <a:gd name="connsiteX2" fmla="*/ 3387635 w 3387635"/>
              <a:gd name="connsiteY2" fmla="*/ 444879 h 444879"/>
              <a:gd name="connsiteX3" fmla="*/ 0 w 3387635"/>
              <a:gd name="connsiteY3" fmla="*/ 444879 h 444879"/>
              <a:gd name="connsiteX4" fmla="*/ 0 w 3387635"/>
              <a:gd name="connsiteY4" fmla="*/ 12879 h 444879"/>
              <a:gd name="connsiteX0" fmla="*/ 0 w 3387635"/>
              <a:gd name="connsiteY0" fmla="*/ 9069 h 441069"/>
              <a:gd name="connsiteX1" fmla="*/ 3336120 w 3387635"/>
              <a:gd name="connsiteY1" fmla="*/ 0 h 441069"/>
              <a:gd name="connsiteX2" fmla="*/ 3387635 w 3387635"/>
              <a:gd name="connsiteY2" fmla="*/ 441069 h 441069"/>
              <a:gd name="connsiteX3" fmla="*/ 0 w 3387635"/>
              <a:gd name="connsiteY3" fmla="*/ 441069 h 441069"/>
              <a:gd name="connsiteX4" fmla="*/ 0 w 3387635"/>
              <a:gd name="connsiteY4" fmla="*/ 9069 h 441069"/>
              <a:gd name="connsiteX0" fmla="*/ 0 w 3387635"/>
              <a:gd name="connsiteY0" fmla="*/ 5259 h 437259"/>
              <a:gd name="connsiteX1" fmla="*/ 3336120 w 3387635"/>
              <a:gd name="connsiteY1" fmla="*/ 0 h 437259"/>
              <a:gd name="connsiteX2" fmla="*/ 3387635 w 3387635"/>
              <a:gd name="connsiteY2" fmla="*/ 437259 h 437259"/>
              <a:gd name="connsiteX3" fmla="*/ 0 w 3387635"/>
              <a:gd name="connsiteY3" fmla="*/ 437259 h 437259"/>
              <a:gd name="connsiteX4" fmla="*/ 0 w 3387635"/>
              <a:gd name="connsiteY4" fmla="*/ 5259 h 437259"/>
              <a:gd name="connsiteX0" fmla="*/ 0 w 3387635"/>
              <a:gd name="connsiteY0" fmla="*/ 5259 h 437259"/>
              <a:gd name="connsiteX1" fmla="*/ 3336120 w 3387635"/>
              <a:gd name="connsiteY1" fmla="*/ 0 h 437259"/>
              <a:gd name="connsiteX2" fmla="*/ 3387635 w 3387635"/>
              <a:gd name="connsiteY2" fmla="*/ 437259 h 437259"/>
              <a:gd name="connsiteX3" fmla="*/ 0 w 3387635"/>
              <a:gd name="connsiteY3" fmla="*/ 437259 h 437259"/>
              <a:gd name="connsiteX4" fmla="*/ 0 w 3387635"/>
              <a:gd name="connsiteY4" fmla="*/ 5259 h 437259"/>
              <a:gd name="connsiteX0" fmla="*/ 0 w 3387635"/>
              <a:gd name="connsiteY0" fmla="*/ 5259 h 437259"/>
              <a:gd name="connsiteX1" fmla="*/ 3336120 w 3387635"/>
              <a:gd name="connsiteY1" fmla="*/ 0 h 437259"/>
              <a:gd name="connsiteX2" fmla="*/ 3387635 w 3387635"/>
              <a:gd name="connsiteY2" fmla="*/ 437259 h 437259"/>
              <a:gd name="connsiteX3" fmla="*/ 0 w 3387635"/>
              <a:gd name="connsiteY3" fmla="*/ 437259 h 437259"/>
              <a:gd name="connsiteX4" fmla="*/ 0 w 3387635"/>
              <a:gd name="connsiteY4" fmla="*/ 5259 h 437259"/>
              <a:gd name="connsiteX0" fmla="*/ 0 w 3387635"/>
              <a:gd name="connsiteY0" fmla="*/ 5259 h 437259"/>
              <a:gd name="connsiteX1" fmla="*/ 3336120 w 3387635"/>
              <a:gd name="connsiteY1" fmla="*/ 0 h 437259"/>
              <a:gd name="connsiteX2" fmla="*/ 3387635 w 3387635"/>
              <a:gd name="connsiteY2" fmla="*/ 437259 h 437259"/>
              <a:gd name="connsiteX3" fmla="*/ 0 w 3387635"/>
              <a:gd name="connsiteY3" fmla="*/ 437259 h 437259"/>
              <a:gd name="connsiteX4" fmla="*/ 0 w 3387635"/>
              <a:gd name="connsiteY4" fmla="*/ 5259 h 437259"/>
              <a:gd name="connsiteX0" fmla="*/ 0 w 3402875"/>
              <a:gd name="connsiteY0" fmla="*/ 5259 h 437259"/>
              <a:gd name="connsiteX1" fmla="*/ 3336120 w 3402875"/>
              <a:gd name="connsiteY1" fmla="*/ 0 h 437259"/>
              <a:gd name="connsiteX2" fmla="*/ 3402875 w 3402875"/>
              <a:gd name="connsiteY2" fmla="*/ 437259 h 437259"/>
              <a:gd name="connsiteX3" fmla="*/ 0 w 3402875"/>
              <a:gd name="connsiteY3" fmla="*/ 437259 h 437259"/>
              <a:gd name="connsiteX4" fmla="*/ 0 w 3402875"/>
              <a:gd name="connsiteY4" fmla="*/ 5259 h 437259"/>
              <a:gd name="connsiteX0" fmla="*/ 0 w 3402875"/>
              <a:gd name="connsiteY0" fmla="*/ 0 h 432000"/>
              <a:gd name="connsiteX1" fmla="*/ 3358980 w 3402875"/>
              <a:gd name="connsiteY1" fmla="*/ 13791 h 432000"/>
              <a:gd name="connsiteX2" fmla="*/ 3402875 w 3402875"/>
              <a:gd name="connsiteY2" fmla="*/ 432000 h 432000"/>
              <a:gd name="connsiteX3" fmla="*/ 0 w 3402875"/>
              <a:gd name="connsiteY3" fmla="*/ 432000 h 432000"/>
              <a:gd name="connsiteX4" fmla="*/ 0 w 3402875"/>
              <a:gd name="connsiteY4" fmla="*/ 0 h 432000"/>
              <a:gd name="connsiteX0" fmla="*/ 0 w 3402875"/>
              <a:gd name="connsiteY0" fmla="*/ 0 h 432000"/>
              <a:gd name="connsiteX1" fmla="*/ 3355170 w 3402875"/>
              <a:gd name="connsiteY1" fmla="*/ 6171 h 432000"/>
              <a:gd name="connsiteX2" fmla="*/ 3402875 w 3402875"/>
              <a:gd name="connsiteY2" fmla="*/ 432000 h 432000"/>
              <a:gd name="connsiteX3" fmla="*/ 0 w 3402875"/>
              <a:gd name="connsiteY3" fmla="*/ 432000 h 432000"/>
              <a:gd name="connsiteX4" fmla="*/ 0 w 3402875"/>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2875" h="432000">
                <a:moveTo>
                  <a:pt x="0" y="0"/>
                </a:moveTo>
                <a:lnTo>
                  <a:pt x="3355170" y="6171"/>
                </a:lnTo>
                <a:lnTo>
                  <a:pt x="3402875" y="432000"/>
                </a:lnTo>
                <a:lnTo>
                  <a:pt x="0" y="432000"/>
                </a:lnTo>
                <a:lnTo>
                  <a:pt x="0" y="0"/>
                </a:lnTo>
                <a:close/>
              </a:path>
            </a:pathLst>
          </a:custGeom>
          <a:solidFill>
            <a:srgbClr val="0076A8"/>
          </a:solidFill>
          <a:ln>
            <a:noFill/>
          </a:ln>
        </p:spPr>
        <p:txBody>
          <a:bodyPr wrap="square" lIns="72000" tIns="0" rIns="72000" bIns="0" rtlCol="0" anchor="ctr">
            <a:noAutofit/>
          </a:bodyPr>
          <a:lstStyle/>
          <a:p>
            <a:pPr>
              <a:spcAft>
                <a:spcPts val="150"/>
              </a:spcAft>
            </a:pPr>
            <a:r>
              <a:rPr lang="it-IT" b="1" dirty="0">
                <a:solidFill>
                  <a:schemeClr val="bg1"/>
                </a:solidFill>
                <a:latin typeface="Calibri" panose="020F0502020204030204" pitchFamily="34" charset="0"/>
                <a:cs typeface="Calibri" panose="020F0502020204030204" pitchFamily="34" charset="0"/>
              </a:rPr>
              <a:t>Proprietà Stadi italiani</a:t>
            </a:r>
            <a:endParaRPr lang="it-IT" b="1" baseline="30000" dirty="0">
              <a:solidFill>
                <a:schemeClr val="bg1"/>
              </a:solidFill>
              <a:latin typeface="Calibri" panose="020F0502020204030204" pitchFamily="34" charset="0"/>
              <a:cs typeface="Calibri" panose="020F0502020204030204" pitchFamily="34" charset="0"/>
            </a:endParaRPr>
          </a:p>
        </p:txBody>
      </p:sp>
      <p:grpSp>
        <p:nvGrpSpPr>
          <p:cNvPr id="38" name="Group 37"/>
          <p:cNvGrpSpPr/>
          <p:nvPr/>
        </p:nvGrpSpPr>
        <p:grpSpPr>
          <a:xfrm>
            <a:off x="799425" y="2089151"/>
            <a:ext cx="2736850" cy="3597275"/>
            <a:chOff x="501652" y="1726021"/>
            <a:chExt cx="3628730" cy="4717346"/>
          </a:xfrm>
          <a:solidFill>
            <a:srgbClr val="C4D600"/>
          </a:solidFill>
        </p:grpSpPr>
        <p:sp>
          <p:nvSpPr>
            <p:cNvPr id="39" name="Freeform 324"/>
            <p:cNvSpPr>
              <a:spLocks/>
            </p:cNvSpPr>
            <p:nvPr/>
          </p:nvSpPr>
          <p:spPr bwMode="gray">
            <a:xfrm>
              <a:off x="572425" y="2164814"/>
              <a:ext cx="337137" cy="230334"/>
            </a:xfrm>
            <a:custGeom>
              <a:avLst/>
              <a:gdLst/>
              <a:ahLst/>
              <a:cxnLst>
                <a:cxn ang="0">
                  <a:pos x="64" y="4"/>
                </a:cxn>
                <a:cxn ang="0">
                  <a:pos x="64" y="21"/>
                </a:cxn>
                <a:cxn ang="0">
                  <a:pos x="64" y="21"/>
                </a:cxn>
                <a:cxn ang="0">
                  <a:pos x="67" y="23"/>
                </a:cxn>
                <a:cxn ang="0">
                  <a:pos x="65" y="28"/>
                </a:cxn>
                <a:cxn ang="0">
                  <a:pos x="67" y="33"/>
                </a:cxn>
                <a:cxn ang="0">
                  <a:pos x="55" y="39"/>
                </a:cxn>
                <a:cxn ang="0">
                  <a:pos x="44" y="36"/>
                </a:cxn>
                <a:cxn ang="0">
                  <a:pos x="24" y="43"/>
                </a:cxn>
                <a:cxn ang="0">
                  <a:pos x="21" y="41"/>
                </a:cxn>
                <a:cxn ang="0">
                  <a:pos x="21" y="41"/>
                </a:cxn>
                <a:cxn ang="0">
                  <a:pos x="16" y="46"/>
                </a:cxn>
                <a:cxn ang="0">
                  <a:pos x="16" y="46"/>
                </a:cxn>
                <a:cxn ang="0">
                  <a:pos x="9" y="35"/>
                </a:cxn>
                <a:cxn ang="0">
                  <a:pos x="10" y="30"/>
                </a:cxn>
                <a:cxn ang="0">
                  <a:pos x="0" y="15"/>
                </a:cxn>
                <a:cxn ang="0">
                  <a:pos x="9" y="11"/>
                </a:cxn>
                <a:cxn ang="0">
                  <a:pos x="15" y="2"/>
                </a:cxn>
                <a:cxn ang="0">
                  <a:pos x="20" y="10"/>
                </a:cxn>
                <a:cxn ang="0">
                  <a:pos x="28" y="7"/>
                </a:cxn>
                <a:cxn ang="0">
                  <a:pos x="28" y="7"/>
                </a:cxn>
                <a:cxn ang="0">
                  <a:pos x="37" y="7"/>
                </a:cxn>
                <a:cxn ang="0">
                  <a:pos x="36" y="7"/>
                </a:cxn>
                <a:cxn ang="0">
                  <a:pos x="36" y="7"/>
                </a:cxn>
                <a:cxn ang="0">
                  <a:pos x="45" y="0"/>
                </a:cxn>
                <a:cxn ang="0">
                  <a:pos x="53" y="4"/>
                </a:cxn>
                <a:cxn ang="0">
                  <a:pos x="55" y="7"/>
                </a:cxn>
                <a:cxn ang="0">
                  <a:pos x="60" y="7"/>
                </a:cxn>
                <a:cxn ang="0">
                  <a:pos x="64" y="4"/>
                </a:cxn>
                <a:cxn ang="0">
                  <a:pos x="64" y="4"/>
                </a:cxn>
                <a:cxn ang="0">
                  <a:pos x="64" y="4"/>
                </a:cxn>
              </a:cxnLst>
              <a:rect l="0" t="0" r="r" b="b"/>
              <a:pathLst>
                <a:path w="67" h="46">
                  <a:moveTo>
                    <a:pt x="64" y="4"/>
                  </a:moveTo>
                  <a:lnTo>
                    <a:pt x="64" y="21"/>
                  </a:lnTo>
                  <a:lnTo>
                    <a:pt x="64" y="21"/>
                  </a:lnTo>
                  <a:cubicBezTo>
                    <a:pt x="65" y="22"/>
                    <a:pt x="66" y="22"/>
                    <a:pt x="67" y="23"/>
                  </a:cubicBezTo>
                  <a:cubicBezTo>
                    <a:pt x="66" y="25"/>
                    <a:pt x="65" y="26"/>
                    <a:pt x="65" y="28"/>
                  </a:cubicBezTo>
                  <a:cubicBezTo>
                    <a:pt x="65" y="30"/>
                    <a:pt x="67" y="29"/>
                    <a:pt x="67" y="33"/>
                  </a:cubicBezTo>
                  <a:cubicBezTo>
                    <a:pt x="67" y="36"/>
                    <a:pt x="57" y="39"/>
                    <a:pt x="55" y="39"/>
                  </a:cubicBezTo>
                  <a:cubicBezTo>
                    <a:pt x="50" y="39"/>
                    <a:pt x="49" y="36"/>
                    <a:pt x="44" y="36"/>
                  </a:cubicBezTo>
                  <a:cubicBezTo>
                    <a:pt x="37" y="36"/>
                    <a:pt x="32" y="43"/>
                    <a:pt x="24" y="43"/>
                  </a:cubicBezTo>
                  <a:cubicBezTo>
                    <a:pt x="23" y="43"/>
                    <a:pt x="22" y="42"/>
                    <a:pt x="21" y="41"/>
                  </a:cubicBezTo>
                  <a:lnTo>
                    <a:pt x="21" y="41"/>
                  </a:lnTo>
                  <a:lnTo>
                    <a:pt x="16" y="46"/>
                  </a:lnTo>
                  <a:lnTo>
                    <a:pt x="16" y="46"/>
                  </a:lnTo>
                  <a:cubicBezTo>
                    <a:pt x="13" y="42"/>
                    <a:pt x="9" y="39"/>
                    <a:pt x="9" y="35"/>
                  </a:cubicBezTo>
                  <a:cubicBezTo>
                    <a:pt x="9" y="32"/>
                    <a:pt x="10" y="31"/>
                    <a:pt x="10" y="30"/>
                  </a:cubicBezTo>
                  <a:cubicBezTo>
                    <a:pt x="10" y="25"/>
                    <a:pt x="0" y="24"/>
                    <a:pt x="0" y="15"/>
                  </a:cubicBezTo>
                  <a:cubicBezTo>
                    <a:pt x="0" y="8"/>
                    <a:pt x="5" y="12"/>
                    <a:pt x="9" y="11"/>
                  </a:cubicBezTo>
                  <a:cubicBezTo>
                    <a:pt x="13" y="10"/>
                    <a:pt x="12" y="4"/>
                    <a:pt x="15" y="2"/>
                  </a:cubicBezTo>
                  <a:cubicBezTo>
                    <a:pt x="15" y="5"/>
                    <a:pt x="18" y="10"/>
                    <a:pt x="20" y="10"/>
                  </a:cubicBezTo>
                  <a:cubicBezTo>
                    <a:pt x="24" y="10"/>
                    <a:pt x="26" y="8"/>
                    <a:pt x="28" y="7"/>
                  </a:cubicBezTo>
                  <a:lnTo>
                    <a:pt x="28" y="7"/>
                  </a:lnTo>
                  <a:lnTo>
                    <a:pt x="37" y="7"/>
                  </a:lnTo>
                  <a:lnTo>
                    <a:pt x="36" y="7"/>
                  </a:lnTo>
                  <a:lnTo>
                    <a:pt x="36" y="7"/>
                  </a:lnTo>
                  <a:cubicBezTo>
                    <a:pt x="40" y="5"/>
                    <a:pt x="42" y="0"/>
                    <a:pt x="45" y="0"/>
                  </a:cubicBezTo>
                  <a:cubicBezTo>
                    <a:pt x="47" y="0"/>
                    <a:pt x="53" y="3"/>
                    <a:pt x="53" y="4"/>
                  </a:cubicBezTo>
                  <a:cubicBezTo>
                    <a:pt x="54" y="4"/>
                    <a:pt x="54" y="7"/>
                    <a:pt x="55" y="7"/>
                  </a:cubicBezTo>
                  <a:cubicBezTo>
                    <a:pt x="58" y="7"/>
                    <a:pt x="58" y="7"/>
                    <a:pt x="60" y="7"/>
                  </a:cubicBezTo>
                  <a:cubicBezTo>
                    <a:pt x="63" y="7"/>
                    <a:pt x="62" y="5"/>
                    <a:pt x="64" y="4"/>
                  </a:cubicBezTo>
                  <a:lnTo>
                    <a:pt x="64" y="4"/>
                  </a:lnTo>
                  <a:lnTo>
                    <a:pt x="64" y="4"/>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41" name="Freeform 325"/>
            <p:cNvSpPr>
              <a:spLocks/>
            </p:cNvSpPr>
            <p:nvPr/>
          </p:nvSpPr>
          <p:spPr bwMode="gray">
            <a:xfrm>
              <a:off x="833642" y="4329183"/>
              <a:ext cx="527581" cy="1077037"/>
            </a:xfrm>
            <a:custGeom>
              <a:avLst/>
              <a:gdLst/>
              <a:ahLst/>
              <a:cxnLst>
                <a:cxn ang="0">
                  <a:pos x="26" y="37"/>
                </a:cxn>
                <a:cxn ang="0">
                  <a:pos x="29" y="34"/>
                </a:cxn>
                <a:cxn ang="0">
                  <a:pos x="46" y="27"/>
                </a:cxn>
                <a:cxn ang="0">
                  <a:pos x="56" y="12"/>
                </a:cxn>
                <a:cxn ang="0">
                  <a:pos x="67" y="2"/>
                </a:cxn>
                <a:cxn ang="0">
                  <a:pos x="72" y="1"/>
                </a:cxn>
                <a:cxn ang="0">
                  <a:pos x="80" y="7"/>
                </a:cxn>
                <a:cxn ang="0">
                  <a:pos x="82" y="14"/>
                </a:cxn>
                <a:cxn ang="0">
                  <a:pos x="90" y="15"/>
                </a:cxn>
                <a:cxn ang="0">
                  <a:pos x="87" y="20"/>
                </a:cxn>
                <a:cxn ang="0">
                  <a:pos x="96" y="24"/>
                </a:cxn>
                <a:cxn ang="0">
                  <a:pos x="92" y="27"/>
                </a:cxn>
                <a:cxn ang="0">
                  <a:pos x="99" y="37"/>
                </a:cxn>
                <a:cxn ang="0">
                  <a:pos x="99" y="43"/>
                </a:cxn>
                <a:cxn ang="0">
                  <a:pos x="105" y="69"/>
                </a:cxn>
                <a:cxn ang="0">
                  <a:pos x="92" y="97"/>
                </a:cxn>
                <a:cxn ang="0">
                  <a:pos x="99" y="110"/>
                </a:cxn>
                <a:cxn ang="0">
                  <a:pos x="94" y="130"/>
                </a:cxn>
                <a:cxn ang="0">
                  <a:pos x="93" y="145"/>
                </a:cxn>
                <a:cxn ang="0">
                  <a:pos x="85" y="194"/>
                </a:cxn>
                <a:cxn ang="0">
                  <a:pos x="85" y="194"/>
                </a:cxn>
                <a:cxn ang="0">
                  <a:pos x="77" y="194"/>
                </a:cxn>
                <a:cxn ang="0">
                  <a:pos x="77" y="194"/>
                </a:cxn>
                <a:cxn ang="0">
                  <a:pos x="63" y="186"/>
                </a:cxn>
                <a:cxn ang="0">
                  <a:pos x="51" y="188"/>
                </a:cxn>
                <a:cxn ang="0">
                  <a:pos x="50" y="202"/>
                </a:cxn>
                <a:cxn ang="0">
                  <a:pos x="36" y="214"/>
                </a:cxn>
                <a:cxn ang="0">
                  <a:pos x="28" y="210"/>
                </a:cxn>
                <a:cxn ang="0">
                  <a:pos x="24" y="214"/>
                </a:cxn>
                <a:cxn ang="0">
                  <a:pos x="19" y="199"/>
                </a:cxn>
                <a:cxn ang="0">
                  <a:pos x="7" y="182"/>
                </a:cxn>
                <a:cxn ang="0">
                  <a:pos x="11" y="175"/>
                </a:cxn>
                <a:cxn ang="0">
                  <a:pos x="9" y="166"/>
                </a:cxn>
                <a:cxn ang="0">
                  <a:pos x="15" y="155"/>
                </a:cxn>
                <a:cxn ang="0">
                  <a:pos x="15" y="155"/>
                </a:cxn>
                <a:cxn ang="0">
                  <a:pos x="15" y="134"/>
                </a:cxn>
                <a:cxn ang="0">
                  <a:pos x="15" y="134"/>
                </a:cxn>
                <a:cxn ang="0">
                  <a:pos x="20" y="138"/>
                </a:cxn>
                <a:cxn ang="0">
                  <a:pos x="23" y="128"/>
                </a:cxn>
                <a:cxn ang="0">
                  <a:pos x="19" y="119"/>
                </a:cxn>
                <a:cxn ang="0">
                  <a:pos x="14" y="123"/>
                </a:cxn>
                <a:cxn ang="0">
                  <a:pos x="13" y="108"/>
                </a:cxn>
                <a:cxn ang="0">
                  <a:pos x="19" y="104"/>
                </a:cxn>
                <a:cxn ang="0">
                  <a:pos x="19" y="86"/>
                </a:cxn>
                <a:cxn ang="0">
                  <a:pos x="15" y="80"/>
                </a:cxn>
                <a:cxn ang="0">
                  <a:pos x="13" y="68"/>
                </a:cxn>
                <a:cxn ang="0">
                  <a:pos x="11" y="59"/>
                </a:cxn>
                <a:cxn ang="0">
                  <a:pos x="0" y="58"/>
                </a:cxn>
                <a:cxn ang="0">
                  <a:pos x="2" y="51"/>
                </a:cxn>
                <a:cxn ang="0">
                  <a:pos x="1" y="43"/>
                </a:cxn>
                <a:cxn ang="0">
                  <a:pos x="5" y="34"/>
                </a:cxn>
                <a:cxn ang="0">
                  <a:pos x="5" y="23"/>
                </a:cxn>
                <a:cxn ang="0">
                  <a:pos x="12" y="35"/>
                </a:cxn>
                <a:cxn ang="0">
                  <a:pos x="26" y="37"/>
                </a:cxn>
                <a:cxn ang="0">
                  <a:pos x="26" y="37"/>
                </a:cxn>
                <a:cxn ang="0">
                  <a:pos x="26" y="37"/>
                </a:cxn>
              </a:cxnLst>
              <a:rect l="0" t="0" r="r" b="b"/>
              <a:pathLst>
                <a:path w="105" h="214">
                  <a:moveTo>
                    <a:pt x="26" y="37"/>
                  </a:moveTo>
                  <a:cubicBezTo>
                    <a:pt x="28" y="37"/>
                    <a:pt x="28" y="35"/>
                    <a:pt x="29" y="34"/>
                  </a:cubicBezTo>
                  <a:cubicBezTo>
                    <a:pt x="33" y="30"/>
                    <a:pt x="43" y="30"/>
                    <a:pt x="46" y="27"/>
                  </a:cubicBezTo>
                  <a:cubicBezTo>
                    <a:pt x="49" y="22"/>
                    <a:pt x="52" y="14"/>
                    <a:pt x="56" y="12"/>
                  </a:cubicBezTo>
                  <a:cubicBezTo>
                    <a:pt x="65" y="10"/>
                    <a:pt x="65" y="11"/>
                    <a:pt x="67" y="2"/>
                  </a:cubicBezTo>
                  <a:cubicBezTo>
                    <a:pt x="69" y="2"/>
                    <a:pt x="69" y="0"/>
                    <a:pt x="72" y="1"/>
                  </a:cubicBezTo>
                  <a:cubicBezTo>
                    <a:pt x="72" y="5"/>
                    <a:pt x="78" y="6"/>
                    <a:pt x="80" y="7"/>
                  </a:cubicBezTo>
                  <a:cubicBezTo>
                    <a:pt x="82" y="9"/>
                    <a:pt x="82" y="11"/>
                    <a:pt x="82" y="14"/>
                  </a:cubicBezTo>
                  <a:cubicBezTo>
                    <a:pt x="85" y="13"/>
                    <a:pt x="88" y="10"/>
                    <a:pt x="90" y="15"/>
                  </a:cubicBezTo>
                  <a:cubicBezTo>
                    <a:pt x="89" y="17"/>
                    <a:pt x="88" y="18"/>
                    <a:pt x="87" y="20"/>
                  </a:cubicBezTo>
                  <a:cubicBezTo>
                    <a:pt x="90" y="21"/>
                    <a:pt x="94" y="24"/>
                    <a:pt x="96" y="24"/>
                  </a:cubicBezTo>
                  <a:cubicBezTo>
                    <a:pt x="95" y="27"/>
                    <a:pt x="92" y="25"/>
                    <a:pt x="92" y="27"/>
                  </a:cubicBezTo>
                  <a:cubicBezTo>
                    <a:pt x="92" y="32"/>
                    <a:pt x="95" y="35"/>
                    <a:pt x="99" y="37"/>
                  </a:cubicBezTo>
                  <a:cubicBezTo>
                    <a:pt x="98" y="40"/>
                    <a:pt x="99" y="41"/>
                    <a:pt x="99" y="43"/>
                  </a:cubicBezTo>
                  <a:cubicBezTo>
                    <a:pt x="99" y="51"/>
                    <a:pt x="105" y="61"/>
                    <a:pt x="105" y="69"/>
                  </a:cubicBezTo>
                  <a:cubicBezTo>
                    <a:pt x="105" y="81"/>
                    <a:pt x="92" y="84"/>
                    <a:pt x="92" y="97"/>
                  </a:cubicBezTo>
                  <a:cubicBezTo>
                    <a:pt x="92" y="104"/>
                    <a:pt x="99" y="106"/>
                    <a:pt x="99" y="110"/>
                  </a:cubicBezTo>
                  <a:cubicBezTo>
                    <a:pt x="99" y="114"/>
                    <a:pt x="95" y="127"/>
                    <a:pt x="94" y="130"/>
                  </a:cubicBezTo>
                  <a:cubicBezTo>
                    <a:pt x="92" y="138"/>
                    <a:pt x="94" y="136"/>
                    <a:pt x="93" y="145"/>
                  </a:cubicBezTo>
                  <a:cubicBezTo>
                    <a:pt x="91" y="160"/>
                    <a:pt x="88" y="178"/>
                    <a:pt x="85" y="194"/>
                  </a:cubicBezTo>
                  <a:lnTo>
                    <a:pt x="85" y="194"/>
                  </a:lnTo>
                  <a:lnTo>
                    <a:pt x="77" y="194"/>
                  </a:lnTo>
                  <a:lnTo>
                    <a:pt x="77" y="194"/>
                  </a:lnTo>
                  <a:cubicBezTo>
                    <a:pt x="72" y="191"/>
                    <a:pt x="69" y="186"/>
                    <a:pt x="63" y="186"/>
                  </a:cubicBezTo>
                  <a:cubicBezTo>
                    <a:pt x="58" y="186"/>
                    <a:pt x="53" y="184"/>
                    <a:pt x="51" y="188"/>
                  </a:cubicBezTo>
                  <a:cubicBezTo>
                    <a:pt x="49" y="192"/>
                    <a:pt x="48" y="195"/>
                    <a:pt x="50" y="202"/>
                  </a:cubicBezTo>
                  <a:cubicBezTo>
                    <a:pt x="48" y="208"/>
                    <a:pt x="43" y="214"/>
                    <a:pt x="36" y="214"/>
                  </a:cubicBezTo>
                  <a:cubicBezTo>
                    <a:pt x="31" y="214"/>
                    <a:pt x="33" y="210"/>
                    <a:pt x="28" y="210"/>
                  </a:cubicBezTo>
                  <a:cubicBezTo>
                    <a:pt x="26" y="210"/>
                    <a:pt x="26" y="213"/>
                    <a:pt x="24" y="214"/>
                  </a:cubicBezTo>
                  <a:cubicBezTo>
                    <a:pt x="22" y="209"/>
                    <a:pt x="20" y="206"/>
                    <a:pt x="19" y="199"/>
                  </a:cubicBezTo>
                  <a:cubicBezTo>
                    <a:pt x="19" y="194"/>
                    <a:pt x="7" y="186"/>
                    <a:pt x="7" y="182"/>
                  </a:cubicBezTo>
                  <a:cubicBezTo>
                    <a:pt x="7" y="178"/>
                    <a:pt x="11" y="179"/>
                    <a:pt x="11" y="175"/>
                  </a:cubicBezTo>
                  <a:cubicBezTo>
                    <a:pt x="11" y="171"/>
                    <a:pt x="9" y="168"/>
                    <a:pt x="9" y="166"/>
                  </a:cubicBezTo>
                  <a:cubicBezTo>
                    <a:pt x="9" y="163"/>
                    <a:pt x="11" y="158"/>
                    <a:pt x="15" y="155"/>
                  </a:cubicBezTo>
                  <a:lnTo>
                    <a:pt x="15" y="155"/>
                  </a:lnTo>
                  <a:lnTo>
                    <a:pt x="15" y="134"/>
                  </a:lnTo>
                  <a:lnTo>
                    <a:pt x="15" y="134"/>
                  </a:lnTo>
                  <a:cubicBezTo>
                    <a:pt x="17" y="136"/>
                    <a:pt x="18" y="137"/>
                    <a:pt x="20" y="138"/>
                  </a:cubicBezTo>
                  <a:cubicBezTo>
                    <a:pt x="21" y="134"/>
                    <a:pt x="23" y="132"/>
                    <a:pt x="23" y="128"/>
                  </a:cubicBezTo>
                  <a:cubicBezTo>
                    <a:pt x="23" y="124"/>
                    <a:pt x="20" y="121"/>
                    <a:pt x="19" y="119"/>
                  </a:cubicBezTo>
                  <a:cubicBezTo>
                    <a:pt x="18" y="121"/>
                    <a:pt x="16" y="122"/>
                    <a:pt x="14" y="123"/>
                  </a:cubicBezTo>
                  <a:cubicBezTo>
                    <a:pt x="13" y="118"/>
                    <a:pt x="13" y="111"/>
                    <a:pt x="13" y="108"/>
                  </a:cubicBezTo>
                  <a:cubicBezTo>
                    <a:pt x="13" y="104"/>
                    <a:pt x="18" y="109"/>
                    <a:pt x="19" y="104"/>
                  </a:cubicBezTo>
                  <a:cubicBezTo>
                    <a:pt x="17" y="95"/>
                    <a:pt x="19" y="92"/>
                    <a:pt x="19" y="86"/>
                  </a:cubicBezTo>
                  <a:cubicBezTo>
                    <a:pt x="19" y="82"/>
                    <a:pt x="16" y="82"/>
                    <a:pt x="15" y="80"/>
                  </a:cubicBezTo>
                  <a:cubicBezTo>
                    <a:pt x="14" y="76"/>
                    <a:pt x="14" y="70"/>
                    <a:pt x="13" y="68"/>
                  </a:cubicBezTo>
                  <a:cubicBezTo>
                    <a:pt x="12" y="64"/>
                    <a:pt x="12" y="65"/>
                    <a:pt x="11" y="59"/>
                  </a:cubicBezTo>
                  <a:cubicBezTo>
                    <a:pt x="7" y="56"/>
                    <a:pt x="3" y="62"/>
                    <a:pt x="0" y="58"/>
                  </a:cubicBezTo>
                  <a:cubicBezTo>
                    <a:pt x="1" y="54"/>
                    <a:pt x="2" y="55"/>
                    <a:pt x="2" y="51"/>
                  </a:cubicBezTo>
                  <a:cubicBezTo>
                    <a:pt x="2" y="49"/>
                    <a:pt x="0" y="47"/>
                    <a:pt x="1" y="43"/>
                  </a:cubicBezTo>
                  <a:cubicBezTo>
                    <a:pt x="1" y="40"/>
                    <a:pt x="4" y="37"/>
                    <a:pt x="5" y="34"/>
                  </a:cubicBezTo>
                  <a:cubicBezTo>
                    <a:pt x="6" y="30"/>
                    <a:pt x="5" y="25"/>
                    <a:pt x="5" y="23"/>
                  </a:cubicBezTo>
                  <a:cubicBezTo>
                    <a:pt x="7" y="27"/>
                    <a:pt x="8" y="33"/>
                    <a:pt x="12" y="35"/>
                  </a:cubicBezTo>
                  <a:cubicBezTo>
                    <a:pt x="15" y="38"/>
                    <a:pt x="21" y="37"/>
                    <a:pt x="26" y="37"/>
                  </a:cubicBezTo>
                  <a:lnTo>
                    <a:pt x="26" y="37"/>
                  </a:lnTo>
                  <a:lnTo>
                    <a:pt x="26" y="37"/>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42" name="Freeform 326"/>
            <p:cNvSpPr>
              <a:spLocks/>
            </p:cNvSpPr>
            <p:nvPr/>
          </p:nvSpPr>
          <p:spPr bwMode="gray">
            <a:xfrm>
              <a:off x="2182191" y="5668724"/>
              <a:ext cx="1062883" cy="774643"/>
            </a:xfrm>
            <a:custGeom>
              <a:avLst/>
              <a:gdLst/>
              <a:ahLst/>
              <a:cxnLst>
                <a:cxn ang="0">
                  <a:pos x="11" y="68"/>
                </a:cxn>
                <a:cxn ang="0">
                  <a:pos x="4" y="64"/>
                </a:cxn>
                <a:cxn ang="0">
                  <a:pos x="1" y="53"/>
                </a:cxn>
                <a:cxn ang="0">
                  <a:pos x="4" y="35"/>
                </a:cxn>
                <a:cxn ang="0">
                  <a:pos x="19" y="25"/>
                </a:cxn>
                <a:cxn ang="0">
                  <a:pos x="23" y="19"/>
                </a:cxn>
                <a:cxn ang="0">
                  <a:pos x="34" y="32"/>
                </a:cxn>
                <a:cxn ang="0">
                  <a:pos x="43" y="20"/>
                </a:cxn>
                <a:cxn ang="0">
                  <a:pos x="57" y="15"/>
                </a:cxn>
                <a:cxn ang="0">
                  <a:pos x="64" y="23"/>
                </a:cxn>
                <a:cxn ang="0">
                  <a:pos x="71" y="24"/>
                </a:cxn>
                <a:cxn ang="0">
                  <a:pos x="89" y="37"/>
                </a:cxn>
                <a:cxn ang="0">
                  <a:pos x="102" y="31"/>
                </a:cxn>
                <a:cxn ang="0">
                  <a:pos x="102" y="31"/>
                </a:cxn>
                <a:cxn ang="0">
                  <a:pos x="119" y="33"/>
                </a:cxn>
                <a:cxn ang="0">
                  <a:pos x="119" y="33"/>
                </a:cxn>
                <a:cxn ang="0">
                  <a:pos x="138" y="29"/>
                </a:cxn>
                <a:cxn ang="0">
                  <a:pos x="166" y="16"/>
                </a:cxn>
                <a:cxn ang="0">
                  <a:pos x="177" y="19"/>
                </a:cxn>
                <a:cxn ang="0">
                  <a:pos x="184" y="12"/>
                </a:cxn>
                <a:cxn ang="0">
                  <a:pos x="194" y="10"/>
                </a:cxn>
                <a:cxn ang="0">
                  <a:pos x="211" y="5"/>
                </a:cxn>
                <a:cxn ang="0">
                  <a:pos x="208" y="11"/>
                </a:cxn>
                <a:cxn ang="0">
                  <a:pos x="191" y="47"/>
                </a:cxn>
                <a:cxn ang="0">
                  <a:pos x="186" y="59"/>
                </a:cxn>
                <a:cxn ang="0">
                  <a:pos x="184" y="68"/>
                </a:cxn>
                <a:cxn ang="0">
                  <a:pos x="179" y="78"/>
                </a:cxn>
                <a:cxn ang="0">
                  <a:pos x="176" y="88"/>
                </a:cxn>
                <a:cxn ang="0">
                  <a:pos x="183" y="97"/>
                </a:cxn>
                <a:cxn ang="0">
                  <a:pos x="185" y="104"/>
                </a:cxn>
                <a:cxn ang="0">
                  <a:pos x="188" y="112"/>
                </a:cxn>
                <a:cxn ang="0">
                  <a:pos x="195" y="119"/>
                </a:cxn>
                <a:cxn ang="0">
                  <a:pos x="181" y="138"/>
                </a:cxn>
                <a:cxn ang="0">
                  <a:pos x="178" y="154"/>
                </a:cxn>
                <a:cxn ang="0">
                  <a:pos x="174" y="150"/>
                </a:cxn>
                <a:cxn ang="0">
                  <a:pos x="166" y="149"/>
                </a:cxn>
                <a:cxn ang="0">
                  <a:pos x="163" y="150"/>
                </a:cxn>
                <a:cxn ang="0">
                  <a:pos x="152" y="149"/>
                </a:cxn>
                <a:cxn ang="0">
                  <a:pos x="142" y="146"/>
                </a:cxn>
                <a:cxn ang="0">
                  <a:pos x="124" y="120"/>
                </a:cxn>
                <a:cxn ang="0">
                  <a:pos x="109" y="114"/>
                </a:cxn>
                <a:cxn ang="0">
                  <a:pos x="96" y="116"/>
                </a:cxn>
                <a:cxn ang="0">
                  <a:pos x="80" y="104"/>
                </a:cxn>
                <a:cxn ang="0">
                  <a:pos x="67" y="96"/>
                </a:cxn>
                <a:cxn ang="0">
                  <a:pos x="51" y="83"/>
                </a:cxn>
                <a:cxn ang="0">
                  <a:pos x="41" y="80"/>
                </a:cxn>
                <a:cxn ang="0">
                  <a:pos x="34" y="74"/>
                </a:cxn>
                <a:cxn ang="0">
                  <a:pos x="23" y="75"/>
                </a:cxn>
                <a:cxn ang="0">
                  <a:pos x="11" y="68"/>
                </a:cxn>
                <a:cxn ang="0">
                  <a:pos x="11" y="68"/>
                </a:cxn>
                <a:cxn ang="0">
                  <a:pos x="11" y="68"/>
                </a:cxn>
              </a:cxnLst>
              <a:rect l="0" t="0" r="r" b="b"/>
              <a:pathLst>
                <a:path w="211" h="154">
                  <a:moveTo>
                    <a:pt x="11" y="68"/>
                  </a:moveTo>
                  <a:cubicBezTo>
                    <a:pt x="10" y="66"/>
                    <a:pt x="4" y="66"/>
                    <a:pt x="4" y="64"/>
                  </a:cubicBezTo>
                  <a:cubicBezTo>
                    <a:pt x="0" y="57"/>
                    <a:pt x="7" y="56"/>
                    <a:pt x="1" y="53"/>
                  </a:cubicBezTo>
                  <a:cubicBezTo>
                    <a:pt x="4" y="47"/>
                    <a:pt x="3" y="41"/>
                    <a:pt x="4" y="35"/>
                  </a:cubicBezTo>
                  <a:cubicBezTo>
                    <a:pt x="7" y="28"/>
                    <a:pt x="15" y="29"/>
                    <a:pt x="19" y="25"/>
                  </a:cubicBezTo>
                  <a:cubicBezTo>
                    <a:pt x="21" y="23"/>
                    <a:pt x="21" y="20"/>
                    <a:pt x="23" y="19"/>
                  </a:cubicBezTo>
                  <a:cubicBezTo>
                    <a:pt x="23" y="28"/>
                    <a:pt x="28" y="32"/>
                    <a:pt x="34" y="32"/>
                  </a:cubicBezTo>
                  <a:cubicBezTo>
                    <a:pt x="40" y="32"/>
                    <a:pt x="43" y="28"/>
                    <a:pt x="43" y="20"/>
                  </a:cubicBezTo>
                  <a:cubicBezTo>
                    <a:pt x="43" y="18"/>
                    <a:pt x="52" y="20"/>
                    <a:pt x="57" y="15"/>
                  </a:cubicBezTo>
                  <a:cubicBezTo>
                    <a:pt x="61" y="11"/>
                    <a:pt x="62" y="20"/>
                    <a:pt x="64" y="23"/>
                  </a:cubicBezTo>
                  <a:cubicBezTo>
                    <a:pt x="66" y="26"/>
                    <a:pt x="69" y="23"/>
                    <a:pt x="71" y="24"/>
                  </a:cubicBezTo>
                  <a:cubicBezTo>
                    <a:pt x="77" y="26"/>
                    <a:pt x="81" y="37"/>
                    <a:pt x="89" y="37"/>
                  </a:cubicBezTo>
                  <a:cubicBezTo>
                    <a:pt x="93" y="37"/>
                    <a:pt x="98" y="32"/>
                    <a:pt x="102" y="31"/>
                  </a:cubicBezTo>
                  <a:lnTo>
                    <a:pt x="102" y="31"/>
                  </a:lnTo>
                  <a:lnTo>
                    <a:pt x="119" y="33"/>
                  </a:lnTo>
                  <a:lnTo>
                    <a:pt x="119" y="33"/>
                  </a:lnTo>
                  <a:cubicBezTo>
                    <a:pt x="126" y="29"/>
                    <a:pt x="128" y="31"/>
                    <a:pt x="138" y="29"/>
                  </a:cubicBezTo>
                  <a:cubicBezTo>
                    <a:pt x="145" y="27"/>
                    <a:pt x="154" y="16"/>
                    <a:pt x="166" y="16"/>
                  </a:cubicBezTo>
                  <a:cubicBezTo>
                    <a:pt x="171" y="16"/>
                    <a:pt x="173" y="19"/>
                    <a:pt x="177" y="19"/>
                  </a:cubicBezTo>
                  <a:cubicBezTo>
                    <a:pt x="181" y="19"/>
                    <a:pt x="181" y="14"/>
                    <a:pt x="184" y="12"/>
                  </a:cubicBezTo>
                  <a:cubicBezTo>
                    <a:pt x="186" y="10"/>
                    <a:pt x="190" y="11"/>
                    <a:pt x="194" y="10"/>
                  </a:cubicBezTo>
                  <a:cubicBezTo>
                    <a:pt x="200" y="8"/>
                    <a:pt x="204" y="0"/>
                    <a:pt x="211" y="5"/>
                  </a:cubicBezTo>
                  <a:cubicBezTo>
                    <a:pt x="210" y="8"/>
                    <a:pt x="208" y="9"/>
                    <a:pt x="208" y="11"/>
                  </a:cubicBezTo>
                  <a:cubicBezTo>
                    <a:pt x="203" y="28"/>
                    <a:pt x="188" y="49"/>
                    <a:pt x="191" y="47"/>
                  </a:cubicBezTo>
                  <a:cubicBezTo>
                    <a:pt x="188" y="51"/>
                    <a:pt x="189" y="56"/>
                    <a:pt x="186" y="59"/>
                  </a:cubicBezTo>
                  <a:cubicBezTo>
                    <a:pt x="184" y="62"/>
                    <a:pt x="186" y="64"/>
                    <a:pt x="184" y="68"/>
                  </a:cubicBezTo>
                  <a:cubicBezTo>
                    <a:pt x="181" y="72"/>
                    <a:pt x="180" y="74"/>
                    <a:pt x="179" y="78"/>
                  </a:cubicBezTo>
                  <a:cubicBezTo>
                    <a:pt x="178" y="82"/>
                    <a:pt x="178" y="82"/>
                    <a:pt x="176" y="88"/>
                  </a:cubicBezTo>
                  <a:cubicBezTo>
                    <a:pt x="182" y="90"/>
                    <a:pt x="179" y="97"/>
                    <a:pt x="183" y="97"/>
                  </a:cubicBezTo>
                  <a:cubicBezTo>
                    <a:pt x="186" y="97"/>
                    <a:pt x="194" y="94"/>
                    <a:pt x="185" y="104"/>
                  </a:cubicBezTo>
                  <a:cubicBezTo>
                    <a:pt x="182" y="106"/>
                    <a:pt x="188" y="110"/>
                    <a:pt x="188" y="112"/>
                  </a:cubicBezTo>
                  <a:cubicBezTo>
                    <a:pt x="188" y="115"/>
                    <a:pt x="195" y="107"/>
                    <a:pt x="195" y="119"/>
                  </a:cubicBezTo>
                  <a:cubicBezTo>
                    <a:pt x="194" y="127"/>
                    <a:pt x="181" y="130"/>
                    <a:pt x="181" y="138"/>
                  </a:cubicBezTo>
                  <a:cubicBezTo>
                    <a:pt x="180" y="145"/>
                    <a:pt x="185" y="154"/>
                    <a:pt x="178" y="154"/>
                  </a:cubicBezTo>
                  <a:cubicBezTo>
                    <a:pt x="176" y="154"/>
                    <a:pt x="177" y="150"/>
                    <a:pt x="174" y="150"/>
                  </a:cubicBezTo>
                  <a:cubicBezTo>
                    <a:pt x="173" y="150"/>
                    <a:pt x="168" y="149"/>
                    <a:pt x="166" y="149"/>
                  </a:cubicBezTo>
                  <a:cubicBezTo>
                    <a:pt x="163" y="149"/>
                    <a:pt x="164" y="153"/>
                    <a:pt x="163" y="150"/>
                  </a:cubicBezTo>
                  <a:cubicBezTo>
                    <a:pt x="159" y="150"/>
                    <a:pt x="156" y="150"/>
                    <a:pt x="152" y="149"/>
                  </a:cubicBezTo>
                  <a:cubicBezTo>
                    <a:pt x="148" y="149"/>
                    <a:pt x="146" y="143"/>
                    <a:pt x="142" y="146"/>
                  </a:cubicBezTo>
                  <a:cubicBezTo>
                    <a:pt x="131" y="139"/>
                    <a:pt x="140" y="133"/>
                    <a:pt x="124" y="120"/>
                  </a:cubicBezTo>
                  <a:cubicBezTo>
                    <a:pt x="121" y="117"/>
                    <a:pt x="115" y="114"/>
                    <a:pt x="109" y="114"/>
                  </a:cubicBezTo>
                  <a:cubicBezTo>
                    <a:pt x="104" y="114"/>
                    <a:pt x="99" y="117"/>
                    <a:pt x="96" y="116"/>
                  </a:cubicBezTo>
                  <a:cubicBezTo>
                    <a:pt x="100" y="111"/>
                    <a:pt x="80" y="112"/>
                    <a:pt x="80" y="104"/>
                  </a:cubicBezTo>
                  <a:cubicBezTo>
                    <a:pt x="76" y="96"/>
                    <a:pt x="71" y="101"/>
                    <a:pt x="67" y="96"/>
                  </a:cubicBezTo>
                  <a:cubicBezTo>
                    <a:pt x="64" y="93"/>
                    <a:pt x="53" y="85"/>
                    <a:pt x="51" y="83"/>
                  </a:cubicBezTo>
                  <a:cubicBezTo>
                    <a:pt x="46" y="78"/>
                    <a:pt x="48" y="83"/>
                    <a:pt x="41" y="80"/>
                  </a:cubicBezTo>
                  <a:cubicBezTo>
                    <a:pt x="38" y="79"/>
                    <a:pt x="37" y="75"/>
                    <a:pt x="34" y="74"/>
                  </a:cubicBezTo>
                  <a:cubicBezTo>
                    <a:pt x="30" y="73"/>
                    <a:pt x="27" y="75"/>
                    <a:pt x="23" y="75"/>
                  </a:cubicBezTo>
                  <a:cubicBezTo>
                    <a:pt x="17" y="75"/>
                    <a:pt x="16" y="75"/>
                    <a:pt x="11" y="68"/>
                  </a:cubicBezTo>
                  <a:lnTo>
                    <a:pt x="11" y="68"/>
                  </a:lnTo>
                  <a:lnTo>
                    <a:pt x="11" y="68"/>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43" name="Freeform 327"/>
            <p:cNvSpPr>
              <a:spLocks/>
            </p:cNvSpPr>
            <p:nvPr/>
          </p:nvSpPr>
          <p:spPr bwMode="gray">
            <a:xfrm>
              <a:off x="3239928" y="4837462"/>
              <a:ext cx="497985" cy="1021706"/>
            </a:xfrm>
            <a:custGeom>
              <a:avLst/>
              <a:gdLst/>
              <a:ahLst/>
              <a:cxnLst>
                <a:cxn ang="0">
                  <a:pos x="8" y="15"/>
                </a:cxn>
                <a:cxn ang="0">
                  <a:pos x="23" y="22"/>
                </a:cxn>
                <a:cxn ang="0">
                  <a:pos x="33" y="19"/>
                </a:cxn>
                <a:cxn ang="0">
                  <a:pos x="43" y="8"/>
                </a:cxn>
                <a:cxn ang="0">
                  <a:pos x="45" y="0"/>
                </a:cxn>
                <a:cxn ang="0">
                  <a:pos x="58" y="6"/>
                </a:cxn>
                <a:cxn ang="0">
                  <a:pos x="58" y="16"/>
                </a:cxn>
                <a:cxn ang="0">
                  <a:pos x="51" y="33"/>
                </a:cxn>
                <a:cxn ang="0">
                  <a:pos x="65" y="43"/>
                </a:cxn>
                <a:cxn ang="0">
                  <a:pos x="81" y="54"/>
                </a:cxn>
                <a:cxn ang="0">
                  <a:pos x="95" y="62"/>
                </a:cxn>
                <a:cxn ang="0">
                  <a:pos x="92" y="74"/>
                </a:cxn>
                <a:cxn ang="0">
                  <a:pos x="94" y="83"/>
                </a:cxn>
                <a:cxn ang="0">
                  <a:pos x="99" y="96"/>
                </a:cxn>
                <a:cxn ang="0">
                  <a:pos x="99" y="98"/>
                </a:cxn>
                <a:cxn ang="0">
                  <a:pos x="94" y="107"/>
                </a:cxn>
                <a:cxn ang="0">
                  <a:pos x="89" y="107"/>
                </a:cxn>
                <a:cxn ang="0">
                  <a:pos x="70" y="112"/>
                </a:cxn>
                <a:cxn ang="0">
                  <a:pos x="58" y="133"/>
                </a:cxn>
                <a:cxn ang="0">
                  <a:pos x="61" y="137"/>
                </a:cxn>
                <a:cxn ang="0">
                  <a:pos x="61" y="143"/>
                </a:cxn>
                <a:cxn ang="0">
                  <a:pos x="52" y="163"/>
                </a:cxn>
                <a:cxn ang="0">
                  <a:pos x="42" y="172"/>
                </a:cxn>
                <a:cxn ang="0">
                  <a:pos x="29" y="201"/>
                </a:cxn>
                <a:cxn ang="0">
                  <a:pos x="18" y="201"/>
                </a:cxn>
                <a:cxn ang="0">
                  <a:pos x="11" y="203"/>
                </a:cxn>
                <a:cxn ang="0">
                  <a:pos x="2" y="191"/>
                </a:cxn>
                <a:cxn ang="0">
                  <a:pos x="2" y="183"/>
                </a:cxn>
                <a:cxn ang="0">
                  <a:pos x="12" y="168"/>
                </a:cxn>
                <a:cxn ang="0">
                  <a:pos x="12" y="162"/>
                </a:cxn>
                <a:cxn ang="0">
                  <a:pos x="19" y="150"/>
                </a:cxn>
                <a:cxn ang="0">
                  <a:pos x="16" y="140"/>
                </a:cxn>
                <a:cxn ang="0">
                  <a:pos x="18" y="133"/>
                </a:cxn>
                <a:cxn ang="0">
                  <a:pos x="36" y="121"/>
                </a:cxn>
                <a:cxn ang="0">
                  <a:pos x="33" y="108"/>
                </a:cxn>
                <a:cxn ang="0">
                  <a:pos x="22" y="74"/>
                </a:cxn>
                <a:cxn ang="0">
                  <a:pos x="11" y="52"/>
                </a:cxn>
                <a:cxn ang="0">
                  <a:pos x="4" y="33"/>
                </a:cxn>
                <a:cxn ang="0">
                  <a:pos x="4" y="28"/>
                </a:cxn>
                <a:cxn ang="0">
                  <a:pos x="2" y="20"/>
                </a:cxn>
              </a:cxnLst>
              <a:rect l="0" t="0" r="r" b="b"/>
              <a:pathLst>
                <a:path w="99" h="203">
                  <a:moveTo>
                    <a:pt x="2" y="20"/>
                  </a:moveTo>
                  <a:cubicBezTo>
                    <a:pt x="3" y="18"/>
                    <a:pt x="6" y="15"/>
                    <a:pt x="8" y="15"/>
                  </a:cubicBezTo>
                  <a:cubicBezTo>
                    <a:pt x="10" y="15"/>
                    <a:pt x="13" y="13"/>
                    <a:pt x="15" y="13"/>
                  </a:cubicBezTo>
                  <a:cubicBezTo>
                    <a:pt x="19" y="13"/>
                    <a:pt x="18" y="22"/>
                    <a:pt x="23" y="22"/>
                  </a:cubicBezTo>
                  <a:cubicBezTo>
                    <a:pt x="26" y="22"/>
                    <a:pt x="27" y="22"/>
                    <a:pt x="29" y="22"/>
                  </a:cubicBezTo>
                  <a:cubicBezTo>
                    <a:pt x="30" y="22"/>
                    <a:pt x="32" y="19"/>
                    <a:pt x="33" y="19"/>
                  </a:cubicBezTo>
                  <a:cubicBezTo>
                    <a:pt x="36" y="18"/>
                    <a:pt x="37" y="22"/>
                    <a:pt x="39" y="21"/>
                  </a:cubicBezTo>
                  <a:cubicBezTo>
                    <a:pt x="41" y="20"/>
                    <a:pt x="43" y="9"/>
                    <a:pt x="43" y="8"/>
                  </a:cubicBezTo>
                  <a:cubicBezTo>
                    <a:pt x="43" y="6"/>
                    <a:pt x="41" y="5"/>
                    <a:pt x="41" y="3"/>
                  </a:cubicBezTo>
                  <a:cubicBezTo>
                    <a:pt x="41" y="2"/>
                    <a:pt x="44" y="0"/>
                    <a:pt x="45" y="0"/>
                  </a:cubicBezTo>
                  <a:cubicBezTo>
                    <a:pt x="49" y="0"/>
                    <a:pt x="54" y="2"/>
                    <a:pt x="58" y="3"/>
                  </a:cubicBezTo>
                  <a:cubicBezTo>
                    <a:pt x="58" y="3"/>
                    <a:pt x="58" y="4"/>
                    <a:pt x="58" y="6"/>
                  </a:cubicBezTo>
                  <a:cubicBezTo>
                    <a:pt x="58" y="8"/>
                    <a:pt x="59" y="8"/>
                    <a:pt x="59" y="12"/>
                  </a:cubicBezTo>
                  <a:cubicBezTo>
                    <a:pt x="59" y="13"/>
                    <a:pt x="59" y="14"/>
                    <a:pt x="58" y="16"/>
                  </a:cubicBezTo>
                  <a:cubicBezTo>
                    <a:pt x="56" y="20"/>
                    <a:pt x="54" y="25"/>
                    <a:pt x="53" y="31"/>
                  </a:cubicBezTo>
                  <a:cubicBezTo>
                    <a:pt x="53" y="31"/>
                    <a:pt x="51" y="32"/>
                    <a:pt x="51" y="33"/>
                  </a:cubicBezTo>
                  <a:cubicBezTo>
                    <a:pt x="51" y="39"/>
                    <a:pt x="56" y="44"/>
                    <a:pt x="62" y="44"/>
                  </a:cubicBezTo>
                  <a:cubicBezTo>
                    <a:pt x="63" y="44"/>
                    <a:pt x="64" y="43"/>
                    <a:pt x="65" y="43"/>
                  </a:cubicBezTo>
                  <a:cubicBezTo>
                    <a:pt x="70" y="43"/>
                    <a:pt x="73" y="47"/>
                    <a:pt x="76" y="50"/>
                  </a:cubicBezTo>
                  <a:cubicBezTo>
                    <a:pt x="77" y="52"/>
                    <a:pt x="79" y="54"/>
                    <a:pt x="81" y="54"/>
                  </a:cubicBezTo>
                  <a:cubicBezTo>
                    <a:pt x="83" y="54"/>
                    <a:pt x="85" y="55"/>
                    <a:pt x="86" y="56"/>
                  </a:cubicBezTo>
                  <a:cubicBezTo>
                    <a:pt x="89" y="59"/>
                    <a:pt x="90" y="62"/>
                    <a:pt x="95" y="62"/>
                  </a:cubicBezTo>
                  <a:cubicBezTo>
                    <a:pt x="95" y="62"/>
                    <a:pt x="95" y="63"/>
                    <a:pt x="95" y="63"/>
                  </a:cubicBezTo>
                  <a:cubicBezTo>
                    <a:pt x="95" y="67"/>
                    <a:pt x="92" y="70"/>
                    <a:pt x="92" y="74"/>
                  </a:cubicBezTo>
                  <a:cubicBezTo>
                    <a:pt x="92" y="76"/>
                    <a:pt x="94" y="77"/>
                    <a:pt x="94" y="79"/>
                  </a:cubicBezTo>
                  <a:cubicBezTo>
                    <a:pt x="94" y="80"/>
                    <a:pt x="94" y="81"/>
                    <a:pt x="94" y="83"/>
                  </a:cubicBezTo>
                  <a:cubicBezTo>
                    <a:pt x="94" y="84"/>
                    <a:pt x="94" y="84"/>
                    <a:pt x="94" y="86"/>
                  </a:cubicBezTo>
                  <a:cubicBezTo>
                    <a:pt x="94" y="89"/>
                    <a:pt x="95" y="95"/>
                    <a:pt x="99" y="96"/>
                  </a:cubicBezTo>
                  <a:lnTo>
                    <a:pt x="99" y="96"/>
                  </a:lnTo>
                  <a:lnTo>
                    <a:pt x="99" y="98"/>
                  </a:lnTo>
                  <a:lnTo>
                    <a:pt x="99" y="98"/>
                  </a:lnTo>
                  <a:cubicBezTo>
                    <a:pt x="98" y="99"/>
                    <a:pt x="97" y="107"/>
                    <a:pt x="94" y="107"/>
                  </a:cubicBezTo>
                  <a:cubicBezTo>
                    <a:pt x="93" y="107"/>
                    <a:pt x="92" y="106"/>
                    <a:pt x="90" y="106"/>
                  </a:cubicBezTo>
                  <a:cubicBezTo>
                    <a:pt x="90" y="106"/>
                    <a:pt x="90" y="107"/>
                    <a:pt x="89" y="107"/>
                  </a:cubicBezTo>
                  <a:cubicBezTo>
                    <a:pt x="86" y="107"/>
                    <a:pt x="87" y="105"/>
                    <a:pt x="84" y="105"/>
                  </a:cubicBezTo>
                  <a:cubicBezTo>
                    <a:pt x="80" y="105"/>
                    <a:pt x="73" y="109"/>
                    <a:pt x="70" y="112"/>
                  </a:cubicBezTo>
                  <a:cubicBezTo>
                    <a:pt x="69" y="113"/>
                    <a:pt x="57" y="124"/>
                    <a:pt x="57" y="127"/>
                  </a:cubicBezTo>
                  <a:cubicBezTo>
                    <a:pt x="57" y="129"/>
                    <a:pt x="57" y="132"/>
                    <a:pt x="58" y="133"/>
                  </a:cubicBezTo>
                  <a:cubicBezTo>
                    <a:pt x="58" y="133"/>
                    <a:pt x="60" y="136"/>
                    <a:pt x="61" y="137"/>
                  </a:cubicBezTo>
                  <a:lnTo>
                    <a:pt x="61" y="137"/>
                  </a:lnTo>
                  <a:lnTo>
                    <a:pt x="61" y="143"/>
                  </a:lnTo>
                  <a:lnTo>
                    <a:pt x="61" y="143"/>
                  </a:lnTo>
                  <a:cubicBezTo>
                    <a:pt x="61" y="145"/>
                    <a:pt x="62" y="147"/>
                    <a:pt x="62" y="149"/>
                  </a:cubicBezTo>
                  <a:cubicBezTo>
                    <a:pt x="62" y="155"/>
                    <a:pt x="57" y="161"/>
                    <a:pt x="52" y="163"/>
                  </a:cubicBezTo>
                  <a:cubicBezTo>
                    <a:pt x="51" y="163"/>
                    <a:pt x="48" y="163"/>
                    <a:pt x="46" y="165"/>
                  </a:cubicBezTo>
                  <a:cubicBezTo>
                    <a:pt x="45" y="167"/>
                    <a:pt x="43" y="169"/>
                    <a:pt x="42" y="172"/>
                  </a:cubicBezTo>
                  <a:cubicBezTo>
                    <a:pt x="39" y="176"/>
                    <a:pt x="35" y="180"/>
                    <a:pt x="35" y="185"/>
                  </a:cubicBezTo>
                  <a:cubicBezTo>
                    <a:pt x="35" y="192"/>
                    <a:pt x="34" y="199"/>
                    <a:pt x="29" y="201"/>
                  </a:cubicBezTo>
                  <a:lnTo>
                    <a:pt x="29" y="201"/>
                  </a:lnTo>
                  <a:lnTo>
                    <a:pt x="18" y="201"/>
                  </a:lnTo>
                  <a:lnTo>
                    <a:pt x="18" y="201"/>
                  </a:lnTo>
                  <a:cubicBezTo>
                    <a:pt x="17" y="202"/>
                    <a:pt x="14" y="203"/>
                    <a:pt x="11" y="203"/>
                  </a:cubicBezTo>
                  <a:cubicBezTo>
                    <a:pt x="6" y="203"/>
                    <a:pt x="2" y="198"/>
                    <a:pt x="2" y="194"/>
                  </a:cubicBezTo>
                  <a:cubicBezTo>
                    <a:pt x="2" y="193"/>
                    <a:pt x="2" y="193"/>
                    <a:pt x="2" y="191"/>
                  </a:cubicBezTo>
                  <a:cubicBezTo>
                    <a:pt x="2" y="189"/>
                    <a:pt x="0" y="187"/>
                    <a:pt x="0" y="186"/>
                  </a:cubicBezTo>
                  <a:cubicBezTo>
                    <a:pt x="0" y="185"/>
                    <a:pt x="2" y="184"/>
                    <a:pt x="2" y="183"/>
                  </a:cubicBezTo>
                  <a:cubicBezTo>
                    <a:pt x="2" y="180"/>
                    <a:pt x="0" y="180"/>
                    <a:pt x="0" y="177"/>
                  </a:cubicBezTo>
                  <a:cubicBezTo>
                    <a:pt x="0" y="171"/>
                    <a:pt x="7" y="170"/>
                    <a:pt x="12" y="168"/>
                  </a:cubicBezTo>
                  <a:lnTo>
                    <a:pt x="12" y="168"/>
                  </a:lnTo>
                  <a:lnTo>
                    <a:pt x="12" y="162"/>
                  </a:lnTo>
                  <a:lnTo>
                    <a:pt x="12" y="162"/>
                  </a:lnTo>
                  <a:cubicBezTo>
                    <a:pt x="14" y="158"/>
                    <a:pt x="18" y="156"/>
                    <a:pt x="19" y="150"/>
                  </a:cubicBezTo>
                  <a:cubicBezTo>
                    <a:pt x="17" y="149"/>
                    <a:pt x="19" y="148"/>
                    <a:pt x="19" y="146"/>
                  </a:cubicBezTo>
                  <a:cubicBezTo>
                    <a:pt x="19" y="144"/>
                    <a:pt x="17" y="141"/>
                    <a:pt x="16" y="140"/>
                  </a:cubicBezTo>
                  <a:cubicBezTo>
                    <a:pt x="15" y="140"/>
                    <a:pt x="12" y="137"/>
                    <a:pt x="12" y="136"/>
                  </a:cubicBezTo>
                  <a:cubicBezTo>
                    <a:pt x="12" y="133"/>
                    <a:pt x="16" y="135"/>
                    <a:pt x="18" y="133"/>
                  </a:cubicBezTo>
                  <a:cubicBezTo>
                    <a:pt x="20" y="131"/>
                    <a:pt x="22" y="129"/>
                    <a:pt x="26" y="129"/>
                  </a:cubicBezTo>
                  <a:cubicBezTo>
                    <a:pt x="32" y="129"/>
                    <a:pt x="34" y="126"/>
                    <a:pt x="36" y="121"/>
                  </a:cubicBezTo>
                  <a:cubicBezTo>
                    <a:pt x="36" y="119"/>
                    <a:pt x="37" y="117"/>
                    <a:pt x="37" y="114"/>
                  </a:cubicBezTo>
                  <a:cubicBezTo>
                    <a:pt x="37" y="111"/>
                    <a:pt x="35" y="110"/>
                    <a:pt x="33" y="108"/>
                  </a:cubicBezTo>
                  <a:cubicBezTo>
                    <a:pt x="31" y="106"/>
                    <a:pt x="29" y="101"/>
                    <a:pt x="28" y="98"/>
                  </a:cubicBezTo>
                  <a:cubicBezTo>
                    <a:pt x="25" y="90"/>
                    <a:pt x="26" y="81"/>
                    <a:pt x="22" y="74"/>
                  </a:cubicBezTo>
                  <a:cubicBezTo>
                    <a:pt x="21" y="70"/>
                    <a:pt x="20" y="66"/>
                    <a:pt x="18" y="62"/>
                  </a:cubicBezTo>
                  <a:cubicBezTo>
                    <a:pt x="16" y="59"/>
                    <a:pt x="12" y="57"/>
                    <a:pt x="11" y="52"/>
                  </a:cubicBezTo>
                  <a:cubicBezTo>
                    <a:pt x="9" y="45"/>
                    <a:pt x="7" y="41"/>
                    <a:pt x="4" y="33"/>
                  </a:cubicBezTo>
                  <a:lnTo>
                    <a:pt x="4" y="33"/>
                  </a:lnTo>
                  <a:lnTo>
                    <a:pt x="4" y="28"/>
                  </a:lnTo>
                  <a:lnTo>
                    <a:pt x="4" y="28"/>
                  </a:lnTo>
                  <a:cubicBezTo>
                    <a:pt x="4" y="25"/>
                    <a:pt x="3" y="23"/>
                    <a:pt x="2" y="20"/>
                  </a:cubicBezTo>
                  <a:lnTo>
                    <a:pt x="2" y="20"/>
                  </a:lnTo>
                  <a:lnTo>
                    <a:pt x="2" y="20"/>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44" name="Freeform 328"/>
            <p:cNvSpPr>
              <a:spLocks/>
            </p:cNvSpPr>
            <p:nvPr/>
          </p:nvSpPr>
          <p:spPr bwMode="gray">
            <a:xfrm>
              <a:off x="2963269" y="4017781"/>
              <a:ext cx="1167113" cy="931631"/>
            </a:xfrm>
            <a:custGeom>
              <a:avLst/>
              <a:gdLst/>
              <a:ahLst/>
              <a:cxnLst>
                <a:cxn ang="0">
                  <a:pos x="49" y="80"/>
                </a:cxn>
                <a:cxn ang="0">
                  <a:pos x="52" y="79"/>
                </a:cxn>
                <a:cxn ang="0">
                  <a:pos x="54" y="80"/>
                </a:cxn>
                <a:cxn ang="0">
                  <a:pos x="65" y="78"/>
                </a:cxn>
                <a:cxn ang="0">
                  <a:pos x="70" y="86"/>
                </a:cxn>
                <a:cxn ang="0">
                  <a:pos x="69" y="92"/>
                </a:cxn>
                <a:cxn ang="0">
                  <a:pos x="80" y="93"/>
                </a:cxn>
                <a:cxn ang="0">
                  <a:pos x="97" y="112"/>
                </a:cxn>
                <a:cxn ang="0">
                  <a:pos x="103" y="108"/>
                </a:cxn>
                <a:cxn ang="0">
                  <a:pos x="109" y="106"/>
                </a:cxn>
                <a:cxn ang="0">
                  <a:pos x="114" y="112"/>
                </a:cxn>
                <a:cxn ang="0">
                  <a:pos x="120" y="132"/>
                </a:cxn>
                <a:cxn ang="0">
                  <a:pos x="129" y="134"/>
                </a:cxn>
                <a:cxn ang="0">
                  <a:pos x="148" y="127"/>
                </a:cxn>
                <a:cxn ang="0">
                  <a:pos x="148" y="134"/>
                </a:cxn>
                <a:cxn ang="0">
                  <a:pos x="160" y="140"/>
                </a:cxn>
                <a:cxn ang="0">
                  <a:pos x="170" y="143"/>
                </a:cxn>
                <a:cxn ang="0">
                  <a:pos x="179" y="143"/>
                </a:cxn>
                <a:cxn ang="0">
                  <a:pos x="193" y="145"/>
                </a:cxn>
                <a:cxn ang="0">
                  <a:pos x="199" y="161"/>
                </a:cxn>
                <a:cxn ang="0">
                  <a:pos x="201" y="165"/>
                </a:cxn>
                <a:cxn ang="0">
                  <a:pos x="201" y="166"/>
                </a:cxn>
                <a:cxn ang="0">
                  <a:pos x="213" y="181"/>
                </a:cxn>
                <a:cxn ang="0">
                  <a:pos x="221" y="183"/>
                </a:cxn>
                <a:cxn ang="0">
                  <a:pos x="225" y="185"/>
                </a:cxn>
                <a:cxn ang="0">
                  <a:pos x="232" y="155"/>
                </a:cxn>
                <a:cxn ang="0">
                  <a:pos x="221" y="136"/>
                </a:cxn>
                <a:cxn ang="0">
                  <a:pos x="205" y="122"/>
                </a:cxn>
                <a:cxn ang="0">
                  <a:pos x="198" y="112"/>
                </a:cxn>
                <a:cxn ang="0">
                  <a:pos x="186" y="106"/>
                </a:cxn>
                <a:cxn ang="0">
                  <a:pos x="171" y="98"/>
                </a:cxn>
                <a:cxn ang="0">
                  <a:pos x="157" y="89"/>
                </a:cxn>
                <a:cxn ang="0">
                  <a:pos x="145" y="79"/>
                </a:cxn>
                <a:cxn ang="0">
                  <a:pos x="119" y="70"/>
                </a:cxn>
                <a:cxn ang="0">
                  <a:pos x="111" y="66"/>
                </a:cxn>
                <a:cxn ang="0">
                  <a:pos x="101" y="61"/>
                </a:cxn>
                <a:cxn ang="0">
                  <a:pos x="68" y="47"/>
                </a:cxn>
                <a:cxn ang="0">
                  <a:pos x="61" y="37"/>
                </a:cxn>
                <a:cxn ang="0">
                  <a:pos x="67" y="24"/>
                </a:cxn>
                <a:cxn ang="0">
                  <a:pos x="79" y="11"/>
                </a:cxn>
                <a:cxn ang="0">
                  <a:pos x="58" y="3"/>
                </a:cxn>
                <a:cxn ang="0">
                  <a:pos x="48" y="4"/>
                </a:cxn>
                <a:cxn ang="0">
                  <a:pos x="30" y="6"/>
                </a:cxn>
                <a:cxn ang="0">
                  <a:pos x="13" y="12"/>
                </a:cxn>
                <a:cxn ang="0">
                  <a:pos x="12" y="17"/>
                </a:cxn>
                <a:cxn ang="0">
                  <a:pos x="15" y="26"/>
                </a:cxn>
                <a:cxn ang="0">
                  <a:pos x="7" y="34"/>
                </a:cxn>
                <a:cxn ang="0">
                  <a:pos x="3" y="32"/>
                </a:cxn>
                <a:cxn ang="0">
                  <a:pos x="1" y="35"/>
                </a:cxn>
                <a:cxn ang="0">
                  <a:pos x="2" y="47"/>
                </a:cxn>
                <a:cxn ang="0">
                  <a:pos x="3" y="47"/>
                </a:cxn>
                <a:cxn ang="0">
                  <a:pos x="7" y="46"/>
                </a:cxn>
                <a:cxn ang="0">
                  <a:pos x="10" y="57"/>
                </a:cxn>
                <a:cxn ang="0">
                  <a:pos x="23" y="66"/>
                </a:cxn>
                <a:cxn ang="0">
                  <a:pos x="27" y="79"/>
                </a:cxn>
                <a:cxn ang="0">
                  <a:pos x="32" y="79"/>
                </a:cxn>
                <a:cxn ang="0">
                  <a:pos x="41" y="82"/>
                </a:cxn>
              </a:cxnLst>
              <a:rect l="0" t="0" r="r" b="b"/>
              <a:pathLst>
                <a:path w="232" h="185">
                  <a:moveTo>
                    <a:pt x="41" y="82"/>
                  </a:moveTo>
                  <a:cubicBezTo>
                    <a:pt x="41" y="77"/>
                    <a:pt x="46" y="80"/>
                    <a:pt x="49" y="80"/>
                  </a:cubicBezTo>
                  <a:lnTo>
                    <a:pt x="49" y="80"/>
                  </a:lnTo>
                  <a:lnTo>
                    <a:pt x="52" y="79"/>
                  </a:lnTo>
                  <a:lnTo>
                    <a:pt x="52" y="79"/>
                  </a:lnTo>
                  <a:cubicBezTo>
                    <a:pt x="53" y="79"/>
                    <a:pt x="53" y="80"/>
                    <a:pt x="54" y="80"/>
                  </a:cubicBezTo>
                  <a:cubicBezTo>
                    <a:pt x="55" y="80"/>
                    <a:pt x="59" y="76"/>
                    <a:pt x="59" y="76"/>
                  </a:cubicBezTo>
                  <a:cubicBezTo>
                    <a:pt x="60" y="79"/>
                    <a:pt x="63" y="77"/>
                    <a:pt x="65" y="78"/>
                  </a:cubicBezTo>
                  <a:cubicBezTo>
                    <a:pt x="66" y="79"/>
                    <a:pt x="66" y="79"/>
                    <a:pt x="66" y="81"/>
                  </a:cubicBezTo>
                  <a:cubicBezTo>
                    <a:pt x="66" y="83"/>
                    <a:pt x="70" y="83"/>
                    <a:pt x="70" y="86"/>
                  </a:cubicBezTo>
                  <a:cubicBezTo>
                    <a:pt x="70" y="89"/>
                    <a:pt x="68" y="89"/>
                    <a:pt x="68" y="91"/>
                  </a:cubicBezTo>
                  <a:cubicBezTo>
                    <a:pt x="68" y="92"/>
                    <a:pt x="69" y="92"/>
                    <a:pt x="69" y="92"/>
                  </a:cubicBezTo>
                  <a:cubicBezTo>
                    <a:pt x="72" y="92"/>
                    <a:pt x="73" y="95"/>
                    <a:pt x="76" y="95"/>
                  </a:cubicBezTo>
                  <a:cubicBezTo>
                    <a:pt x="76" y="95"/>
                    <a:pt x="80" y="93"/>
                    <a:pt x="80" y="93"/>
                  </a:cubicBezTo>
                  <a:cubicBezTo>
                    <a:pt x="85" y="96"/>
                    <a:pt x="86" y="104"/>
                    <a:pt x="91" y="108"/>
                  </a:cubicBezTo>
                  <a:cubicBezTo>
                    <a:pt x="93" y="109"/>
                    <a:pt x="94" y="112"/>
                    <a:pt x="97" y="112"/>
                  </a:cubicBezTo>
                  <a:cubicBezTo>
                    <a:pt x="99" y="112"/>
                    <a:pt x="99" y="108"/>
                    <a:pt x="101" y="108"/>
                  </a:cubicBezTo>
                  <a:cubicBezTo>
                    <a:pt x="101" y="108"/>
                    <a:pt x="102" y="108"/>
                    <a:pt x="103" y="108"/>
                  </a:cubicBezTo>
                  <a:cubicBezTo>
                    <a:pt x="105" y="108"/>
                    <a:pt x="105" y="106"/>
                    <a:pt x="107" y="106"/>
                  </a:cubicBezTo>
                  <a:cubicBezTo>
                    <a:pt x="108" y="106"/>
                    <a:pt x="108" y="106"/>
                    <a:pt x="109" y="106"/>
                  </a:cubicBezTo>
                  <a:cubicBezTo>
                    <a:pt x="109" y="109"/>
                    <a:pt x="112" y="108"/>
                    <a:pt x="113" y="108"/>
                  </a:cubicBezTo>
                  <a:cubicBezTo>
                    <a:pt x="115" y="109"/>
                    <a:pt x="114" y="111"/>
                    <a:pt x="114" y="112"/>
                  </a:cubicBezTo>
                  <a:cubicBezTo>
                    <a:pt x="117" y="115"/>
                    <a:pt x="115" y="120"/>
                    <a:pt x="115" y="123"/>
                  </a:cubicBezTo>
                  <a:cubicBezTo>
                    <a:pt x="115" y="127"/>
                    <a:pt x="117" y="132"/>
                    <a:pt x="120" y="132"/>
                  </a:cubicBezTo>
                  <a:cubicBezTo>
                    <a:pt x="122" y="132"/>
                    <a:pt x="125" y="138"/>
                    <a:pt x="127" y="140"/>
                  </a:cubicBezTo>
                  <a:cubicBezTo>
                    <a:pt x="128" y="139"/>
                    <a:pt x="128" y="136"/>
                    <a:pt x="129" y="134"/>
                  </a:cubicBezTo>
                  <a:cubicBezTo>
                    <a:pt x="131" y="131"/>
                    <a:pt x="137" y="126"/>
                    <a:pt x="142" y="126"/>
                  </a:cubicBezTo>
                  <a:cubicBezTo>
                    <a:pt x="145" y="126"/>
                    <a:pt x="146" y="127"/>
                    <a:pt x="148" y="127"/>
                  </a:cubicBezTo>
                  <a:cubicBezTo>
                    <a:pt x="148" y="129"/>
                    <a:pt x="150" y="129"/>
                    <a:pt x="150" y="131"/>
                  </a:cubicBezTo>
                  <a:cubicBezTo>
                    <a:pt x="150" y="133"/>
                    <a:pt x="148" y="133"/>
                    <a:pt x="148" y="134"/>
                  </a:cubicBezTo>
                  <a:cubicBezTo>
                    <a:pt x="148" y="135"/>
                    <a:pt x="156" y="138"/>
                    <a:pt x="158" y="138"/>
                  </a:cubicBezTo>
                  <a:cubicBezTo>
                    <a:pt x="158" y="140"/>
                    <a:pt x="160" y="140"/>
                    <a:pt x="160" y="140"/>
                  </a:cubicBezTo>
                  <a:cubicBezTo>
                    <a:pt x="164" y="141"/>
                    <a:pt x="166" y="143"/>
                    <a:pt x="170" y="143"/>
                  </a:cubicBezTo>
                  <a:lnTo>
                    <a:pt x="170" y="143"/>
                  </a:lnTo>
                  <a:lnTo>
                    <a:pt x="179" y="143"/>
                  </a:lnTo>
                  <a:lnTo>
                    <a:pt x="179" y="143"/>
                  </a:lnTo>
                  <a:cubicBezTo>
                    <a:pt x="180" y="142"/>
                    <a:pt x="181" y="142"/>
                    <a:pt x="183" y="142"/>
                  </a:cubicBezTo>
                  <a:cubicBezTo>
                    <a:pt x="188" y="142"/>
                    <a:pt x="191" y="144"/>
                    <a:pt x="193" y="145"/>
                  </a:cubicBezTo>
                  <a:cubicBezTo>
                    <a:pt x="193" y="151"/>
                    <a:pt x="200" y="153"/>
                    <a:pt x="200" y="158"/>
                  </a:cubicBezTo>
                  <a:cubicBezTo>
                    <a:pt x="200" y="160"/>
                    <a:pt x="199" y="160"/>
                    <a:pt x="199" y="161"/>
                  </a:cubicBezTo>
                  <a:cubicBezTo>
                    <a:pt x="199" y="163"/>
                    <a:pt x="201" y="164"/>
                    <a:pt x="201" y="165"/>
                  </a:cubicBezTo>
                  <a:lnTo>
                    <a:pt x="201" y="165"/>
                  </a:lnTo>
                  <a:lnTo>
                    <a:pt x="201" y="166"/>
                  </a:lnTo>
                  <a:lnTo>
                    <a:pt x="201" y="166"/>
                  </a:lnTo>
                  <a:cubicBezTo>
                    <a:pt x="201" y="167"/>
                    <a:pt x="200" y="167"/>
                    <a:pt x="199" y="167"/>
                  </a:cubicBezTo>
                  <a:cubicBezTo>
                    <a:pt x="201" y="172"/>
                    <a:pt x="208" y="179"/>
                    <a:pt x="213" y="181"/>
                  </a:cubicBezTo>
                  <a:cubicBezTo>
                    <a:pt x="216" y="182"/>
                    <a:pt x="219" y="181"/>
                    <a:pt x="221" y="183"/>
                  </a:cubicBezTo>
                  <a:lnTo>
                    <a:pt x="221" y="183"/>
                  </a:lnTo>
                  <a:lnTo>
                    <a:pt x="225" y="185"/>
                  </a:lnTo>
                  <a:lnTo>
                    <a:pt x="225" y="185"/>
                  </a:lnTo>
                  <a:cubicBezTo>
                    <a:pt x="225" y="180"/>
                    <a:pt x="226" y="175"/>
                    <a:pt x="226" y="169"/>
                  </a:cubicBezTo>
                  <a:cubicBezTo>
                    <a:pt x="226" y="163"/>
                    <a:pt x="232" y="161"/>
                    <a:pt x="232" y="155"/>
                  </a:cubicBezTo>
                  <a:cubicBezTo>
                    <a:pt x="232" y="148"/>
                    <a:pt x="226" y="142"/>
                    <a:pt x="226" y="142"/>
                  </a:cubicBezTo>
                  <a:cubicBezTo>
                    <a:pt x="224" y="138"/>
                    <a:pt x="223" y="138"/>
                    <a:pt x="221" y="136"/>
                  </a:cubicBezTo>
                  <a:cubicBezTo>
                    <a:pt x="218" y="134"/>
                    <a:pt x="216" y="131"/>
                    <a:pt x="215" y="129"/>
                  </a:cubicBezTo>
                  <a:cubicBezTo>
                    <a:pt x="213" y="125"/>
                    <a:pt x="209" y="124"/>
                    <a:pt x="205" y="122"/>
                  </a:cubicBezTo>
                  <a:cubicBezTo>
                    <a:pt x="202" y="119"/>
                    <a:pt x="200" y="119"/>
                    <a:pt x="199" y="116"/>
                  </a:cubicBezTo>
                  <a:cubicBezTo>
                    <a:pt x="198" y="114"/>
                    <a:pt x="199" y="113"/>
                    <a:pt x="198" y="112"/>
                  </a:cubicBezTo>
                  <a:cubicBezTo>
                    <a:pt x="198" y="109"/>
                    <a:pt x="191" y="105"/>
                    <a:pt x="188" y="105"/>
                  </a:cubicBezTo>
                  <a:cubicBezTo>
                    <a:pt x="187" y="105"/>
                    <a:pt x="187" y="106"/>
                    <a:pt x="186" y="106"/>
                  </a:cubicBezTo>
                  <a:cubicBezTo>
                    <a:pt x="186" y="106"/>
                    <a:pt x="182" y="102"/>
                    <a:pt x="181" y="102"/>
                  </a:cubicBezTo>
                  <a:cubicBezTo>
                    <a:pt x="179" y="99"/>
                    <a:pt x="174" y="98"/>
                    <a:pt x="171" y="98"/>
                  </a:cubicBezTo>
                  <a:cubicBezTo>
                    <a:pt x="167" y="98"/>
                    <a:pt x="163" y="96"/>
                    <a:pt x="161" y="93"/>
                  </a:cubicBezTo>
                  <a:cubicBezTo>
                    <a:pt x="160" y="92"/>
                    <a:pt x="159" y="89"/>
                    <a:pt x="157" y="89"/>
                  </a:cubicBezTo>
                  <a:cubicBezTo>
                    <a:pt x="152" y="89"/>
                    <a:pt x="154" y="87"/>
                    <a:pt x="153" y="86"/>
                  </a:cubicBezTo>
                  <a:cubicBezTo>
                    <a:pt x="150" y="83"/>
                    <a:pt x="148" y="80"/>
                    <a:pt x="145" y="79"/>
                  </a:cubicBezTo>
                  <a:cubicBezTo>
                    <a:pt x="139" y="77"/>
                    <a:pt x="134" y="72"/>
                    <a:pt x="129" y="71"/>
                  </a:cubicBezTo>
                  <a:cubicBezTo>
                    <a:pt x="126" y="71"/>
                    <a:pt x="122" y="71"/>
                    <a:pt x="119" y="70"/>
                  </a:cubicBezTo>
                  <a:cubicBezTo>
                    <a:pt x="118" y="69"/>
                    <a:pt x="117" y="66"/>
                    <a:pt x="114" y="66"/>
                  </a:cubicBezTo>
                  <a:cubicBezTo>
                    <a:pt x="113" y="66"/>
                    <a:pt x="112" y="66"/>
                    <a:pt x="111" y="66"/>
                  </a:cubicBezTo>
                  <a:cubicBezTo>
                    <a:pt x="109" y="65"/>
                    <a:pt x="109" y="63"/>
                    <a:pt x="107" y="63"/>
                  </a:cubicBezTo>
                  <a:cubicBezTo>
                    <a:pt x="105" y="62"/>
                    <a:pt x="103" y="62"/>
                    <a:pt x="101" y="61"/>
                  </a:cubicBezTo>
                  <a:cubicBezTo>
                    <a:pt x="94" y="58"/>
                    <a:pt x="85" y="54"/>
                    <a:pt x="77" y="51"/>
                  </a:cubicBezTo>
                  <a:cubicBezTo>
                    <a:pt x="75" y="50"/>
                    <a:pt x="70" y="49"/>
                    <a:pt x="68" y="47"/>
                  </a:cubicBezTo>
                  <a:cubicBezTo>
                    <a:pt x="67" y="45"/>
                    <a:pt x="68" y="45"/>
                    <a:pt x="65" y="44"/>
                  </a:cubicBezTo>
                  <a:cubicBezTo>
                    <a:pt x="63" y="44"/>
                    <a:pt x="62" y="38"/>
                    <a:pt x="61" y="37"/>
                  </a:cubicBezTo>
                  <a:cubicBezTo>
                    <a:pt x="60" y="36"/>
                    <a:pt x="62" y="34"/>
                    <a:pt x="62" y="32"/>
                  </a:cubicBezTo>
                  <a:cubicBezTo>
                    <a:pt x="62" y="30"/>
                    <a:pt x="66" y="25"/>
                    <a:pt x="67" y="24"/>
                  </a:cubicBezTo>
                  <a:cubicBezTo>
                    <a:pt x="70" y="22"/>
                    <a:pt x="76" y="18"/>
                    <a:pt x="77" y="18"/>
                  </a:cubicBezTo>
                  <a:cubicBezTo>
                    <a:pt x="79" y="14"/>
                    <a:pt x="79" y="18"/>
                    <a:pt x="79" y="11"/>
                  </a:cubicBezTo>
                  <a:cubicBezTo>
                    <a:pt x="79" y="5"/>
                    <a:pt x="74" y="0"/>
                    <a:pt x="69" y="0"/>
                  </a:cubicBezTo>
                  <a:cubicBezTo>
                    <a:pt x="65" y="0"/>
                    <a:pt x="62" y="2"/>
                    <a:pt x="58" y="3"/>
                  </a:cubicBezTo>
                  <a:cubicBezTo>
                    <a:pt x="56" y="3"/>
                    <a:pt x="55" y="2"/>
                    <a:pt x="53" y="4"/>
                  </a:cubicBezTo>
                  <a:cubicBezTo>
                    <a:pt x="52" y="5"/>
                    <a:pt x="49" y="4"/>
                    <a:pt x="48" y="4"/>
                  </a:cubicBezTo>
                  <a:cubicBezTo>
                    <a:pt x="46" y="4"/>
                    <a:pt x="44" y="3"/>
                    <a:pt x="42" y="3"/>
                  </a:cubicBezTo>
                  <a:cubicBezTo>
                    <a:pt x="40" y="3"/>
                    <a:pt x="30" y="6"/>
                    <a:pt x="30" y="6"/>
                  </a:cubicBezTo>
                  <a:cubicBezTo>
                    <a:pt x="20" y="6"/>
                    <a:pt x="19" y="7"/>
                    <a:pt x="13" y="5"/>
                  </a:cubicBezTo>
                  <a:cubicBezTo>
                    <a:pt x="13" y="7"/>
                    <a:pt x="13" y="11"/>
                    <a:pt x="13" y="12"/>
                  </a:cubicBezTo>
                  <a:cubicBezTo>
                    <a:pt x="13" y="13"/>
                    <a:pt x="11" y="13"/>
                    <a:pt x="11" y="14"/>
                  </a:cubicBezTo>
                  <a:cubicBezTo>
                    <a:pt x="11" y="16"/>
                    <a:pt x="11" y="17"/>
                    <a:pt x="12" y="17"/>
                  </a:cubicBezTo>
                  <a:cubicBezTo>
                    <a:pt x="12" y="19"/>
                    <a:pt x="11" y="19"/>
                    <a:pt x="11" y="20"/>
                  </a:cubicBezTo>
                  <a:cubicBezTo>
                    <a:pt x="11" y="22"/>
                    <a:pt x="14" y="25"/>
                    <a:pt x="15" y="26"/>
                  </a:cubicBezTo>
                  <a:cubicBezTo>
                    <a:pt x="13" y="28"/>
                    <a:pt x="11" y="29"/>
                    <a:pt x="9" y="30"/>
                  </a:cubicBezTo>
                  <a:cubicBezTo>
                    <a:pt x="8" y="32"/>
                    <a:pt x="9" y="34"/>
                    <a:pt x="7" y="34"/>
                  </a:cubicBezTo>
                  <a:lnTo>
                    <a:pt x="7" y="34"/>
                  </a:lnTo>
                  <a:lnTo>
                    <a:pt x="3" y="32"/>
                  </a:lnTo>
                  <a:lnTo>
                    <a:pt x="3" y="32"/>
                  </a:lnTo>
                  <a:cubicBezTo>
                    <a:pt x="1" y="33"/>
                    <a:pt x="1" y="34"/>
                    <a:pt x="1" y="35"/>
                  </a:cubicBezTo>
                  <a:cubicBezTo>
                    <a:pt x="1" y="37"/>
                    <a:pt x="2" y="38"/>
                    <a:pt x="2" y="40"/>
                  </a:cubicBezTo>
                  <a:cubicBezTo>
                    <a:pt x="2" y="41"/>
                    <a:pt x="0" y="45"/>
                    <a:pt x="2" y="47"/>
                  </a:cubicBezTo>
                  <a:lnTo>
                    <a:pt x="2" y="47"/>
                  </a:lnTo>
                  <a:lnTo>
                    <a:pt x="3" y="47"/>
                  </a:lnTo>
                  <a:lnTo>
                    <a:pt x="3" y="47"/>
                  </a:lnTo>
                  <a:cubicBezTo>
                    <a:pt x="4" y="46"/>
                    <a:pt x="6" y="46"/>
                    <a:pt x="7" y="46"/>
                  </a:cubicBezTo>
                  <a:cubicBezTo>
                    <a:pt x="10" y="46"/>
                    <a:pt x="11" y="49"/>
                    <a:pt x="11" y="52"/>
                  </a:cubicBezTo>
                  <a:cubicBezTo>
                    <a:pt x="11" y="54"/>
                    <a:pt x="10" y="55"/>
                    <a:pt x="10" y="57"/>
                  </a:cubicBezTo>
                  <a:cubicBezTo>
                    <a:pt x="10" y="59"/>
                    <a:pt x="15" y="62"/>
                    <a:pt x="17" y="62"/>
                  </a:cubicBezTo>
                  <a:cubicBezTo>
                    <a:pt x="19" y="62"/>
                    <a:pt x="23" y="64"/>
                    <a:pt x="23" y="66"/>
                  </a:cubicBezTo>
                  <a:cubicBezTo>
                    <a:pt x="23" y="69"/>
                    <a:pt x="20" y="71"/>
                    <a:pt x="20" y="74"/>
                  </a:cubicBezTo>
                  <a:cubicBezTo>
                    <a:pt x="20" y="77"/>
                    <a:pt x="25" y="80"/>
                    <a:pt x="27" y="79"/>
                  </a:cubicBezTo>
                  <a:cubicBezTo>
                    <a:pt x="28" y="80"/>
                    <a:pt x="29" y="80"/>
                    <a:pt x="30" y="80"/>
                  </a:cubicBezTo>
                  <a:cubicBezTo>
                    <a:pt x="31" y="80"/>
                    <a:pt x="31" y="79"/>
                    <a:pt x="32" y="79"/>
                  </a:cubicBezTo>
                  <a:cubicBezTo>
                    <a:pt x="35" y="80"/>
                    <a:pt x="37" y="82"/>
                    <a:pt x="41" y="82"/>
                  </a:cubicBezTo>
                  <a:lnTo>
                    <a:pt x="41" y="82"/>
                  </a:lnTo>
                  <a:lnTo>
                    <a:pt x="41" y="82"/>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47" name="Freeform 329"/>
            <p:cNvSpPr>
              <a:spLocks/>
            </p:cNvSpPr>
            <p:nvPr/>
          </p:nvSpPr>
          <p:spPr bwMode="gray">
            <a:xfrm>
              <a:off x="3108676" y="4398669"/>
              <a:ext cx="492838" cy="550743"/>
            </a:xfrm>
            <a:custGeom>
              <a:avLst/>
              <a:gdLst/>
              <a:ahLst/>
              <a:cxnLst>
                <a:cxn ang="0">
                  <a:pos x="28" y="107"/>
                </a:cxn>
                <a:cxn ang="0">
                  <a:pos x="22" y="99"/>
                </a:cxn>
                <a:cxn ang="0">
                  <a:pos x="21" y="96"/>
                </a:cxn>
                <a:cxn ang="0">
                  <a:pos x="21" y="96"/>
                </a:cxn>
                <a:cxn ang="0">
                  <a:pos x="23" y="87"/>
                </a:cxn>
                <a:cxn ang="0">
                  <a:pos x="23" y="87"/>
                </a:cxn>
                <a:cxn ang="0">
                  <a:pos x="29" y="79"/>
                </a:cxn>
                <a:cxn ang="0">
                  <a:pos x="26" y="76"/>
                </a:cxn>
                <a:cxn ang="0">
                  <a:pos x="22" y="66"/>
                </a:cxn>
                <a:cxn ang="0">
                  <a:pos x="11" y="49"/>
                </a:cxn>
                <a:cxn ang="0">
                  <a:pos x="7" y="47"/>
                </a:cxn>
                <a:cxn ang="0">
                  <a:pos x="8" y="44"/>
                </a:cxn>
                <a:cxn ang="0">
                  <a:pos x="3" y="38"/>
                </a:cxn>
                <a:cxn ang="0">
                  <a:pos x="0" y="29"/>
                </a:cxn>
                <a:cxn ang="0">
                  <a:pos x="4" y="23"/>
                </a:cxn>
                <a:cxn ang="0">
                  <a:pos x="7" y="23"/>
                </a:cxn>
                <a:cxn ang="0">
                  <a:pos x="13" y="13"/>
                </a:cxn>
                <a:cxn ang="0">
                  <a:pos x="12" y="7"/>
                </a:cxn>
                <a:cxn ang="0">
                  <a:pos x="20" y="4"/>
                </a:cxn>
                <a:cxn ang="0">
                  <a:pos x="20" y="4"/>
                </a:cxn>
                <a:cxn ang="0">
                  <a:pos x="23" y="3"/>
                </a:cxn>
                <a:cxn ang="0">
                  <a:pos x="23" y="3"/>
                </a:cxn>
                <a:cxn ang="0">
                  <a:pos x="25" y="4"/>
                </a:cxn>
                <a:cxn ang="0">
                  <a:pos x="30" y="0"/>
                </a:cxn>
                <a:cxn ang="0">
                  <a:pos x="36" y="2"/>
                </a:cxn>
                <a:cxn ang="0">
                  <a:pos x="37" y="5"/>
                </a:cxn>
                <a:cxn ang="0">
                  <a:pos x="41" y="10"/>
                </a:cxn>
                <a:cxn ang="0">
                  <a:pos x="39" y="15"/>
                </a:cxn>
                <a:cxn ang="0">
                  <a:pos x="40" y="16"/>
                </a:cxn>
                <a:cxn ang="0">
                  <a:pos x="47" y="19"/>
                </a:cxn>
                <a:cxn ang="0">
                  <a:pos x="51" y="17"/>
                </a:cxn>
                <a:cxn ang="0">
                  <a:pos x="62" y="32"/>
                </a:cxn>
                <a:cxn ang="0">
                  <a:pos x="68" y="36"/>
                </a:cxn>
                <a:cxn ang="0">
                  <a:pos x="72" y="32"/>
                </a:cxn>
                <a:cxn ang="0">
                  <a:pos x="74" y="32"/>
                </a:cxn>
                <a:cxn ang="0">
                  <a:pos x="78" y="30"/>
                </a:cxn>
                <a:cxn ang="0">
                  <a:pos x="80" y="30"/>
                </a:cxn>
                <a:cxn ang="0">
                  <a:pos x="84" y="32"/>
                </a:cxn>
                <a:cxn ang="0">
                  <a:pos x="85" y="36"/>
                </a:cxn>
                <a:cxn ang="0">
                  <a:pos x="86" y="47"/>
                </a:cxn>
                <a:cxn ang="0">
                  <a:pos x="91" y="56"/>
                </a:cxn>
                <a:cxn ang="0">
                  <a:pos x="98" y="64"/>
                </a:cxn>
                <a:cxn ang="0">
                  <a:pos x="94" y="69"/>
                </a:cxn>
                <a:cxn ang="0">
                  <a:pos x="88" y="87"/>
                </a:cxn>
                <a:cxn ang="0">
                  <a:pos x="85" y="89"/>
                </a:cxn>
                <a:cxn ang="0">
                  <a:pos x="71" y="87"/>
                </a:cxn>
                <a:cxn ang="0">
                  <a:pos x="67" y="90"/>
                </a:cxn>
                <a:cxn ang="0">
                  <a:pos x="69" y="95"/>
                </a:cxn>
                <a:cxn ang="0">
                  <a:pos x="65" y="108"/>
                </a:cxn>
                <a:cxn ang="0">
                  <a:pos x="59" y="106"/>
                </a:cxn>
                <a:cxn ang="0">
                  <a:pos x="55" y="109"/>
                </a:cxn>
                <a:cxn ang="0">
                  <a:pos x="49" y="109"/>
                </a:cxn>
                <a:cxn ang="0">
                  <a:pos x="41" y="100"/>
                </a:cxn>
                <a:cxn ang="0">
                  <a:pos x="34" y="102"/>
                </a:cxn>
                <a:cxn ang="0">
                  <a:pos x="28" y="107"/>
                </a:cxn>
                <a:cxn ang="0">
                  <a:pos x="28" y="107"/>
                </a:cxn>
                <a:cxn ang="0">
                  <a:pos x="28" y="107"/>
                </a:cxn>
              </a:cxnLst>
              <a:rect l="0" t="0" r="r" b="b"/>
              <a:pathLst>
                <a:path w="98" h="109">
                  <a:moveTo>
                    <a:pt x="28" y="107"/>
                  </a:moveTo>
                  <a:cubicBezTo>
                    <a:pt x="27" y="105"/>
                    <a:pt x="24" y="100"/>
                    <a:pt x="22" y="99"/>
                  </a:cubicBezTo>
                  <a:cubicBezTo>
                    <a:pt x="21" y="98"/>
                    <a:pt x="21" y="98"/>
                    <a:pt x="21" y="96"/>
                  </a:cubicBezTo>
                  <a:lnTo>
                    <a:pt x="21" y="96"/>
                  </a:lnTo>
                  <a:lnTo>
                    <a:pt x="23" y="87"/>
                  </a:lnTo>
                  <a:lnTo>
                    <a:pt x="23" y="87"/>
                  </a:lnTo>
                  <a:cubicBezTo>
                    <a:pt x="25" y="84"/>
                    <a:pt x="29" y="83"/>
                    <a:pt x="29" y="79"/>
                  </a:cubicBezTo>
                  <a:cubicBezTo>
                    <a:pt x="29" y="77"/>
                    <a:pt x="27" y="76"/>
                    <a:pt x="26" y="76"/>
                  </a:cubicBezTo>
                  <a:cubicBezTo>
                    <a:pt x="23" y="74"/>
                    <a:pt x="22" y="70"/>
                    <a:pt x="22" y="66"/>
                  </a:cubicBezTo>
                  <a:cubicBezTo>
                    <a:pt x="14" y="66"/>
                    <a:pt x="13" y="56"/>
                    <a:pt x="11" y="49"/>
                  </a:cubicBezTo>
                  <a:cubicBezTo>
                    <a:pt x="9" y="49"/>
                    <a:pt x="7" y="49"/>
                    <a:pt x="7" y="47"/>
                  </a:cubicBezTo>
                  <a:cubicBezTo>
                    <a:pt x="7" y="45"/>
                    <a:pt x="8" y="45"/>
                    <a:pt x="8" y="44"/>
                  </a:cubicBezTo>
                  <a:cubicBezTo>
                    <a:pt x="8" y="41"/>
                    <a:pt x="4" y="40"/>
                    <a:pt x="3" y="38"/>
                  </a:cubicBezTo>
                  <a:cubicBezTo>
                    <a:pt x="2" y="37"/>
                    <a:pt x="0" y="31"/>
                    <a:pt x="0" y="29"/>
                  </a:cubicBezTo>
                  <a:cubicBezTo>
                    <a:pt x="0" y="25"/>
                    <a:pt x="1" y="23"/>
                    <a:pt x="4" y="23"/>
                  </a:cubicBezTo>
                  <a:cubicBezTo>
                    <a:pt x="5" y="23"/>
                    <a:pt x="6" y="23"/>
                    <a:pt x="7" y="23"/>
                  </a:cubicBezTo>
                  <a:cubicBezTo>
                    <a:pt x="8" y="23"/>
                    <a:pt x="13" y="15"/>
                    <a:pt x="13" y="13"/>
                  </a:cubicBezTo>
                  <a:cubicBezTo>
                    <a:pt x="13" y="10"/>
                    <a:pt x="12" y="9"/>
                    <a:pt x="12" y="7"/>
                  </a:cubicBezTo>
                  <a:cubicBezTo>
                    <a:pt x="12" y="2"/>
                    <a:pt x="17" y="4"/>
                    <a:pt x="20" y="4"/>
                  </a:cubicBezTo>
                  <a:lnTo>
                    <a:pt x="20" y="4"/>
                  </a:lnTo>
                  <a:lnTo>
                    <a:pt x="23" y="3"/>
                  </a:lnTo>
                  <a:lnTo>
                    <a:pt x="23" y="3"/>
                  </a:lnTo>
                  <a:cubicBezTo>
                    <a:pt x="24" y="3"/>
                    <a:pt x="24" y="4"/>
                    <a:pt x="25" y="4"/>
                  </a:cubicBezTo>
                  <a:cubicBezTo>
                    <a:pt x="26" y="4"/>
                    <a:pt x="30" y="0"/>
                    <a:pt x="30" y="0"/>
                  </a:cubicBezTo>
                  <a:cubicBezTo>
                    <a:pt x="31" y="3"/>
                    <a:pt x="34" y="1"/>
                    <a:pt x="36" y="2"/>
                  </a:cubicBezTo>
                  <a:cubicBezTo>
                    <a:pt x="37" y="3"/>
                    <a:pt x="37" y="3"/>
                    <a:pt x="37" y="5"/>
                  </a:cubicBezTo>
                  <a:cubicBezTo>
                    <a:pt x="37" y="7"/>
                    <a:pt x="41" y="7"/>
                    <a:pt x="41" y="10"/>
                  </a:cubicBezTo>
                  <a:cubicBezTo>
                    <a:pt x="41" y="13"/>
                    <a:pt x="39" y="13"/>
                    <a:pt x="39" y="15"/>
                  </a:cubicBezTo>
                  <a:cubicBezTo>
                    <a:pt x="39" y="16"/>
                    <a:pt x="40" y="16"/>
                    <a:pt x="40" y="16"/>
                  </a:cubicBezTo>
                  <a:cubicBezTo>
                    <a:pt x="43" y="16"/>
                    <a:pt x="44" y="19"/>
                    <a:pt x="47" y="19"/>
                  </a:cubicBezTo>
                  <a:cubicBezTo>
                    <a:pt x="47" y="19"/>
                    <a:pt x="51" y="17"/>
                    <a:pt x="51" y="17"/>
                  </a:cubicBezTo>
                  <a:cubicBezTo>
                    <a:pt x="56" y="20"/>
                    <a:pt x="57" y="28"/>
                    <a:pt x="62" y="32"/>
                  </a:cubicBezTo>
                  <a:cubicBezTo>
                    <a:pt x="64" y="33"/>
                    <a:pt x="65" y="36"/>
                    <a:pt x="68" y="36"/>
                  </a:cubicBezTo>
                  <a:cubicBezTo>
                    <a:pt x="70" y="36"/>
                    <a:pt x="70" y="32"/>
                    <a:pt x="72" y="32"/>
                  </a:cubicBezTo>
                  <a:cubicBezTo>
                    <a:pt x="72" y="32"/>
                    <a:pt x="73" y="32"/>
                    <a:pt x="74" y="32"/>
                  </a:cubicBezTo>
                  <a:cubicBezTo>
                    <a:pt x="76" y="32"/>
                    <a:pt x="76" y="30"/>
                    <a:pt x="78" y="30"/>
                  </a:cubicBezTo>
                  <a:cubicBezTo>
                    <a:pt x="79" y="30"/>
                    <a:pt x="79" y="30"/>
                    <a:pt x="80" y="30"/>
                  </a:cubicBezTo>
                  <a:cubicBezTo>
                    <a:pt x="80" y="33"/>
                    <a:pt x="83" y="32"/>
                    <a:pt x="84" y="32"/>
                  </a:cubicBezTo>
                  <a:cubicBezTo>
                    <a:pt x="86" y="33"/>
                    <a:pt x="85" y="35"/>
                    <a:pt x="85" y="36"/>
                  </a:cubicBezTo>
                  <a:cubicBezTo>
                    <a:pt x="88" y="39"/>
                    <a:pt x="86" y="44"/>
                    <a:pt x="86" y="47"/>
                  </a:cubicBezTo>
                  <a:cubicBezTo>
                    <a:pt x="86" y="51"/>
                    <a:pt x="88" y="56"/>
                    <a:pt x="91" y="56"/>
                  </a:cubicBezTo>
                  <a:cubicBezTo>
                    <a:pt x="93" y="56"/>
                    <a:pt x="96" y="62"/>
                    <a:pt x="98" y="64"/>
                  </a:cubicBezTo>
                  <a:cubicBezTo>
                    <a:pt x="96" y="66"/>
                    <a:pt x="94" y="66"/>
                    <a:pt x="94" y="69"/>
                  </a:cubicBezTo>
                  <a:cubicBezTo>
                    <a:pt x="93" y="74"/>
                    <a:pt x="91" y="83"/>
                    <a:pt x="88" y="87"/>
                  </a:cubicBezTo>
                  <a:cubicBezTo>
                    <a:pt x="87" y="88"/>
                    <a:pt x="86" y="89"/>
                    <a:pt x="85" y="89"/>
                  </a:cubicBezTo>
                  <a:cubicBezTo>
                    <a:pt x="80" y="89"/>
                    <a:pt x="75" y="87"/>
                    <a:pt x="71" y="87"/>
                  </a:cubicBezTo>
                  <a:cubicBezTo>
                    <a:pt x="70" y="87"/>
                    <a:pt x="67" y="89"/>
                    <a:pt x="67" y="90"/>
                  </a:cubicBezTo>
                  <a:cubicBezTo>
                    <a:pt x="67" y="92"/>
                    <a:pt x="69" y="93"/>
                    <a:pt x="69" y="95"/>
                  </a:cubicBezTo>
                  <a:cubicBezTo>
                    <a:pt x="69" y="96"/>
                    <a:pt x="67" y="107"/>
                    <a:pt x="65" y="108"/>
                  </a:cubicBezTo>
                  <a:cubicBezTo>
                    <a:pt x="63" y="109"/>
                    <a:pt x="62" y="105"/>
                    <a:pt x="59" y="106"/>
                  </a:cubicBezTo>
                  <a:cubicBezTo>
                    <a:pt x="58" y="106"/>
                    <a:pt x="56" y="109"/>
                    <a:pt x="55" y="109"/>
                  </a:cubicBezTo>
                  <a:cubicBezTo>
                    <a:pt x="53" y="109"/>
                    <a:pt x="52" y="109"/>
                    <a:pt x="49" y="109"/>
                  </a:cubicBezTo>
                  <a:cubicBezTo>
                    <a:pt x="44" y="109"/>
                    <a:pt x="45" y="100"/>
                    <a:pt x="41" y="100"/>
                  </a:cubicBezTo>
                  <a:cubicBezTo>
                    <a:pt x="39" y="100"/>
                    <a:pt x="36" y="102"/>
                    <a:pt x="34" y="102"/>
                  </a:cubicBezTo>
                  <a:cubicBezTo>
                    <a:pt x="32" y="102"/>
                    <a:pt x="28" y="104"/>
                    <a:pt x="28" y="107"/>
                  </a:cubicBezTo>
                  <a:lnTo>
                    <a:pt x="28" y="107"/>
                  </a:lnTo>
                  <a:lnTo>
                    <a:pt x="28" y="107"/>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50" name="Freeform 330"/>
            <p:cNvSpPr>
              <a:spLocks/>
            </p:cNvSpPr>
            <p:nvPr/>
          </p:nvSpPr>
          <p:spPr bwMode="gray">
            <a:xfrm>
              <a:off x="2610690" y="4248115"/>
              <a:ext cx="643392" cy="663980"/>
            </a:xfrm>
            <a:custGeom>
              <a:avLst/>
              <a:gdLst/>
              <a:ahLst/>
              <a:cxnLst>
                <a:cxn ang="0">
                  <a:pos x="112" y="43"/>
                </a:cxn>
                <a:cxn ang="0">
                  <a:pos x="103" y="53"/>
                </a:cxn>
                <a:cxn ang="0">
                  <a:pos x="102" y="68"/>
                </a:cxn>
                <a:cxn ang="0">
                  <a:pos x="106" y="77"/>
                </a:cxn>
                <a:cxn ang="0">
                  <a:pos x="121" y="96"/>
                </a:cxn>
                <a:cxn ang="0">
                  <a:pos x="128" y="109"/>
                </a:cxn>
                <a:cxn ang="0">
                  <a:pos x="122" y="117"/>
                </a:cxn>
                <a:cxn ang="0">
                  <a:pos x="113" y="125"/>
                </a:cxn>
                <a:cxn ang="0">
                  <a:pos x="105" y="132"/>
                </a:cxn>
                <a:cxn ang="0">
                  <a:pos x="90" y="120"/>
                </a:cxn>
                <a:cxn ang="0">
                  <a:pos x="82" y="117"/>
                </a:cxn>
                <a:cxn ang="0">
                  <a:pos x="74" y="112"/>
                </a:cxn>
                <a:cxn ang="0">
                  <a:pos x="75" y="105"/>
                </a:cxn>
                <a:cxn ang="0">
                  <a:pos x="78" y="99"/>
                </a:cxn>
                <a:cxn ang="0">
                  <a:pos x="73" y="84"/>
                </a:cxn>
                <a:cxn ang="0">
                  <a:pos x="62" y="72"/>
                </a:cxn>
                <a:cxn ang="0">
                  <a:pos x="54" y="76"/>
                </a:cxn>
                <a:cxn ang="0">
                  <a:pos x="46" y="77"/>
                </a:cxn>
                <a:cxn ang="0">
                  <a:pos x="42" y="79"/>
                </a:cxn>
                <a:cxn ang="0">
                  <a:pos x="40" y="79"/>
                </a:cxn>
                <a:cxn ang="0">
                  <a:pos x="40" y="81"/>
                </a:cxn>
                <a:cxn ang="0">
                  <a:pos x="38" y="77"/>
                </a:cxn>
                <a:cxn ang="0">
                  <a:pos x="39" y="75"/>
                </a:cxn>
                <a:cxn ang="0">
                  <a:pos x="32" y="58"/>
                </a:cxn>
                <a:cxn ang="0">
                  <a:pos x="21" y="60"/>
                </a:cxn>
                <a:cxn ang="0">
                  <a:pos x="17" y="53"/>
                </a:cxn>
                <a:cxn ang="0">
                  <a:pos x="6" y="33"/>
                </a:cxn>
                <a:cxn ang="0">
                  <a:pos x="6" y="18"/>
                </a:cxn>
                <a:cxn ang="0">
                  <a:pos x="18" y="9"/>
                </a:cxn>
                <a:cxn ang="0">
                  <a:pos x="20" y="4"/>
                </a:cxn>
                <a:cxn ang="0">
                  <a:pos x="51" y="11"/>
                </a:cxn>
                <a:cxn ang="0">
                  <a:pos x="60" y="8"/>
                </a:cxn>
                <a:cxn ang="0">
                  <a:pos x="66" y="4"/>
                </a:cxn>
                <a:cxn ang="0">
                  <a:pos x="72" y="1"/>
                </a:cxn>
                <a:cxn ang="0">
                  <a:pos x="73" y="1"/>
                </a:cxn>
                <a:cxn ang="0">
                  <a:pos x="81" y="6"/>
                </a:cxn>
                <a:cxn ang="0">
                  <a:pos x="87" y="16"/>
                </a:cxn>
                <a:cxn ang="0">
                  <a:pos x="90" y="28"/>
                </a:cxn>
                <a:cxn ang="0">
                  <a:pos x="100" y="34"/>
                </a:cxn>
                <a:cxn ang="0">
                  <a:pos x="111" y="36"/>
                </a:cxn>
                <a:cxn ang="0">
                  <a:pos x="111" y="36"/>
                </a:cxn>
              </a:cxnLst>
              <a:rect l="0" t="0" r="r" b="b"/>
              <a:pathLst>
                <a:path w="128" h="132">
                  <a:moveTo>
                    <a:pt x="111" y="36"/>
                  </a:moveTo>
                  <a:cubicBezTo>
                    <a:pt x="111" y="38"/>
                    <a:pt x="112" y="40"/>
                    <a:pt x="112" y="43"/>
                  </a:cubicBezTo>
                  <a:cubicBezTo>
                    <a:pt x="112" y="45"/>
                    <a:pt x="107" y="53"/>
                    <a:pt x="106" y="53"/>
                  </a:cubicBezTo>
                  <a:cubicBezTo>
                    <a:pt x="105" y="53"/>
                    <a:pt x="104" y="53"/>
                    <a:pt x="103" y="53"/>
                  </a:cubicBezTo>
                  <a:cubicBezTo>
                    <a:pt x="100" y="53"/>
                    <a:pt x="99" y="55"/>
                    <a:pt x="99" y="59"/>
                  </a:cubicBezTo>
                  <a:cubicBezTo>
                    <a:pt x="99" y="61"/>
                    <a:pt x="101" y="67"/>
                    <a:pt x="102" y="68"/>
                  </a:cubicBezTo>
                  <a:cubicBezTo>
                    <a:pt x="103" y="70"/>
                    <a:pt x="107" y="71"/>
                    <a:pt x="107" y="74"/>
                  </a:cubicBezTo>
                  <a:cubicBezTo>
                    <a:pt x="107" y="75"/>
                    <a:pt x="106" y="75"/>
                    <a:pt x="106" y="77"/>
                  </a:cubicBezTo>
                  <a:cubicBezTo>
                    <a:pt x="106" y="79"/>
                    <a:pt x="108" y="79"/>
                    <a:pt x="110" y="79"/>
                  </a:cubicBezTo>
                  <a:cubicBezTo>
                    <a:pt x="112" y="86"/>
                    <a:pt x="113" y="96"/>
                    <a:pt x="121" y="96"/>
                  </a:cubicBezTo>
                  <a:cubicBezTo>
                    <a:pt x="121" y="100"/>
                    <a:pt x="122" y="104"/>
                    <a:pt x="125" y="106"/>
                  </a:cubicBezTo>
                  <a:cubicBezTo>
                    <a:pt x="126" y="106"/>
                    <a:pt x="128" y="107"/>
                    <a:pt x="128" y="109"/>
                  </a:cubicBezTo>
                  <a:cubicBezTo>
                    <a:pt x="128" y="113"/>
                    <a:pt x="124" y="114"/>
                    <a:pt x="122" y="117"/>
                  </a:cubicBezTo>
                  <a:lnTo>
                    <a:pt x="122" y="117"/>
                  </a:lnTo>
                  <a:lnTo>
                    <a:pt x="119" y="125"/>
                  </a:lnTo>
                  <a:lnTo>
                    <a:pt x="113" y="125"/>
                  </a:lnTo>
                  <a:lnTo>
                    <a:pt x="113" y="125"/>
                  </a:lnTo>
                  <a:cubicBezTo>
                    <a:pt x="110" y="127"/>
                    <a:pt x="108" y="132"/>
                    <a:pt x="105" y="132"/>
                  </a:cubicBezTo>
                  <a:cubicBezTo>
                    <a:pt x="101" y="132"/>
                    <a:pt x="99" y="130"/>
                    <a:pt x="97" y="126"/>
                  </a:cubicBezTo>
                  <a:cubicBezTo>
                    <a:pt x="95" y="124"/>
                    <a:pt x="92" y="122"/>
                    <a:pt x="90" y="120"/>
                  </a:cubicBezTo>
                  <a:cubicBezTo>
                    <a:pt x="88" y="120"/>
                    <a:pt x="88" y="117"/>
                    <a:pt x="86" y="117"/>
                  </a:cubicBezTo>
                  <a:cubicBezTo>
                    <a:pt x="86" y="117"/>
                    <a:pt x="83" y="117"/>
                    <a:pt x="82" y="117"/>
                  </a:cubicBezTo>
                  <a:cubicBezTo>
                    <a:pt x="80" y="117"/>
                    <a:pt x="81" y="114"/>
                    <a:pt x="79" y="113"/>
                  </a:cubicBezTo>
                  <a:cubicBezTo>
                    <a:pt x="77" y="112"/>
                    <a:pt x="76" y="113"/>
                    <a:pt x="74" y="112"/>
                  </a:cubicBezTo>
                  <a:cubicBezTo>
                    <a:pt x="74" y="111"/>
                    <a:pt x="74" y="110"/>
                    <a:pt x="74" y="110"/>
                  </a:cubicBezTo>
                  <a:cubicBezTo>
                    <a:pt x="74" y="108"/>
                    <a:pt x="75" y="107"/>
                    <a:pt x="75" y="105"/>
                  </a:cubicBezTo>
                  <a:cubicBezTo>
                    <a:pt x="75" y="104"/>
                    <a:pt x="74" y="104"/>
                    <a:pt x="74" y="103"/>
                  </a:cubicBezTo>
                  <a:cubicBezTo>
                    <a:pt x="74" y="101"/>
                    <a:pt x="78" y="101"/>
                    <a:pt x="78" y="99"/>
                  </a:cubicBezTo>
                  <a:cubicBezTo>
                    <a:pt x="78" y="95"/>
                    <a:pt x="75" y="93"/>
                    <a:pt x="74" y="89"/>
                  </a:cubicBezTo>
                  <a:cubicBezTo>
                    <a:pt x="73" y="87"/>
                    <a:pt x="74" y="86"/>
                    <a:pt x="73" y="84"/>
                  </a:cubicBezTo>
                  <a:cubicBezTo>
                    <a:pt x="73" y="83"/>
                    <a:pt x="68" y="78"/>
                    <a:pt x="68" y="77"/>
                  </a:cubicBezTo>
                  <a:cubicBezTo>
                    <a:pt x="65" y="76"/>
                    <a:pt x="66" y="72"/>
                    <a:pt x="62" y="72"/>
                  </a:cubicBezTo>
                  <a:cubicBezTo>
                    <a:pt x="61" y="72"/>
                    <a:pt x="61" y="74"/>
                    <a:pt x="59" y="75"/>
                  </a:cubicBezTo>
                  <a:cubicBezTo>
                    <a:pt x="57" y="76"/>
                    <a:pt x="56" y="75"/>
                    <a:pt x="54" y="76"/>
                  </a:cubicBezTo>
                  <a:cubicBezTo>
                    <a:pt x="53" y="76"/>
                    <a:pt x="52" y="78"/>
                    <a:pt x="50" y="78"/>
                  </a:cubicBezTo>
                  <a:cubicBezTo>
                    <a:pt x="49" y="78"/>
                    <a:pt x="48" y="77"/>
                    <a:pt x="46" y="77"/>
                  </a:cubicBezTo>
                  <a:lnTo>
                    <a:pt x="46" y="77"/>
                  </a:lnTo>
                  <a:lnTo>
                    <a:pt x="42" y="79"/>
                  </a:lnTo>
                  <a:lnTo>
                    <a:pt x="42" y="79"/>
                  </a:lnTo>
                  <a:cubicBezTo>
                    <a:pt x="42" y="79"/>
                    <a:pt x="41" y="79"/>
                    <a:pt x="40" y="79"/>
                  </a:cubicBezTo>
                  <a:cubicBezTo>
                    <a:pt x="40" y="80"/>
                    <a:pt x="40" y="80"/>
                    <a:pt x="40" y="81"/>
                  </a:cubicBezTo>
                  <a:lnTo>
                    <a:pt x="40" y="81"/>
                  </a:lnTo>
                  <a:lnTo>
                    <a:pt x="37" y="81"/>
                  </a:lnTo>
                  <a:lnTo>
                    <a:pt x="38" y="77"/>
                  </a:lnTo>
                  <a:lnTo>
                    <a:pt x="38" y="77"/>
                  </a:lnTo>
                  <a:cubicBezTo>
                    <a:pt x="38" y="76"/>
                    <a:pt x="38" y="76"/>
                    <a:pt x="39" y="75"/>
                  </a:cubicBezTo>
                  <a:cubicBezTo>
                    <a:pt x="41" y="72"/>
                    <a:pt x="45" y="71"/>
                    <a:pt x="46" y="68"/>
                  </a:cubicBezTo>
                  <a:cubicBezTo>
                    <a:pt x="40" y="65"/>
                    <a:pt x="37" y="63"/>
                    <a:pt x="32" y="58"/>
                  </a:cubicBezTo>
                  <a:cubicBezTo>
                    <a:pt x="31" y="60"/>
                    <a:pt x="29" y="62"/>
                    <a:pt x="26" y="62"/>
                  </a:cubicBezTo>
                  <a:cubicBezTo>
                    <a:pt x="24" y="62"/>
                    <a:pt x="24" y="60"/>
                    <a:pt x="21" y="60"/>
                  </a:cubicBezTo>
                  <a:cubicBezTo>
                    <a:pt x="21" y="60"/>
                    <a:pt x="21" y="62"/>
                    <a:pt x="20" y="62"/>
                  </a:cubicBezTo>
                  <a:cubicBezTo>
                    <a:pt x="18" y="62"/>
                    <a:pt x="17" y="55"/>
                    <a:pt x="17" y="53"/>
                  </a:cubicBezTo>
                  <a:cubicBezTo>
                    <a:pt x="16" y="49"/>
                    <a:pt x="13" y="46"/>
                    <a:pt x="11" y="44"/>
                  </a:cubicBezTo>
                  <a:cubicBezTo>
                    <a:pt x="9" y="41"/>
                    <a:pt x="9" y="36"/>
                    <a:pt x="6" y="33"/>
                  </a:cubicBezTo>
                  <a:cubicBezTo>
                    <a:pt x="4" y="31"/>
                    <a:pt x="0" y="25"/>
                    <a:pt x="0" y="25"/>
                  </a:cubicBezTo>
                  <a:cubicBezTo>
                    <a:pt x="2" y="21"/>
                    <a:pt x="4" y="21"/>
                    <a:pt x="6" y="18"/>
                  </a:cubicBezTo>
                  <a:cubicBezTo>
                    <a:pt x="8" y="13"/>
                    <a:pt x="2" y="2"/>
                    <a:pt x="11" y="2"/>
                  </a:cubicBezTo>
                  <a:cubicBezTo>
                    <a:pt x="15" y="2"/>
                    <a:pt x="13" y="9"/>
                    <a:pt x="18" y="9"/>
                  </a:cubicBezTo>
                  <a:cubicBezTo>
                    <a:pt x="18" y="9"/>
                    <a:pt x="19" y="9"/>
                    <a:pt x="20" y="9"/>
                  </a:cubicBezTo>
                  <a:cubicBezTo>
                    <a:pt x="20" y="7"/>
                    <a:pt x="20" y="6"/>
                    <a:pt x="20" y="4"/>
                  </a:cubicBezTo>
                  <a:cubicBezTo>
                    <a:pt x="20" y="1"/>
                    <a:pt x="24" y="1"/>
                    <a:pt x="27" y="1"/>
                  </a:cubicBezTo>
                  <a:cubicBezTo>
                    <a:pt x="36" y="1"/>
                    <a:pt x="43" y="11"/>
                    <a:pt x="51" y="11"/>
                  </a:cubicBezTo>
                  <a:cubicBezTo>
                    <a:pt x="54" y="11"/>
                    <a:pt x="54" y="8"/>
                    <a:pt x="55" y="7"/>
                  </a:cubicBezTo>
                  <a:cubicBezTo>
                    <a:pt x="57" y="7"/>
                    <a:pt x="58" y="8"/>
                    <a:pt x="60" y="8"/>
                  </a:cubicBezTo>
                  <a:cubicBezTo>
                    <a:pt x="61" y="8"/>
                    <a:pt x="61" y="4"/>
                    <a:pt x="63" y="4"/>
                  </a:cubicBezTo>
                  <a:cubicBezTo>
                    <a:pt x="65" y="4"/>
                    <a:pt x="65" y="4"/>
                    <a:pt x="66" y="4"/>
                  </a:cubicBezTo>
                  <a:cubicBezTo>
                    <a:pt x="68" y="4"/>
                    <a:pt x="71" y="4"/>
                    <a:pt x="72" y="1"/>
                  </a:cubicBezTo>
                  <a:lnTo>
                    <a:pt x="72" y="1"/>
                  </a:lnTo>
                  <a:lnTo>
                    <a:pt x="73" y="1"/>
                  </a:lnTo>
                  <a:lnTo>
                    <a:pt x="73" y="1"/>
                  </a:lnTo>
                  <a:cubicBezTo>
                    <a:pt x="74" y="0"/>
                    <a:pt x="76" y="0"/>
                    <a:pt x="77" y="0"/>
                  </a:cubicBezTo>
                  <a:cubicBezTo>
                    <a:pt x="80" y="0"/>
                    <a:pt x="81" y="3"/>
                    <a:pt x="81" y="6"/>
                  </a:cubicBezTo>
                  <a:cubicBezTo>
                    <a:pt x="81" y="8"/>
                    <a:pt x="80" y="9"/>
                    <a:pt x="80" y="11"/>
                  </a:cubicBezTo>
                  <a:cubicBezTo>
                    <a:pt x="80" y="13"/>
                    <a:pt x="85" y="16"/>
                    <a:pt x="87" y="16"/>
                  </a:cubicBezTo>
                  <a:cubicBezTo>
                    <a:pt x="89" y="16"/>
                    <a:pt x="93" y="18"/>
                    <a:pt x="93" y="20"/>
                  </a:cubicBezTo>
                  <a:cubicBezTo>
                    <a:pt x="93" y="23"/>
                    <a:pt x="90" y="25"/>
                    <a:pt x="90" y="28"/>
                  </a:cubicBezTo>
                  <a:cubicBezTo>
                    <a:pt x="90" y="31"/>
                    <a:pt x="95" y="34"/>
                    <a:pt x="97" y="33"/>
                  </a:cubicBezTo>
                  <a:cubicBezTo>
                    <a:pt x="98" y="34"/>
                    <a:pt x="99" y="34"/>
                    <a:pt x="100" y="34"/>
                  </a:cubicBezTo>
                  <a:cubicBezTo>
                    <a:pt x="101" y="34"/>
                    <a:pt x="101" y="33"/>
                    <a:pt x="102" y="33"/>
                  </a:cubicBezTo>
                  <a:cubicBezTo>
                    <a:pt x="105" y="34"/>
                    <a:pt x="107" y="36"/>
                    <a:pt x="111" y="36"/>
                  </a:cubicBezTo>
                  <a:lnTo>
                    <a:pt x="111" y="36"/>
                  </a:lnTo>
                  <a:lnTo>
                    <a:pt x="111" y="36"/>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53" name="Freeform 331"/>
            <p:cNvSpPr>
              <a:spLocks/>
            </p:cNvSpPr>
            <p:nvPr/>
          </p:nvSpPr>
          <p:spPr bwMode="gray">
            <a:xfrm>
              <a:off x="2671169" y="3971457"/>
              <a:ext cx="366733" cy="331990"/>
            </a:xfrm>
            <a:custGeom>
              <a:avLst/>
              <a:gdLst/>
              <a:ahLst/>
              <a:cxnLst>
                <a:cxn ang="0">
                  <a:pos x="71" y="13"/>
                </a:cxn>
                <a:cxn ang="0">
                  <a:pos x="71" y="21"/>
                </a:cxn>
                <a:cxn ang="0">
                  <a:pos x="69" y="23"/>
                </a:cxn>
                <a:cxn ang="0">
                  <a:pos x="70" y="26"/>
                </a:cxn>
                <a:cxn ang="0">
                  <a:pos x="69" y="29"/>
                </a:cxn>
                <a:cxn ang="0">
                  <a:pos x="73" y="35"/>
                </a:cxn>
                <a:cxn ang="0">
                  <a:pos x="67" y="39"/>
                </a:cxn>
                <a:cxn ang="0">
                  <a:pos x="65" y="43"/>
                </a:cxn>
                <a:cxn ang="0">
                  <a:pos x="65" y="43"/>
                </a:cxn>
                <a:cxn ang="0">
                  <a:pos x="61" y="41"/>
                </a:cxn>
                <a:cxn ang="0">
                  <a:pos x="61" y="41"/>
                </a:cxn>
                <a:cxn ang="0">
                  <a:pos x="59" y="44"/>
                </a:cxn>
                <a:cxn ang="0">
                  <a:pos x="60" y="49"/>
                </a:cxn>
                <a:cxn ang="0">
                  <a:pos x="60" y="56"/>
                </a:cxn>
                <a:cxn ang="0">
                  <a:pos x="54" y="59"/>
                </a:cxn>
                <a:cxn ang="0">
                  <a:pos x="51" y="59"/>
                </a:cxn>
                <a:cxn ang="0">
                  <a:pos x="48" y="63"/>
                </a:cxn>
                <a:cxn ang="0">
                  <a:pos x="43" y="62"/>
                </a:cxn>
                <a:cxn ang="0">
                  <a:pos x="39" y="66"/>
                </a:cxn>
                <a:cxn ang="0">
                  <a:pos x="15" y="56"/>
                </a:cxn>
                <a:cxn ang="0">
                  <a:pos x="8" y="59"/>
                </a:cxn>
                <a:cxn ang="0">
                  <a:pos x="8" y="64"/>
                </a:cxn>
                <a:cxn ang="0">
                  <a:pos x="6" y="64"/>
                </a:cxn>
                <a:cxn ang="0">
                  <a:pos x="0" y="58"/>
                </a:cxn>
                <a:cxn ang="0">
                  <a:pos x="2" y="52"/>
                </a:cxn>
                <a:cxn ang="0">
                  <a:pos x="0" y="39"/>
                </a:cxn>
                <a:cxn ang="0">
                  <a:pos x="14" y="32"/>
                </a:cxn>
                <a:cxn ang="0">
                  <a:pos x="10" y="27"/>
                </a:cxn>
                <a:cxn ang="0">
                  <a:pos x="18" y="18"/>
                </a:cxn>
                <a:cxn ang="0">
                  <a:pos x="25" y="21"/>
                </a:cxn>
                <a:cxn ang="0">
                  <a:pos x="31" y="30"/>
                </a:cxn>
                <a:cxn ang="0">
                  <a:pos x="35" y="26"/>
                </a:cxn>
                <a:cxn ang="0">
                  <a:pos x="48" y="0"/>
                </a:cxn>
                <a:cxn ang="0">
                  <a:pos x="63" y="7"/>
                </a:cxn>
                <a:cxn ang="0">
                  <a:pos x="69" y="12"/>
                </a:cxn>
                <a:cxn ang="0">
                  <a:pos x="71" y="13"/>
                </a:cxn>
                <a:cxn ang="0">
                  <a:pos x="71" y="13"/>
                </a:cxn>
                <a:cxn ang="0">
                  <a:pos x="71" y="13"/>
                </a:cxn>
              </a:cxnLst>
              <a:rect l="0" t="0" r="r" b="b"/>
              <a:pathLst>
                <a:path w="73" h="66">
                  <a:moveTo>
                    <a:pt x="71" y="13"/>
                  </a:moveTo>
                  <a:cubicBezTo>
                    <a:pt x="71" y="16"/>
                    <a:pt x="71" y="20"/>
                    <a:pt x="71" y="21"/>
                  </a:cubicBezTo>
                  <a:cubicBezTo>
                    <a:pt x="71" y="22"/>
                    <a:pt x="69" y="22"/>
                    <a:pt x="69" y="23"/>
                  </a:cubicBezTo>
                  <a:cubicBezTo>
                    <a:pt x="69" y="25"/>
                    <a:pt x="69" y="26"/>
                    <a:pt x="70" y="26"/>
                  </a:cubicBezTo>
                  <a:cubicBezTo>
                    <a:pt x="70" y="28"/>
                    <a:pt x="69" y="28"/>
                    <a:pt x="69" y="29"/>
                  </a:cubicBezTo>
                  <a:cubicBezTo>
                    <a:pt x="69" y="31"/>
                    <a:pt x="72" y="34"/>
                    <a:pt x="73" y="35"/>
                  </a:cubicBezTo>
                  <a:cubicBezTo>
                    <a:pt x="71" y="37"/>
                    <a:pt x="69" y="38"/>
                    <a:pt x="67" y="39"/>
                  </a:cubicBezTo>
                  <a:cubicBezTo>
                    <a:pt x="66" y="41"/>
                    <a:pt x="67" y="43"/>
                    <a:pt x="65" y="43"/>
                  </a:cubicBezTo>
                  <a:lnTo>
                    <a:pt x="65" y="43"/>
                  </a:lnTo>
                  <a:lnTo>
                    <a:pt x="61" y="41"/>
                  </a:lnTo>
                  <a:lnTo>
                    <a:pt x="61" y="41"/>
                  </a:lnTo>
                  <a:cubicBezTo>
                    <a:pt x="59" y="42"/>
                    <a:pt x="59" y="43"/>
                    <a:pt x="59" y="44"/>
                  </a:cubicBezTo>
                  <a:cubicBezTo>
                    <a:pt x="59" y="46"/>
                    <a:pt x="60" y="47"/>
                    <a:pt x="60" y="49"/>
                  </a:cubicBezTo>
                  <a:cubicBezTo>
                    <a:pt x="60" y="50"/>
                    <a:pt x="58" y="54"/>
                    <a:pt x="60" y="56"/>
                  </a:cubicBezTo>
                  <a:cubicBezTo>
                    <a:pt x="59" y="59"/>
                    <a:pt x="56" y="59"/>
                    <a:pt x="54" y="59"/>
                  </a:cubicBezTo>
                  <a:cubicBezTo>
                    <a:pt x="53" y="59"/>
                    <a:pt x="53" y="59"/>
                    <a:pt x="51" y="59"/>
                  </a:cubicBezTo>
                  <a:cubicBezTo>
                    <a:pt x="49" y="59"/>
                    <a:pt x="49" y="63"/>
                    <a:pt x="48" y="63"/>
                  </a:cubicBezTo>
                  <a:cubicBezTo>
                    <a:pt x="46" y="63"/>
                    <a:pt x="45" y="62"/>
                    <a:pt x="43" y="62"/>
                  </a:cubicBezTo>
                  <a:cubicBezTo>
                    <a:pt x="42" y="63"/>
                    <a:pt x="42" y="66"/>
                    <a:pt x="39" y="66"/>
                  </a:cubicBezTo>
                  <a:cubicBezTo>
                    <a:pt x="31" y="66"/>
                    <a:pt x="24" y="56"/>
                    <a:pt x="15" y="56"/>
                  </a:cubicBezTo>
                  <a:cubicBezTo>
                    <a:pt x="12" y="56"/>
                    <a:pt x="8" y="56"/>
                    <a:pt x="8" y="59"/>
                  </a:cubicBezTo>
                  <a:cubicBezTo>
                    <a:pt x="8" y="61"/>
                    <a:pt x="8" y="62"/>
                    <a:pt x="8" y="64"/>
                  </a:cubicBezTo>
                  <a:cubicBezTo>
                    <a:pt x="7" y="64"/>
                    <a:pt x="6" y="64"/>
                    <a:pt x="6" y="64"/>
                  </a:cubicBezTo>
                  <a:cubicBezTo>
                    <a:pt x="1" y="64"/>
                    <a:pt x="4" y="58"/>
                    <a:pt x="0" y="58"/>
                  </a:cubicBezTo>
                  <a:cubicBezTo>
                    <a:pt x="1" y="56"/>
                    <a:pt x="2" y="55"/>
                    <a:pt x="2" y="52"/>
                  </a:cubicBezTo>
                  <a:cubicBezTo>
                    <a:pt x="2" y="48"/>
                    <a:pt x="0" y="41"/>
                    <a:pt x="0" y="39"/>
                  </a:cubicBezTo>
                  <a:cubicBezTo>
                    <a:pt x="0" y="37"/>
                    <a:pt x="12" y="33"/>
                    <a:pt x="14" y="32"/>
                  </a:cubicBezTo>
                  <a:cubicBezTo>
                    <a:pt x="12" y="30"/>
                    <a:pt x="10" y="29"/>
                    <a:pt x="10" y="27"/>
                  </a:cubicBezTo>
                  <a:cubicBezTo>
                    <a:pt x="10" y="24"/>
                    <a:pt x="16" y="20"/>
                    <a:pt x="18" y="18"/>
                  </a:cubicBezTo>
                  <a:cubicBezTo>
                    <a:pt x="21" y="21"/>
                    <a:pt x="23" y="19"/>
                    <a:pt x="25" y="21"/>
                  </a:cubicBezTo>
                  <a:cubicBezTo>
                    <a:pt x="28" y="23"/>
                    <a:pt x="27" y="30"/>
                    <a:pt x="31" y="30"/>
                  </a:cubicBezTo>
                  <a:cubicBezTo>
                    <a:pt x="33" y="30"/>
                    <a:pt x="34" y="26"/>
                    <a:pt x="35" y="26"/>
                  </a:cubicBezTo>
                  <a:cubicBezTo>
                    <a:pt x="40" y="19"/>
                    <a:pt x="48" y="1"/>
                    <a:pt x="48" y="0"/>
                  </a:cubicBezTo>
                  <a:cubicBezTo>
                    <a:pt x="51" y="4"/>
                    <a:pt x="55" y="7"/>
                    <a:pt x="63" y="7"/>
                  </a:cubicBezTo>
                  <a:cubicBezTo>
                    <a:pt x="64" y="7"/>
                    <a:pt x="69" y="12"/>
                    <a:pt x="69" y="12"/>
                  </a:cubicBezTo>
                  <a:cubicBezTo>
                    <a:pt x="70" y="13"/>
                    <a:pt x="71" y="13"/>
                    <a:pt x="71" y="13"/>
                  </a:cubicBezTo>
                  <a:lnTo>
                    <a:pt x="71" y="13"/>
                  </a:lnTo>
                  <a:lnTo>
                    <a:pt x="71" y="13"/>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56" name="Freeform 332"/>
            <p:cNvSpPr>
              <a:spLocks/>
            </p:cNvSpPr>
            <p:nvPr/>
          </p:nvSpPr>
          <p:spPr bwMode="gray">
            <a:xfrm>
              <a:off x="501652" y="1973083"/>
              <a:ext cx="764350" cy="1057736"/>
            </a:xfrm>
            <a:custGeom>
              <a:avLst/>
              <a:gdLst/>
              <a:ahLst/>
              <a:cxnLst>
                <a:cxn ang="0">
                  <a:pos x="150" y="165"/>
                </a:cxn>
                <a:cxn ang="0">
                  <a:pos x="147" y="170"/>
                </a:cxn>
                <a:cxn ang="0">
                  <a:pos x="132" y="163"/>
                </a:cxn>
                <a:cxn ang="0">
                  <a:pos x="129" y="170"/>
                </a:cxn>
                <a:cxn ang="0">
                  <a:pos x="123" y="170"/>
                </a:cxn>
                <a:cxn ang="0">
                  <a:pos x="113" y="173"/>
                </a:cxn>
                <a:cxn ang="0">
                  <a:pos x="100" y="176"/>
                </a:cxn>
                <a:cxn ang="0">
                  <a:pos x="94" y="171"/>
                </a:cxn>
                <a:cxn ang="0">
                  <a:pos x="91" y="178"/>
                </a:cxn>
                <a:cxn ang="0">
                  <a:pos x="81" y="203"/>
                </a:cxn>
                <a:cxn ang="0">
                  <a:pos x="76" y="206"/>
                </a:cxn>
                <a:cxn ang="0">
                  <a:pos x="61" y="209"/>
                </a:cxn>
                <a:cxn ang="0">
                  <a:pos x="55" y="205"/>
                </a:cxn>
                <a:cxn ang="0">
                  <a:pos x="40" y="205"/>
                </a:cxn>
                <a:cxn ang="0">
                  <a:pos x="24" y="194"/>
                </a:cxn>
                <a:cxn ang="0">
                  <a:pos x="16" y="193"/>
                </a:cxn>
                <a:cxn ang="0">
                  <a:pos x="12" y="175"/>
                </a:cxn>
                <a:cxn ang="0">
                  <a:pos x="12" y="173"/>
                </a:cxn>
                <a:cxn ang="0">
                  <a:pos x="10" y="166"/>
                </a:cxn>
                <a:cxn ang="0">
                  <a:pos x="17" y="153"/>
                </a:cxn>
                <a:cxn ang="0">
                  <a:pos x="22" y="146"/>
                </a:cxn>
                <a:cxn ang="0">
                  <a:pos x="10" y="136"/>
                </a:cxn>
                <a:cxn ang="0">
                  <a:pos x="6" y="124"/>
                </a:cxn>
                <a:cxn ang="0">
                  <a:pos x="0" y="115"/>
                </a:cxn>
                <a:cxn ang="0">
                  <a:pos x="14" y="112"/>
                </a:cxn>
                <a:cxn ang="0">
                  <a:pos x="30" y="103"/>
                </a:cxn>
                <a:cxn ang="0">
                  <a:pos x="34" y="90"/>
                </a:cxn>
                <a:cxn ang="0">
                  <a:pos x="30" y="84"/>
                </a:cxn>
                <a:cxn ang="0">
                  <a:pos x="35" y="79"/>
                </a:cxn>
                <a:cxn ang="0">
                  <a:pos x="58" y="74"/>
                </a:cxn>
                <a:cxn ang="0">
                  <a:pos x="81" y="71"/>
                </a:cxn>
                <a:cxn ang="0">
                  <a:pos x="81" y="61"/>
                </a:cxn>
                <a:cxn ang="0">
                  <a:pos x="78" y="59"/>
                </a:cxn>
                <a:cxn ang="0">
                  <a:pos x="78" y="42"/>
                </a:cxn>
                <a:cxn ang="0">
                  <a:pos x="87" y="32"/>
                </a:cxn>
                <a:cxn ang="0">
                  <a:pos x="91" y="16"/>
                </a:cxn>
                <a:cxn ang="0">
                  <a:pos x="94" y="13"/>
                </a:cxn>
                <a:cxn ang="0">
                  <a:pos x="99" y="11"/>
                </a:cxn>
                <a:cxn ang="0">
                  <a:pos x="110" y="0"/>
                </a:cxn>
                <a:cxn ang="0">
                  <a:pos x="113" y="5"/>
                </a:cxn>
                <a:cxn ang="0">
                  <a:pos x="110" y="17"/>
                </a:cxn>
                <a:cxn ang="0">
                  <a:pos x="119" y="29"/>
                </a:cxn>
                <a:cxn ang="0">
                  <a:pos x="124" y="46"/>
                </a:cxn>
                <a:cxn ang="0">
                  <a:pos x="120" y="53"/>
                </a:cxn>
                <a:cxn ang="0">
                  <a:pos x="125" y="71"/>
                </a:cxn>
                <a:cxn ang="0">
                  <a:pos x="125" y="80"/>
                </a:cxn>
                <a:cxn ang="0">
                  <a:pos x="132" y="95"/>
                </a:cxn>
                <a:cxn ang="0">
                  <a:pos x="120" y="98"/>
                </a:cxn>
                <a:cxn ang="0">
                  <a:pos x="115" y="98"/>
                </a:cxn>
                <a:cxn ang="0">
                  <a:pos x="113" y="109"/>
                </a:cxn>
                <a:cxn ang="0">
                  <a:pos x="125" y="129"/>
                </a:cxn>
                <a:cxn ang="0">
                  <a:pos x="134" y="130"/>
                </a:cxn>
                <a:cxn ang="0">
                  <a:pos x="134" y="132"/>
                </a:cxn>
                <a:cxn ang="0">
                  <a:pos x="137" y="132"/>
                </a:cxn>
                <a:cxn ang="0">
                  <a:pos x="152" y="159"/>
                </a:cxn>
              </a:cxnLst>
              <a:rect l="0" t="0" r="r" b="b"/>
              <a:pathLst>
                <a:path w="152" h="210">
                  <a:moveTo>
                    <a:pt x="152" y="159"/>
                  </a:moveTo>
                  <a:cubicBezTo>
                    <a:pt x="151" y="162"/>
                    <a:pt x="150" y="162"/>
                    <a:pt x="150" y="165"/>
                  </a:cubicBezTo>
                  <a:cubicBezTo>
                    <a:pt x="150" y="166"/>
                    <a:pt x="149" y="168"/>
                    <a:pt x="151" y="168"/>
                  </a:cubicBezTo>
                  <a:cubicBezTo>
                    <a:pt x="150" y="168"/>
                    <a:pt x="149" y="170"/>
                    <a:pt x="147" y="170"/>
                  </a:cubicBezTo>
                  <a:cubicBezTo>
                    <a:pt x="141" y="170"/>
                    <a:pt x="140" y="160"/>
                    <a:pt x="134" y="160"/>
                  </a:cubicBezTo>
                  <a:cubicBezTo>
                    <a:pt x="133" y="160"/>
                    <a:pt x="132" y="162"/>
                    <a:pt x="132" y="163"/>
                  </a:cubicBezTo>
                  <a:cubicBezTo>
                    <a:pt x="132" y="166"/>
                    <a:pt x="133" y="166"/>
                    <a:pt x="133" y="168"/>
                  </a:cubicBezTo>
                  <a:cubicBezTo>
                    <a:pt x="133" y="171"/>
                    <a:pt x="131" y="171"/>
                    <a:pt x="129" y="170"/>
                  </a:cubicBezTo>
                  <a:cubicBezTo>
                    <a:pt x="127" y="172"/>
                    <a:pt x="127" y="175"/>
                    <a:pt x="125" y="175"/>
                  </a:cubicBezTo>
                  <a:cubicBezTo>
                    <a:pt x="123" y="175"/>
                    <a:pt x="124" y="171"/>
                    <a:pt x="123" y="170"/>
                  </a:cubicBezTo>
                  <a:cubicBezTo>
                    <a:pt x="123" y="169"/>
                    <a:pt x="117" y="168"/>
                    <a:pt x="117" y="168"/>
                  </a:cubicBezTo>
                  <a:cubicBezTo>
                    <a:pt x="114" y="168"/>
                    <a:pt x="114" y="173"/>
                    <a:pt x="113" y="173"/>
                  </a:cubicBezTo>
                  <a:cubicBezTo>
                    <a:pt x="111" y="175"/>
                    <a:pt x="108" y="173"/>
                    <a:pt x="105" y="173"/>
                  </a:cubicBezTo>
                  <a:cubicBezTo>
                    <a:pt x="102" y="173"/>
                    <a:pt x="101" y="174"/>
                    <a:pt x="100" y="176"/>
                  </a:cubicBezTo>
                  <a:cubicBezTo>
                    <a:pt x="98" y="174"/>
                    <a:pt x="96" y="174"/>
                    <a:pt x="94" y="171"/>
                  </a:cubicBezTo>
                  <a:cubicBezTo>
                    <a:pt x="94" y="171"/>
                    <a:pt x="94" y="171"/>
                    <a:pt x="94" y="171"/>
                  </a:cubicBezTo>
                  <a:cubicBezTo>
                    <a:pt x="92" y="172"/>
                    <a:pt x="91" y="173"/>
                    <a:pt x="91" y="175"/>
                  </a:cubicBezTo>
                  <a:cubicBezTo>
                    <a:pt x="91" y="175"/>
                    <a:pt x="91" y="177"/>
                    <a:pt x="91" y="178"/>
                  </a:cubicBezTo>
                  <a:cubicBezTo>
                    <a:pt x="91" y="185"/>
                    <a:pt x="83" y="186"/>
                    <a:pt x="83" y="192"/>
                  </a:cubicBezTo>
                  <a:cubicBezTo>
                    <a:pt x="83" y="195"/>
                    <a:pt x="83" y="200"/>
                    <a:pt x="81" y="203"/>
                  </a:cubicBezTo>
                  <a:cubicBezTo>
                    <a:pt x="80" y="204"/>
                    <a:pt x="78" y="203"/>
                    <a:pt x="77" y="204"/>
                  </a:cubicBezTo>
                  <a:cubicBezTo>
                    <a:pt x="77" y="205"/>
                    <a:pt x="77" y="206"/>
                    <a:pt x="76" y="206"/>
                  </a:cubicBezTo>
                  <a:cubicBezTo>
                    <a:pt x="72" y="206"/>
                    <a:pt x="66" y="206"/>
                    <a:pt x="64" y="204"/>
                  </a:cubicBezTo>
                  <a:cubicBezTo>
                    <a:pt x="63" y="205"/>
                    <a:pt x="61" y="209"/>
                    <a:pt x="61" y="209"/>
                  </a:cubicBezTo>
                  <a:cubicBezTo>
                    <a:pt x="60" y="209"/>
                    <a:pt x="59" y="210"/>
                    <a:pt x="57" y="210"/>
                  </a:cubicBezTo>
                  <a:cubicBezTo>
                    <a:pt x="57" y="208"/>
                    <a:pt x="56" y="207"/>
                    <a:pt x="55" y="205"/>
                  </a:cubicBezTo>
                  <a:cubicBezTo>
                    <a:pt x="55" y="203"/>
                    <a:pt x="55" y="201"/>
                    <a:pt x="54" y="200"/>
                  </a:cubicBezTo>
                  <a:cubicBezTo>
                    <a:pt x="49" y="201"/>
                    <a:pt x="46" y="205"/>
                    <a:pt x="40" y="205"/>
                  </a:cubicBezTo>
                  <a:cubicBezTo>
                    <a:pt x="33" y="205"/>
                    <a:pt x="32" y="199"/>
                    <a:pt x="25" y="199"/>
                  </a:cubicBezTo>
                  <a:cubicBezTo>
                    <a:pt x="25" y="196"/>
                    <a:pt x="25" y="195"/>
                    <a:pt x="24" y="194"/>
                  </a:cubicBezTo>
                  <a:cubicBezTo>
                    <a:pt x="22" y="193"/>
                    <a:pt x="20" y="193"/>
                    <a:pt x="18" y="193"/>
                  </a:cubicBezTo>
                  <a:cubicBezTo>
                    <a:pt x="17" y="193"/>
                    <a:pt x="16" y="193"/>
                    <a:pt x="16" y="193"/>
                  </a:cubicBezTo>
                  <a:cubicBezTo>
                    <a:pt x="16" y="187"/>
                    <a:pt x="11" y="183"/>
                    <a:pt x="11" y="177"/>
                  </a:cubicBezTo>
                  <a:cubicBezTo>
                    <a:pt x="11" y="176"/>
                    <a:pt x="12" y="175"/>
                    <a:pt x="12" y="175"/>
                  </a:cubicBezTo>
                  <a:lnTo>
                    <a:pt x="12" y="175"/>
                  </a:lnTo>
                  <a:lnTo>
                    <a:pt x="12" y="173"/>
                  </a:lnTo>
                  <a:lnTo>
                    <a:pt x="12" y="173"/>
                  </a:lnTo>
                  <a:cubicBezTo>
                    <a:pt x="12" y="171"/>
                    <a:pt x="10" y="168"/>
                    <a:pt x="10" y="166"/>
                  </a:cubicBezTo>
                  <a:cubicBezTo>
                    <a:pt x="10" y="164"/>
                    <a:pt x="13" y="164"/>
                    <a:pt x="14" y="162"/>
                  </a:cubicBezTo>
                  <a:cubicBezTo>
                    <a:pt x="16" y="160"/>
                    <a:pt x="17" y="157"/>
                    <a:pt x="17" y="153"/>
                  </a:cubicBezTo>
                  <a:cubicBezTo>
                    <a:pt x="19" y="153"/>
                    <a:pt x="23" y="153"/>
                    <a:pt x="24" y="153"/>
                  </a:cubicBezTo>
                  <a:cubicBezTo>
                    <a:pt x="24" y="152"/>
                    <a:pt x="22" y="149"/>
                    <a:pt x="22" y="146"/>
                  </a:cubicBezTo>
                  <a:cubicBezTo>
                    <a:pt x="21" y="141"/>
                    <a:pt x="21" y="137"/>
                    <a:pt x="19" y="137"/>
                  </a:cubicBezTo>
                  <a:cubicBezTo>
                    <a:pt x="15" y="134"/>
                    <a:pt x="14" y="138"/>
                    <a:pt x="10" y="136"/>
                  </a:cubicBezTo>
                  <a:cubicBezTo>
                    <a:pt x="9" y="134"/>
                    <a:pt x="6" y="132"/>
                    <a:pt x="5" y="129"/>
                  </a:cubicBezTo>
                  <a:cubicBezTo>
                    <a:pt x="5" y="127"/>
                    <a:pt x="6" y="126"/>
                    <a:pt x="6" y="124"/>
                  </a:cubicBezTo>
                  <a:cubicBezTo>
                    <a:pt x="6" y="122"/>
                    <a:pt x="7" y="120"/>
                    <a:pt x="2" y="120"/>
                  </a:cubicBezTo>
                  <a:cubicBezTo>
                    <a:pt x="0" y="119"/>
                    <a:pt x="0" y="117"/>
                    <a:pt x="0" y="115"/>
                  </a:cubicBezTo>
                  <a:cubicBezTo>
                    <a:pt x="0" y="112"/>
                    <a:pt x="6" y="110"/>
                    <a:pt x="9" y="110"/>
                  </a:cubicBezTo>
                  <a:cubicBezTo>
                    <a:pt x="12" y="110"/>
                    <a:pt x="12" y="112"/>
                    <a:pt x="14" y="112"/>
                  </a:cubicBezTo>
                  <a:cubicBezTo>
                    <a:pt x="16" y="112"/>
                    <a:pt x="18" y="108"/>
                    <a:pt x="20" y="106"/>
                  </a:cubicBezTo>
                  <a:cubicBezTo>
                    <a:pt x="23" y="103"/>
                    <a:pt x="27" y="103"/>
                    <a:pt x="30" y="103"/>
                  </a:cubicBezTo>
                  <a:cubicBezTo>
                    <a:pt x="31" y="103"/>
                    <a:pt x="28" y="99"/>
                    <a:pt x="30" y="95"/>
                  </a:cubicBezTo>
                  <a:cubicBezTo>
                    <a:pt x="31" y="91"/>
                    <a:pt x="33" y="90"/>
                    <a:pt x="34" y="90"/>
                  </a:cubicBezTo>
                  <a:cubicBezTo>
                    <a:pt x="33" y="87"/>
                    <a:pt x="32" y="85"/>
                    <a:pt x="30" y="84"/>
                  </a:cubicBezTo>
                  <a:lnTo>
                    <a:pt x="30" y="84"/>
                  </a:lnTo>
                  <a:lnTo>
                    <a:pt x="35" y="79"/>
                  </a:lnTo>
                  <a:lnTo>
                    <a:pt x="35" y="79"/>
                  </a:lnTo>
                  <a:cubicBezTo>
                    <a:pt x="36" y="80"/>
                    <a:pt x="37" y="81"/>
                    <a:pt x="38" y="81"/>
                  </a:cubicBezTo>
                  <a:cubicBezTo>
                    <a:pt x="46" y="81"/>
                    <a:pt x="51" y="74"/>
                    <a:pt x="58" y="74"/>
                  </a:cubicBezTo>
                  <a:cubicBezTo>
                    <a:pt x="63" y="74"/>
                    <a:pt x="64" y="77"/>
                    <a:pt x="69" y="77"/>
                  </a:cubicBezTo>
                  <a:cubicBezTo>
                    <a:pt x="71" y="77"/>
                    <a:pt x="81" y="74"/>
                    <a:pt x="81" y="71"/>
                  </a:cubicBezTo>
                  <a:cubicBezTo>
                    <a:pt x="81" y="67"/>
                    <a:pt x="79" y="68"/>
                    <a:pt x="79" y="66"/>
                  </a:cubicBezTo>
                  <a:cubicBezTo>
                    <a:pt x="79" y="64"/>
                    <a:pt x="80" y="63"/>
                    <a:pt x="81" y="61"/>
                  </a:cubicBezTo>
                  <a:cubicBezTo>
                    <a:pt x="80" y="60"/>
                    <a:pt x="79" y="60"/>
                    <a:pt x="78" y="59"/>
                  </a:cubicBezTo>
                  <a:lnTo>
                    <a:pt x="78" y="59"/>
                  </a:lnTo>
                  <a:lnTo>
                    <a:pt x="78" y="42"/>
                  </a:lnTo>
                  <a:lnTo>
                    <a:pt x="78" y="42"/>
                  </a:lnTo>
                  <a:cubicBezTo>
                    <a:pt x="79" y="39"/>
                    <a:pt x="81" y="41"/>
                    <a:pt x="84" y="40"/>
                  </a:cubicBezTo>
                  <a:cubicBezTo>
                    <a:pt x="86" y="39"/>
                    <a:pt x="86" y="34"/>
                    <a:pt x="87" y="32"/>
                  </a:cubicBezTo>
                  <a:cubicBezTo>
                    <a:pt x="89" y="28"/>
                    <a:pt x="94" y="28"/>
                    <a:pt x="94" y="23"/>
                  </a:cubicBezTo>
                  <a:cubicBezTo>
                    <a:pt x="94" y="19"/>
                    <a:pt x="91" y="19"/>
                    <a:pt x="91" y="16"/>
                  </a:cubicBezTo>
                  <a:cubicBezTo>
                    <a:pt x="91" y="13"/>
                    <a:pt x="94" y="13"/>
                    <a:pt x="94" y="13"/>
                  </a:cubicBezTo>
                  <a:lnTo>
                    <a:pt x="94" y="13"/>
                  </a:lnTo>
                  <a:lnTo>
                    <a:pt x="99" y="11"/>
                  </a:lnTo>
                  <a:lnTo>
                    <a:pt x="99" y="11"/>
                  </a:lnTo>
                  <a:cubicBezTo>
                    <a:pt x="99" y="9"/>
                    <a:pt x="102" y="10"/>
                    <a:pt x="103" y="8"/>
                  </a:cubicBezTo>
                  <a:cubicBezTo>
                    <a:pt x="105" y="5"/>
                    <a:pt x="107" y="0"/>
                    <a:pt x="110" y="0"/>
                  </a:cubicBezTo>
                  <a:cubicBezTo>
                    <a:pt x="113" y="0"/>
                    <a:pt x="113" y="3"/>
                    <a:pt x="113" y="5"/>
                  </a:cubicBezTo>
                  <a:lnTo>
                    <a:pt x="113" y="5"/>
                  </a:lnTo>
                  <a:lnTo>
                    <a:pt x="110" y="17"/>
                  </a:lnTo>
                  <a:lnTo>
                    <a:pt x="110" y="17"/>
                  </a:lnTo>
                  <a:cubicBezTo>
                    <a:pt x="111" y="22"/>
                    <a:pt x="114" y="19"/>
                    <a:pt x="116" y="22"/>
                  </a:cubicBezTo>
                  <a:cubicBezTo>
                    <a:pt x="118" y="25"/>
                    <a:pt x="118" y="27"/>
                    <a:pt x="119" y="29"/>
                  </a:cubicBezTo>
                  <a:cubicBezTo>
                    <a:pt x="120" y="30"/>
                    <a:pt x="123" y="33"/>
                    <a:pt x="128" y="32"/>
                  </a:cubicBezTo>
                  <a:cubicBezTo>
                    <a:pt x="129" y="40"/>
                    <a:pt x="125" y="42"/>
                    <a:pt x="124" y="46"/>
                  </a:cubicBezTo>
                  <a:cubicBezTo>
                    <a:pt x="122" y="47"/>
                    <a:pt x="121" y="47"/>
                    <a:pt x="120" y="48"/>
                  </a:cubicBezTo>
                  <a:cubicBezTo>
                    <a:pt x="121" y="50"/>
                    <a:pt x="120" y="52"/>
                    <a:pt x="120" y="53"/>
                  </a:cubicBezTo>
                  <a:cubicBezTo>
                    <a:pt x="120" y="56"/>
                    <a:pt x="119" y="58"/>
                    <a:pt x="119" y="61"/>
                  </a:cubicBezTo>
                  <a:cubicBezTo>
                    <a:pt x="119" y="61"/>
                    <a:pt x="124" y="70"/>
                    <a:pt x="125" y="71"/>
                  </a:cubicBezTo>
                  <a:lnTo>
                    <a:pt x="125" y="71"/>
                  </a:lnTo>
                  <a:lnTo>
                    <a:pt x="125" y="80"/>
                  </a:lnTo>
                  <a:lnTo>
                    <a:pt x="125" y="80"/>
                  </a:lnTo>
                  <a:cubicBezTo>
                    <a:pt x="127" y="86"/>
                    <a:pt x="131" y="88"/>
                    <a:pt x="132" y="95"/>
                  </a:cubicBezTo>
                  <a:cubicBezTo>
                    <a:pt x="126" y="96"/>
                    <a:pt x="128" y="103"/>
                    <a:pt x="124" y="103"/>
                  </a:cubicBezTo>
                  <a:cubicBezTo>
                    <a:pt x="123" y="103"/>
                    <a:pt x="120" y="99"/>
                    <a:pt x="120" y="98"/>
                  </a:cubicBezTo>
                  <a:lnTo>
                    <a:pt x="120" y="98"/>
                  </a:lnTo>
                  <a:lnTo>
                    <a:pt x="115" y="98"/>
                  </a:lnTo>
                  <a:lnTo>
                    <a:pt x="115" y="98"/>
                  </a:lnTo>
                  <a:cubicBezTo>
                    <a:pt x="114" y="101"/>
                    <a:pt x="113" y="105"/>
                    <a:pt x="113" y="109"/>
                  </a:cubicBezTo>
                  <a:cubicBezTo>
                    <a:pt x="113" y="111"/>
                    <a:pt x="115" y="110"/>
                    <a:pt x="115" y="112"/>
                  </a:cubicBezTo>
                  <a:cubicBezTo>
                    <a:pt x="117" y="117"/>
                    <a:pt x="119" y="129"/>
                    <a:pt x="125" y="129"/>
                  </a:cubicBezTo>
                  <a:cubicBezTo>
                    <a:pt x="128" y="129"/>
                    <a:pt x="129" y="126"/>
                    <a:pt x="132" y="126"/>
                  </a:cubicBezTo>
                  <a:cubicBezTo>
                    <a:pt x="134" y="126"/>
                    <a:pt x="134" y="129"/>
                    <a:pt x="134" y="130"/>
                  </a:cubicBezTo>
                  <a:lnTo>
                    <a:pt x="134" y="130"/>
                  </a:lnTo>
                  <a:lnTo>
                    <a:pt x="134" y="132"/>
                  </a:lnTo>
                  <a:lnTo>
                    <a:pt x="137" y="132"/>
                  </a:lnTo>
                  <a:lnTo>
                    <a:pt x="137" y="132"/>
                  </a:lnTo>
                  <a:cubicBezTo>
                    <a:pt x="140" y="144"/>
                    <a:pt x="152" y="146"/>
                    <a:pt x="152" y="159"/>
                  </a:cubicBezTo>
                  <a:lnTo>
                    <a:pt x="152" y="159"/>
                  </a:lnTo>
                  <a:lnTo>
                    <a:pt x="152" y="159"/>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57" name="Freeform 333"/>
            <p:cNvSpPr>
              <a:spLocks/>
            </p:cNvSpPr>
            <p:nvPr/>
          </p:nvSpPr>
          <p:spPr bwMode="gray">
            <a:xfrm>
              <a:off x="717832" y="2778609"/>
              <a:ext cx="779791" cy="382175"/>
            </a:xfrm>
            <a:custGeom>
              <a:avLst/>
              <a:gdLst/>
              <a:ahLst/>
              <a:cxnLst>
                <a:cxn ang="0">
                  <a:pos x="153" y="61"/>
                </a:cxn>
                <a:cxn ang="0">
                  <a:pos x="155" y="56"/>
                </a:cxn>
                <a:cxn ang="0">
                  <a:pos x="150" y="54"/>
                </a:cxn>
                <a:cxn ang="0">
                  <a:pos x="150" y="51"/>
                </a:cxn>
                <a:cxn ang="0">
                  <a:pos x="147" y="49"/>
                </a:cxn>
                <a:cxn ang="0">
                  <a:pos x="147" y="49"/>
                </a:cxn>
                <a:cxn ang="0">
                  <a:pos x="147" y="46"/>
                </a:cxn>
                <a:cxn ang="0">
                  <a:pos x="147" y="46"/>
                </a:cxn>
                <a:cxn ang="0">
                  <a:pos x="144" y="46"/>
                </a:cxn>
                <a:cxn ang="0">
                  <a:pos x="137" y="36"/>
                </a:cxn>
                <a:cxn ang="0">
                  <a:pos x="131" y="25"/>
                </a:cxn>
                <a:cxn ang="0">
                  <a:pos x="123" y="27"/>
                </a:cxn>
                <a:cxn ang="0">
                  <a:pos x="120" y="23"/>
                </a:cxn>
                <a:cxn ang="0">
                  <a:pos x="124" y="16"/>
                </a:cxn>
                <a:cxn ang="0">
                  <a:pos x="120" y="11"/>
                </a:cxn>
                <a:cxn ang="0">
                  <a:pos x="120" y="11"/>
                </a:cxn>
                <a:cxn ang="0">
                  <a:pos x="120" y="9"/>
                </a:cxn>
                <a:cxn ang="0">
                  <a:pos x="120" y="9"/>
                </a:cxn>
                <a:cxn ang="0">
                  <a:pos x="115" y="11"/>
                </a:cxn>
                <a:cxn ang="0">
                  <a:pos x="111" y="8"/>
                </a:cxn>
                <a:cxn ang="0">
                  <a:pos x="108" y="8"/>
                </a:cxn>
                <a:cxn ang="0">
                  <a:pos x="104" y="10"/>
                </a:cxn>
                <a:cxn ang="0">
                  <a:pos x="91" y="0"/>
                </a:cxn>
                <a:cxn ang="0">
                  <a:pos x="89" y="3"/>
                </a:cxn>
                <a:cxn ang="0">
                  <a:pos x="90" y="8"/>
                </a:cxn>
                <a:cxn ang="0">
                  <a:pos x="86" y="10"/>
                </a:cxn>
                <a:cxn ang="0">
                  <a:pos x="82" y="15"/>
                </a:cxn>
                <a:cxn ang="0">
                  <a:pos x="80" y="10"/>
                </a:cxn>
                <a:cxn ang="0">
                  <a:pos x="74" y="8"/>
                </a:cxn>
                <a:cxn ang="0">
                  <a:pos x="70" y="13"/>
                </a:cxn>
                <a:cxn ang="0">
                  <a:pos x="62" y="13"/>
                </a:cxn>
                <a:cxn ang="0">
                  <a:pos x="57" y="16"/>
                </a:cxn>
                <a:cxn ang="0">
                  <a:pos x="51" y="11"/>
                </a:cxn>
                <a:cxn ang="0">
                  <a:pos x="51" y="11"/>
                </a:cxn>
                <a:cxn ang="0">
                  <a:pos x="48" y="15"/>
                </a:cxn>
                <a:cxn ang="0">
                  <a:pos x="48" y="18"/>
                </a:cxn>
                <a:cxn ang="0">
                  <a:pos x="40" y="32"/>
                </a:cxn>
                <a:cxn ang="0">
                  <a:pos x="38" y="43"/>
                </a:cxn>
                <a:cxn ang="0">
                  <a:pos x="34" y="44"/>
                </a:cxn>
                <a:cxn ang="0">
                  <a:pos x="33" y="46"/>
                </a:cxn>
                <a:cxn ang="0">
                  <a:pos x="21" y="44"/>
                </a:cxn>
                <a:cxn ang="0">
                  <a:pos x="18" y="49"/>
                </a:cxn>
                <a:cxn ang="0">
                  <a:pos x="14" y="50"/>
                </a:cxn>
                <a:cxn ang="0">
                  <a:pos x="7" y="60"/>
                </a:cxn>
                <a:cxn ang="0">
                  <a:pos x="0" y="71"/>
                </a:cxn>
                <a:cxn ang="0">
                  <a:pos x="2" y="76"/>
                </a:cxn>
                <a:cxn ang="0">
                  <a:pos x="24" y="71"/>
                </a:cxn>
                <a:cxn ang="0">
                  <a:pos x="37" y="64"/>
                </a:cxn>
                <a:cxn ang="0">
                  <a:pos x="41" y="57"/>
                </a:cxn>
                <a:cxn ang="0">
                  <a:pos x="50" y="46"/>
                </a:cxn>
                <a:cxn ang="0">
                  <a:pos x="67" y="26"/>
                </a:cxn>
                <a:cxn ang="0">
                  <a:pos x="79" y="23"/>
                </a:cxn>
                <a:cxn ang="0">
                  <a:pos x="95" y="28"/>
                </a:cxn>
                <a:cxn ang="0">
                  <a:pos x="102" y="33"/>
                </a:cxn>
                <a:cxn ang="0">
                  <a:pos x="107" y="32"/>
                </a:cxn>
                <a:cxn ang="0">
                  <a:pos x="120" y="42"/>
                </a:cxn>
                <a:cxn ang="0">
                  <a:pos x="129" y="48"/>
                </a:cxn>
                <a:cxn ang="0">
                  <a:pos x="140" y="60"/>
                </a:cxn>
                <a:cxn ang="0">
                  <a:pos x="145" y="56"/>
                </a:cxn>
                <a:cxn ang="0">
                  <a:pos x="147" y="60"/>
                </a:cxn>
                <a:cxn ang="0">
                  <a:pos x="153" y="61"/>
                </a:cxn>
                <a:cxn ang="0">
                  <a:pos x="153" y="61"/>
                </a:cxn>
                <a:cxn ang="0">
                  <a:pos x="153" y="61"/>
                </a:cxn>
              </a:cxnLst>
              <a:rect l="0" t="0" r="r" b="b"/>
              <a:pathLst>
                <a:path w="155" h="76">
                  <a:moveTo>
                    <a:pt x="153" y="61"/>
                  </a:moveTo>
                  <a:cubicBezTo>
                    <a:pt x="153" y="60"/>
                    <a:pt x="155" y="58"/>
                    <a:pt x="155" y="56"/>
                  </a:cubicBezTo>
                  <a:cubicBezTo>
                    <a:pt x="155" y="53"/>
                    <a:pt x="151" y="54"/>
                    <a:pt x="150" y="54"/>
                  </a:cubicBezTo>
                  <a:cubicBezTo>
                    <a:pt x="150" y="53"/>
                    <a:pt x="150" y="52"/>
                    <a:pt x="150" y="51"/>
                  </a:cubicBezTo>
                  <a:cubicBezTo>
                    <a:pt x="150" y="50"/>
                    <a:pt x="148" y="49"/>
                    <a:pt x="147" y="49"/>
                  </a:cubicBezTo>
                  <a:lnTo>
                    <a:pt x="147" y="49"/>
                  </a:lnTo>
                  <a:lnTo>
                    <a:pt x="147" y="46"/>
                  </a:lnTo>
                  <a:lnTo>
                    <a:pt x="147" y="46"/>
                  </a:lnTo>
                  <a:cubicBezTo>
                    <a:pt x="146" y="46"/>
                    <a:pt x="145" y="46"/>
                    <a:pt x="144" y="46"/>
                  </a:cubicBezTo>
                  <a:cubicBezTo>
                    <a:pt x="143" y="40"/>
                    <a:pt x="140" y="39"/>
                    <a:pt x="137" y="36"/>
                  </a:cubicBezTo>
                  <a:cubicBezTo>
                    <a:pt x="134" y="34"/>
                    <a:pt x="132" y="28"/>
                    <a:pt x="131" y="25"/>
                  </a:cubicBezTo>
                  <a:cubicBezTo>
                    <a:pt x="128" y="25"/>
                    <a:pt x="126" y="27"/>
                    <a:pt x="123" y="27"/>
                  </a:cubicBezTo>
                  <a:cubicBezTo>
                    <a:pt x="120" y="27"/>
                    <a:pt x="120" y="25"/>
                    <a:pt x="120" y="23"/>
                  </a:cubicBezTo>
                  <a:cubicBezTo>
                    <a:pt x="120" y="20"/>
                    <a:pt x="124" y="19"/>
                    <a:pt x="124" y="16"/>
                  </a:cubicBezTo>
                  <a:cubicBezTo>
                    <a:pt x="124" y="12"/>
                    <a:pt x="123" y="12"/>
                    <a:pt x="120" y="11"/>
                  </a:cubicBezTo>
                  <a:lnTo>
                    <a:pt x="120" y="11"/>
                  </a:lnTo>
                  <a:lnTo>
                    <a:pt x="120" y="9"/>
                  </a:lnTo>
                  <a:lnTo>
                    <a:pt x="120" y="9"/>
                  </a:lnTo>
                  <a:cubicBezTo>
                    <a:pt x="118" y="9"/>
                    <a:pt x="116" y="11"/>
                    <a:pt x="115" y="11"/>
                  </a:cubicBezTo>
                  <a:cubicBezTo>
                    <a:pt x="113" y="11"/>
                    <a:pt x="113" y="8"/>
                    <a:pt x="111" y="8"/>
                  </a:cubicBezTo>
                  <a:cubicBezTo>
                    <a:pt x="110" y="8"/>
                    <a:pt x="109" y="7"/>
                    <a:pt x="108" y="8"/>
                  </a:cubicBezTo>
                  <a:cubicBezTo>
                    <a:pt x="107" y="8"/>
                    <a:pt x="106" y="10"/>
                    <a:pt x="104" y="10"/>
                  </a:cubicBezTo>
                  <a:cubicBezTo>
                    <a:pt x="98" y="10"/>
                    <a:pt x="97" y="0"/>
                    <a:pt x="91" y="0"/>
                  </a:cubicBezTo>
                  <a:cubicBezTo>
                    <a:pt x="90" y="0"/>
                    <a:pt x="89" y="2"/>
                    <a:pt x="89" y="3"/>
                  </a:cubicBezTo>
                  <a:cubicBezTo>
                    <a:pt x="89" y="6"/>
                    <a:pt x="90" y="6"/>
                    <a:pt x="90" y="8"/>
                  </a:cubicBezTo>
                  <a:cubicBezTo>
                    <a:pt x="90" y="11"/>
                    <a:pt x="88" y="11"/>
                    <a:pt x="86" y="10"/>
                  </a:cubicBezTo>
                  <a:cubicBezTo>
                    <a:pt x="84" y="12"/>
                    <a:pt x="84" y="15"/>
                    <a:pt x="82" y="15"/>
                  </a:cubicBezTo>
                  <a:cubicBezTo>
                    <a:pt x="80" y="15"/>
                    <a:pt x="81" y="11"/>
                    <a:pt x="80" y="10"/>
                  </a:cubicBezTo>
                  <a:cubicBezTo>
                    <a:pt x="80" y="9"/>
                    <a:pt x="74" y="8"/>
                    <a:pt x="74" y="8"/>
                  </a:cubicBezTo>
                  <a:cubicBezTo>
                    <a:pt x="71" y="8"/>
                    <a:pt x="71" y="13"/>
                    <a:pt x="70" y="13"/>
                  </a:cubicBezTo>
                  <a:cubicBezTo>
                    <a:pt x="68" y="15"/>
                    <a:pt x="65" y="13"/>
                    <a:pt x="62" y="13"/>
                  </a:cubicBezTo>
                  <a:cubicBezTo>
                    <a:pt x="59" y="13"/>
                    <a:pt x="58" y="14"/>
                    <a:pt x="57" y="16"/>
                  </a:cubicBezTo>
                  <a:cubicBezTo>
                    <a:pt x="55" y="14"/>
                    <a:pt x="53" y="14"/>
                    <a:pt x="51" y="11"/>
                  </a:cubicBezTo>
                  <a:cubicBezTo>
                    <a:pt x="51" y="11"/>
                    <a:pt x="51" y="11"/>
                    <a:pt x="51" y="11"/>
                  </a:cubicBezTo>
                  <a:cubicBezTo>
                    <a:pt x="49" y="12"/>
                    <a:pt x="48" y="13"/>
                    <a:pt x="48" y="15"/>
                  </a:cubicBezTo>
                  <a:cubicBezTo>
                    <a:pt x="48" y="15"/>
                    <a:pt x="48" y="17"/>
                    <a:pt x="48" y="18"/>
                  </a:cubicBezTo>
                  <a:cubicBezTo>
                    <a:pt x="48" y="25"/>
                    <a:pt x="40" y="26"/>
                    <a:pt x="40" y="32"/>
                  </a:cubicBezTo>
                  <a:cubicBezTo>
                    <a:pt x="40" y="35"/>
                    <a:pt x="40" y="40"/>
                    <a:pt x="38" y="43"/>
                  </a:cubicBezTo>
                  <a:cubicBezTo>
                    <a:pt x="37" y="44"/>
                    <a:pt x="35" y="43"/>
                    <a:pt x="34" y="44"/>
                  </a:cubicBezTo>
                  <a:cubicBezTo>
                    <a:pt x="34" y="45"/>
                    <a:pt x="34" y="46"/>
                    <a:pt x="33" y="46"/>
                  </a:cubicBezTo>
                  <a:cubicBezTo>
                    <a:pt x="29" y="46"/>
                    <a:pt x="23" y="46"/>
                    <a:pt x="21" y="44"/>
                  </a:cubicBezTo>
                  <a:cubicBezTo>
                    <a:pt x="20" y="45"/>
                    <a:pt x="18" y="49"/>
                    <a:pt x="18" y="49"/>
                  </a:cubicBezTo>
                  <a:cubicBezTo>
                    <a:pt x="17" y="49"/>
                    <a:pt x="16" y="50"/>
                    <a:pt x="14" y="50"/>
                  </a:cubicBezTo>
                  <a:cubicBezTo>
                    <a:pt x="14" y="55"/>
                    <a:pt x="10" y="57"/>
                    <a:pt x="7" y="60"/>
                  </a:cubicBezTo>
                  <a:cubicBezTo>
                    <a:pt x="4" y="62"/>
                    <a:pt x="0" y="65"/>
                    <a:pt x="0" y="71"/>
                  </a:cubicBezTo>
                  <a:cubicBezTo>
                    <a:pt x="0" y="72"/>
                    <a:pt x="2" y="75"/>
                    <a:pt x="2" y="76"/>
                  </a:cubicBezTo>
                  <a:cubicBezTo>
                    <a:pt x="10" y="74"/>
                    <a:pt x="18" y="73"/>
                    <a:pt x="24" y="71"/>
                  </a:cubicBezTo>
                  <a:cubicBezTo>
                    <a:pt x="30" y="71"/>
                    <a:pt x="34" y="68"/>
                    <a:pt x="37" y="64"/>
                  </a:cubicBezTo>
                  <a:cubicBezTo>
                    <a:pt x="40" y="61"/>
                    <a:pt x="39" y="60"/>
                    <a:pt x="41" y="57"/>
                  </a:cubicBezTo>
                  <a:cubicBezTo>
                    <a:pt x="45" y="56"/>
                    <a:pt x="44" y="48"/>
                    <a:pt x="50" y="46"/>
                  </a:cubicBezTo>
                  <a:cubicBezTo>
                    <a:pt x="57" y="43"/>
                    <a:pt x="60" y="31"/>
                    <a:pt x="67" y="26"/>
                  </a:cubicBezTo>
                  <a:cubicBezTo>
                    <a:pt x="70" y="24"/>
                    <a:pt x="75" y="23"/>
                    <a:pt x="79" y="23"/>
                  </a:cubicBezTo>
                  <a:cubicBezTo>
                    <a:pt x="87" y="23"/>
                    <a:pt x="90" y="25"/>
                    <a:pt x="95" y="28"/>
                  </a:cubicBezTo>
                  <a:cubicBezTo>
                    <a:pt x="98" y="29"/>
                    <a:pt x="99" y="27"/>
                    <a:pt x="102" y="33"/>
                  </a:cubicBezTo>
                  <a:cubicBezTo>
                    <a:pt x="103" y="34"/>
                    <a:pt x="105" y="32"/>
                    <a:pt x="107" y="32"/>
                  </a:cubicBezTo>
                  <a:cubicBezTo>
                    <a:pt x="112" y="32"/>
                    <a:pt x="118" y="40"/>
                    <a:pt x="120" y="42"/>
                  </a:cubicBezTo>
                  <a:cubicBezTo>
                    <a:pt x="124" y="45"/>
                    <a:pt x="125" y="45"/>
                    <a:pt x="129" y="48"/>
                  </a:cubicBezTo>
                  <a:cubicBezTo>
                    <a:pt x="133" y="52"/>
                    <a:pt x="136" y="58"/>
                    <a:pt x="140" y="60"/>
                  </a:cubicBezTo>
                  <a:cubicBezTo>
                    <a:pt x="142" y="54"/>
                    <a:pt x="144" y="56"/>
                    <a:pt x="145" y="56"/>
                  </a:cubicBezTo>
                  <a:cubicBezTo>
                    <a:pt x="146" y="56"/>
                    <a:pt x="146" y="58"/>
                    <a:pt x="147" y="60"/>
                  </a:cubicBezTo>
                  <a:cubicBezTo>
                    <a:pt x="149" y="60"/>
                    <a:pt x="151" y="60"/>
                    <a:pt x="153" y="61"/>
                  </a:cubicBezTo>
                  <a:lnTo>
                    <a:pt x="153" y="61"/>
                  </a:lnTo>
                  <a:lnTo>
                    <a:pt x="153" y="61"/>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58" name="Freeform 334"/>
            <p:cNvSpPr>
              <a:spLocks/>
            </p:cNvSpPr>
            <p:nvPr/>
          </p:nvSpPr>
          <p:spPr bwMode="gray">
            <a:xfrm>
              <a:off x="1250560" y="2586879"/>
              <a:ext cx="1047442" cy="640818"/>
            </a:xfrm>
            <a:custGeom>
              <a:avLst/>
              <a:gdLst/>
              <a:ahLst/>
              <a:cxnLst>
                <a:cxn ang="0">
                  <a:pos x="158" y="125"/>
                </a:cxn>
                <a:cxn ang="0">
                  <a:pos x="146" y="108"/>
                </a:cxn>
                <a:cxn ang="0">
                  <a:pos x="148" y="94"/>
                </a:cxn>
                <a:cxn ang="0">
                  <a:pos x="130" y="83"/>
                </a:cxn>
                <a:cxn ang="0">
                  <a:pos x="119" y="93"/>
                </a:cxn>
                <a:cxn ang="0">
                  <a:pos x="106" y="93"/>
                </a:cxn>
                <a:cxn ang="0">
                  <a:pos x="88" y="89"/>
                </a:cxn>
                <a:cxn ang="0">
                  <a:pos x="75" y="83"/>
                </a:cxn>
                <a:cxn ang="0">
                  <a:pos x="60" y="77"/>
                </a:cxn>
                <a:cxn ang="0">
                  <a:pos x="41" y="59"/>
                </a:cxn>
                <a:cxn ang="0">
                  <a:pos x="25" y="63"/>
                </a:cxn>
                <a:cxn ang="0">
                  <a:pos x="14" y="61"/>
                </a:cxn>
                <a:cxn ang="0">
                  <a:pos x="14" y="49"/>
                </a:cxn>
                <a:cxn ang="0">
                  <a:pos x="14" y="47"/>
                </a:cxn>
                <a:cxn ang="0">
                  <a:pos x="9" y="49"/>
                </a:cxn>
                <a:cxn ang="0">
                  <a:pos x="2" y="46"/>
                </a:cxn>
                <a:cxn ang="0">
                  <a:pos x="3" y="37"/>
                </a:cxn>
                <a:cxn ang="0">
                  <a:pos x="10" y="32"/>
                </a:cxn>
                <a:cxn ang="0">
                  <a:pos x="12" y="25"/>
                </a:cxn>
                <a:cxn ang="0">
                  <a:pos x="17" y="2"/>
                </a:cxn>
                <a:cxn ang="0">
                  <a:pos x="23" y="0"/>
                </a:cxn>
                <a:cxn ang="0">
                  <a:pos x="27" y="0"/>
                </a:cxn>
                <a:cxn ang="0">
                  <a:pos x="27" y="3"/>
                </a:cxn>
                <a:cxn ang="0">
                  <a:pos x="32" y="6"/>
                </a:cxn>
                <a:cxn ang="0">
                  <a:pos x="38" y="6"/>
                </a:cxn>
                <a:cxn ang="0">
                  <a:pos x="44" y="5"/>
                </a:cxn>
                <a:cxn ang="0">
                  <a:pos x="52" y="8"/>
                </a:cxn>
                <a:cxn ang="0">
                  <a:pos x="79" y="22"/>
                </a:cxn>
                <a:cxn ang="0">
                  <a:pos x="102" y="22"/>
                </a:cxn>
                <a:cxn ang="0">
                  <a:pos x="131" y="19"/>
                </a:cxn>
                <a:cxn ang="0">
                  <a:pos x="135" y="20"/>
                </a:cxn>
                <a:cxn ang="0">
                  <a:pos x="161" y="16"/>
                </a:cxn>
                <a:cxn ang="0">
                  <a:pos x="179" y="21"/>
                </a:cxn>
                <a:cxn ang="0">
                  <a:pos x="181" y="21"/>
                </a:cxn>
                <a:cxn ang="0">
                  <a:pos x="187" y="33"/>
                </a:cxn>
                <a:cxn ang="0">
                  <a:pos x="185" y="33"/>
                </a:cxn>
                <a:cxn ang="0">
                  <a:pos x="179" y="35"/>
                </a:cxn>
                <a:cxn ang="0">
                  <a:pos x="180" y="51"/>
                </a:cxn>
                <a:cxn ang="0">
                  <a:pos x="179" y="56"/>
                </a:cxn>
                <a:cxn ang="0">
                  <a:pos x="183" y="76"/>
                </a:cxn>
                <a:cxn ang="0">
                  <a:pos x="193" y="92"/>
                </a:cxn>
                <a:cxn ang="0">
                  <a:pos x="206" y="107"/>
                </a:cxn>
                <a:cxn ang="0">
                  <a:pos x="208" y="107"/>
                </a:cxn>
                <a:cxn ang="0">
                  <a:pos x="204" y="119"/>
                </a:cxn>
                <a:cxn ang="0">
                  <a:pos x="197" y="116"/>
                </a:cxn>
                <a:cxn ang="0">
                  <a:pos x="186" y="109"/>
                </a:cxn>
                <a:cxn ang="0">
                  <a:pos x="170" y="127"/>
                </a:cxn>
                <a:cxn ang="0">
                  <a:pos x="170" y="127"/>
                </a:cxn>
              </a:cxnLst>
              <a:rect l="0" t="0" r="r" b="b"/>
              <a:pathLst>
                <a:path w="208" h="127">
                  <a:moveTo>
                    <a:pt x="170" y="127"/>
                  </a:moveTo>
                  <a:cubicBezTo>
                    <a:pt x="167" y="127"/>
                    <a:pt x="161" y="126"/>
                    <a:pt x="158" y="125"/>
                  </a:cubicBezTo>
                  <a:cubicBezTo>
                    <a:pt x="156" y="123"/>
                    <a:pt x="158" y="122"/>
                    <a:pt x="156" y="120"/>
                  </a:cubicBezTo>
                  <a:cubicBezTo>
                    <a:pt x="150" y="116"/>
                    <a:pt x="148" y="116"/>
                    <a:pt x="146" y="108"/>
                  </a:cubicBezTo>
                  <a:cubicBezTo>
                    <a:pt x="145" y="106"/>
                    <a:pt x="143" y="106"/>
                    <a:pt x="143" y="104"/>
                  </a:cubicBezTo>
                  <a:cubicBezTo>
                    <a:pt x="143" y="99"/>
                    <a:pt x="148" y="98"/>
                    <a:pt x="148" y="94"/>
                  </a:cubicBezTo>
                  <a:cubicBezTo>
                    <a:pt x="143" y="94"/>
                    <a:pt x="140" y="96"/>
                    <a:pt x="140" y="89"/>
                  </a:cubicBezTo>
                  <a:cubicBezTo>
                    <a:pt x="135" y="88"/>
                    <a:pt x="132" y="88"/>
                    <a:pt x="130" y="83"/>
                  </a:cubicBezTo>
                  <a:cubicBezTo>
                    <a:pt x="125" y="85"/>
                    <a:pt x="122" y="87"/>
                    <a:pt x="118" y="91"/>
                  </a:cubicBezTo>
                  <a:cubicBezTo>
                    <a:pt x="118" y="91"/>
                    <a:pt x="119" y="92"/>
                    <a:pt x="119" y="93"/>
                  </a:cubicBezTo>
                  <a:cubicBezTo>
                    <a:pt x="118" y="94"/>
                    <a:pt x="113" y="95"/>
                    <a:pt x="109" y="95"/>
                  </a:cubicBezTo>
                  <a:cubicBezTo>
                    <a:pt x="108" y="95"/>
                    <a:pt x="107" y="94"/>
                    <a:pt x="106" y="93"/>
                  </a:cubicBezTo>
                  <a:cubicBezTo>
                    <a:pt x="105" y="94"/>
                    <a:pt x="103" y="97"/>
                    <a:pt x="101" y="97"/>
                  </a:cubicBezTo>
                  <a:cubicBezTo>
                    <a:pt x="95" y="97"/>
                    <a:pt x="94" y="89"/>
                    <a:pt x="88" y="89"/>
                  </a:cubicBezTo>
                  <a:cubicBezTo>
                    <a:pt x="86" y="89"/>
                    <a:pt x="85" y="91"/>
                    <a:pt x="82" y="91"/>
                  </a:cubicBezTo>
                  <a:cubicBezTo>
                    <a:pt x="75" y="91"/>
                    <a:pt x="79" y="85"/>
                    <a:pt x="75" y="83"/>
                  </a:cubicBezTo>
                  <a:cubicBezTo>
                    <a:pt x="71" y="81"/>
                    <a:pt x="70" y="79"/>
                    <a:pt x="66" y="78"/>
                  </a:cubicBezTo>
                  <a:cubicBezTo>
                    <a:pt x="64" y="77"/>
                    <a:pt x="61" y="79"/>
                    <a:pt x="60" y="77"/>
                  </a:cubicBezTo>
                  <a:cubicBezTo>
                    <a:pt x="56" y="71"/>
                    <a:pt x="50" y="73"/>
                    <a:pt x="47" y="67"/>
                  </a:cubicBezTo>
                  <a:cubicBezTo>
                    <a:pt x="46" y="64"/>
                    <a:pt x="46" y="59"/>
                    <a:pt x="41" y="59"/>
                  </a:cubicBezTo>
                  <a:cubicBezTo>
                    <a:pt x="33" y="59"/>
                    <a:pt x="32" y="66"/>
                    <a:pt x="28" y="71"/>
                  </a:cubicBezTo>
                  <a:cubicBezTo>
                    <a:pt x="27" y="68"/>
                    <a:pt x="26" y="64"/>
                    <a:pt x="25" y="63"/>
                  </a:cubicBezTo>
                  <a:cubicBezTo>
                    <a:pt x="22" y="63"/>
                    <a:pt x="20" y="65"/>
                    <a:pt x="17" y="65"/>
                  </a:cubicBezTo>
                  <a:cubicBezTo>
                    <a:pt x="14" y="65"/>
                    <a:pt x="14" y="63"/>
                    <a:pt x="14" y="61"/>
                  </a:cubicBezTo>
                  <a:cubicBezTo>
                    <a:pt x="14" y="58"/>
                    <a:pt x="18" y="57"/>
                    <a:pt x="18" y="54"/>
                  </a:cubicBezTo>
                  <a:cubicBezTo>
                    <a:pt x="18" y="50"/>
                    <a:pt x="17" y="50"/>
                    <a:pt x="14" y="49"/>
                  </a:cubicBezTo>
                  <a:lnTo>
                    <a:pt x="14" y="49"/>
                  </a:lnTo>
                  <a:lnTo>
                    <a:pt x="14" y="47"/>
                  </a:lnTo>
                  <a:lnTo>
                    <a:pt x="14" y="47"/>
                  </a:lnTo>
                  <a:cubicBezTo>
                    <a:pt x="12" y="47"/>
                    <a:pt x="10" y="49"/>
                    <a:pt x="9" y="49"/>
                  </a:cubicBezTo>
                  <a:cubicBezTo>
                    <a:pt x="7" y="49"/>
                    <a:pt x="7" y="46"/>
                    <a:pt x="5" y="46"/>
                  </a:cubicBezTo>
                  <a:cubicBezTo>
                    <a:pt x="4" y="46"/>
                    <a:pt x="3" y="45"/>
                    <a:pt x="2" y="46"/>
                  </a:cubicBezTo>
                  <a:cubicBezTo>
                    <a:pt x="0" y="46"/>
                    <a:pt x="1" y="44"/>
                    <a:pt x="1" y="43"/>
                  </a:cubicBezTo>
                  <a:cubicBezTo>
                    <a:pt x="1" y="40"/>
                    <a:pt x="2" y="40"/>
                    <a:pt x="3" y="37"/>
                  </a:cubicBezTo>
                  <a:cubicBezTo>
                    <a:pt x="5" y="37"/>
                    <a:pt x="6" y="37"/>
                    <a:pt x="6" y="37"/>
                  </a:cubicBezTo>
                  <a:cubicBezTo>
                    <a:pt x="8" y="37"/>
                    <a:pt x="10" y="34"/>
                    <a:pt x="10" y="32"/>
                  </a:cubicBezTo>
                  <a:cubicBezTo>
                    <a:pt x="10" y="30"/>
                    <a:pt x="10" y="31"/>
                    <a:pt x="10" y="29"/>
                  </a:cubicBezTo>
                  <a:cubicBezTo>
                    <a:pt x="10" y="28"/>
                    <a:pt x="12" y="27"/>
                    <a:pt x="12" y="25"/>
                  </a:cubicBezTo>
                  <a:cubicBezTo>
                    <a:pt x="12" y="22"/>
                    <a:pt x="9" y="21"/>
                    <a:pt x="9" y="17"/>
                  </a:cubicBezTo>
                  <a:cubicBezTo>
                    <a:pt x="9" y="12"/>
                    <a:pt x="16" y="5"/>
                    <a:pt x="17" y="2"/>
                  </a:cubicBezTo>
                  <a:cubicBezTo>
                    <a:pt x="18" y="3"/>
                    <a:pt x="20" y="4"/>
                    <a:pt x="20" y="4"/>
                  </a:cubicBezTo>
                  <a:cubicBezTo>
                    <a:pt x="20" y="4"/>
                    <a:pt x="23" y="1"/>
                    <a:pt x="23" y="0"/>
                  </a:cubicBezTo>
                  <a:lnTo>
                    <a:pt x="23" y="0"/>
                  </a:lnTo>
                  <a:lnTo>
                    <a:pt x="27" y="0"/>
                  </a:lnTo>
                  <a:lnTo>
                    <a:pt x="27" y="0"/>
                  </a:lnTo>
                  <a:cubicBezTo>
                    <a:pt x="27" y="2"/>
                    <a:pt x="27" y="2"/>
                    <a:pt x="27" y="3"/>
                  </a:cubicBezTo>
                  <a:cubicBezTo>
                    <a:pt x="29" y="3"/>
                    <a:pt x="28" y="3"/>
                    <a:pt x="30" y="3"/>
                  </a:cubicBezTo>
                  <a:cubicBezTo>
                    <a:pt x="30" y="5"/>
                    <a:pt x="31" y="6"/>
                    <a:pt x="32" y="6"/>
                  </a:cubicBezTo>
                  <a:cubicBezTo>
                    <a:pt x="34" y="6"/>
                    <a:pt x="34" y="4"/>
                    <a:pt x="36" y="4"/>
                  </a:cubicBezTo>
                  <a:cubicBezTo>
                    <a:pt x="37" y="4"/>
                    <a:pt x="38" y="5"/>
                    <a:pt x="38" y="6"/>
                  </a:cubicBezTo>
                  <a:cubicBezTo>
                    <a:pt x="39" y="5"/>
                    <a:pt x="40" y="4"/>
                    <a:pt x="41" y="4"/>
                  </a:cubicBezTo>
                  <a:cubicBezTo>
                    <a:pt x="42" y="4"/>
                    <a:pt x="43" y="5"/>
                    <a:pt x="44" y="5"/>
                  </a:cubicBezTo>
                  <a:cubicBezTo>
                    <a:pt x="44" y="4"/>
                    <a:pt x="44" y="0"/>
                    <a:pt x="46" y="0"/>
                  </a:cubicBezTo>
                  <a:cubicBezTo>
                    <a:pt x="51" y="0"/>
                    <a:pt x="50" y="5"/>
                    <a:pt x="52" y="8"/>
                  </a:cubicBezTo>
                  <a:cubicBezTo>
                    <a:pt x="54" y="10"/>
                    <a:pt x="58" y="10"/>
                    <a:pt x="61" y="10"/>
                  </a:cubicBezTo>
                  <a:cubicBezTo>
                    <a:pt x="67" y="10"/>
                    <a:pt x="73" y="22"/>
                    <a:pt x="79" y="22"/>
                  </a:cubicBezTo>
                  <a:cubicBezTo>
                    <a:pt x="83" y="22"/>
                    <a:pt x="85" y="15"/>
                    <a:pt x="88" y="15"/>
                  </a:cubicBezTo>
                  <a:cubicBezTo>
                    <a:pt x="96" y="15"/>
                    <a:pt x="92" y="22"/>
                    <a:pt x="102" y="22"/>
                  </a:cubicBezTo>
                  <a:cubicBezTo>
                    <a:pt x="105" y="22"/>
                    <a:pt x="109" y="19"/>
                    <a:pt x="113" y="19"/>
                  </a:cubicBezTo>
                  <a:cubicBezTo>
                    <a:pt x="119" y="19"/>
                    <a:pt x="123" y="19"/>
                    <a:pt x="131" y="19"/>
                  </a:cubicBezTo>
                  <a:cubicBezTo>
                    <a:pt x="132" y="20"/>
                    <a:pt x="132" y="20"/>
                    <a:pt x="133" y="20"/>
                  </a:cubicBezTo>
                  <a:cubicBezTo>
                    <a:pt x="134" y="20"/>
                    <a:pt x="134" y="20"/>
                    <a:pt x="135" y="20"/>
                  </a:cubicBezTo>
                  <a:cubicBezTo>
                    <a:pt x="139" y="20"/>
                    <a:pt x="140" y="23"/>
                    <a:pt x="143" y="25"/>
                  </a:cubicBezTo>
                  <a:cubicBezTo>
                    <a:pt x="147" y="19"/>
                    <a:pt x="154" y="16"/>
                    <a:pt x="161" y="16"/>
                  </a:cubicBezTo>
                  <a:cubicBezTo>
                    <a:pt x="170" y="16"/>
                    <a:pt x="172" y="24"/>
                    <a:pt x="179" y="21"/>
                  </a:cubicBezTo>
                  <a:lnTo>
                    <a:pt x="179" y="21"/>
                  </a:lnTo>
                  <a:lnTo>
                    <a:pt x="181" y="21"/>
                  </a:lnTo>
                  <a:lnTo>
                    <a:pt x="181" y="21"/>
                  </a:lnTo>
                  <a:cubicBezTo>
                    <a:pt x="181" y="26"/>
                    <a:pt x="185" y="32"/>
                    <a:pt x="187" y="33"/>
                  </a:cubicBezTo>
                  <a:lnTo>
                    <a:pt x="187" y="33"/>
                  </a:lnTo>
                  <a:lnTo>
                    <a:pt x="185" y="33"/>
                  </a:lnTo>
                  <a:lnTo>
                    <a:pt x="185" y="33"/>
                  </a:lnTo>
                  <a:cubicBezTo>
                    <a:pt x="183" y="32"/>
                    <a:pt x="182" y="31"/>
                    <a:pt x="180" y="29"/>
                  </a:cubicBezTo>
                  <a:cubicBezTo>
                    <a:pt x="180" y="32"/>
                    <a:pt x="181" y="34"/>
                    <a:pt x="179" y="35"/>
                  </a:cubicBezTo>
                  <a:cubicBezTo>
                    <a:pt x="179" y="37"/>
                    <a:pt x="178" y="39"/>
                    <a:pt x="178" y="42"/>
                  </a:cubicBezTo>
                  <a:cubicBezTo>
                    <a:pt x="178" y="45"/>
                    <a:pt x="180" y="47"/>
                    <a:pt x="180" y="51"/>
                  </a:cubicBezTo>
                  <a:lnTo>
                    <a:pt x="180" y="51"/>
                  </a:lnTo>
                  <a:lnTo>
                    <a:pt x="179" y="56"/>
                  </a:lnTo>
                  <a:lnTo>
                    <a:pt x="180" y="63"/>
                  </a:lnTo>
                  <a:lnTo>
                    <a:pt x="183" y="76"/>
                  </a:lnTo>
                  <a:lnTo>
                    <a:pt x="183" y="76"/>
                  </a:lnTo>
                  <a:cubicBezTo>
                    <a:pt x="183" y="84"/>
                    <a:pt x="188" y="87"/>
                    <a:pt x="193" y="92"/>
                  </a:cubicBezTo>
                  <a:cubicBezTo>
                    <a:pt x="196" y="95"/>
                    <a:pt x="197" y="98"/>
                    <a:pt x="201" y="102"/>
                  </a:cubicBezTo>
                  <a:cubicBezTo>
                    <a:pt x="202" y="104"/>
                    <a:pt x="204" y="104"/>
                    <a:pt x="206" y="107"/>
                  </a:cubicBezTo>
                  <a:lnTo>
                    <a:pt x="206" y="107"/>
                  </a:lnTo>
                  <a:lnTo>
                    <a:pt x="208" y="107"/>
                  </a:lnTo>
                  <a:lnTo>
                    <a:pt x="208" y="107"/>
                  </a:lnTo>
                  <a:cubicBezTo>
                    <a:pt x="206" y="110"/>
                    <a:pt x="208" y="119"/>
                    <a:pt x="204" y="119"/>
                  </a:cubicBezTo>
                  <a:cubicBezTo>
                    <a:pt x="202" y="119"/>
                    <a:pt x="201" y="117"/>
                    <a:pt x="200" y="116"/>
                  </a:cubicBezTo>
                  <a:cubicBezTo>
                    <a:pt x="199" y="116"/>
                    <a:pt x="199" y="115"/>
                    <a:pt x="197" y="116"/>
                  </a:cubicBezTo>
                  <a:cubicBezTo>
                    <a:pt x="196" y="113"/>
                    <a:pt x="196" y="112"/>
                    <a:pt x="194" y="111"/>
                  </a:cubicBezTo>
                  <a:cubicBezTo>
                    <a:pt x="193" y="118"/>
                    <a:pt x="185" y="120"/>
                    <a:pt x="186" y="109"/>
                  </a:cubicBezTo>
                  <a:cubicBezTo>
                    <a:pt x="186" y="106"/>
                    <a:pt x="179" y="115"/>
                    <a:pt x="173" y="111"/>
                  </a:cubicBezTo>
                  <a:cubicBezTo>
                    <a:pt x="173" y="111"/>
                    <a:pt x="170" y="127"/>
                    <a:pt x="170" y="127"/>
                  </a:cubicBezTo>
                  <a:lnTo>
                    <a:pt x="170" y="127"/>
                  </a:lnTo>
                  <a:lnTo>
                    <a:pt x="170" y="127"/>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59" name="Freeform 335"/>
            <p:cNvSpPr>
              <a:spLocks/>
            </p:cNvSpPr>
            <p:nvPr/>
          </p:nvSpPr>
          <p:spPr bwMode="gray">
            <a:xfrm>
              <a:off x="1070410" y="1917752"/>
              <a:ext cx="840270" cy="855711"/>
            </a:xfrm>
            <a:custGeom>
              <a:avLst/>
              <a:gdLst/>
              <a:ahLst/>
              <a:cxnLst>
                <a:cxn ang="0">
                  <a:pos x="42" y="170"/>
                </a:cxn>
                <a:cxn ang="0">
                  <a:pos x="46" y="162"/>
                </a:cxn>
                <a:cxn ang="0">
                  <a:pos x="45" y="150"/>
                </a:cxn>
                <a:cxn ang="0">
                  <a:pos x="56" y="137"/>
                </a:cxn>
                <a:cxn ang="0">
                  <a:pos x="59" y="133"/>
                </a:cxn>
                <a:cxn ang="0">
                  <a:pos x="63" y="133"/>
                </a:cxn>
                <a:cxn ang="0">
                  <a:pos x="66" y="136"/>
                </a:cxn>
                <a:cxn ang="0">
                  <a:pos x="72" y="137"/>
                </a:cxn>
                <a:cxn ang="0">
                  <a:pos x="77" y="137"/>
                </a:cxn>
                <a:cxn ang="0">
                  <a:pos x="82" y="133"/>
                </a:cxn>
                <a:cxn ang="0">
                  <a:pos x="97" y="143"/>
                </a:cxn>
                <a:cxn ang="0">
                  <a:pos x="124" y="148"/>
                </a:cxn>
                <a:cxn ang="0">
                  <a:pos x="149" y="152"/>
                </a:cxn>
                <a:cxn ang="0">
                  <a:pos x="163" y="148"/>
                </a:cxn>
                <a:cxn ang="0">
                  <a:pos x="148" y="139"/>
                </a:cxn>
                <a:cxn ang="0">
                  <a:pos x="146" y="133"/>
                </a:cxn>
                <a:cxn ang="0">
                  <a:pos x="144" y="133"/>
                </a:cxn>
                <a:cxn ang="0">
                  <a:pos x="128" y="120"/>
                </a:cxn>
                <a:cxn ang="0">
                  <a:pos x="123" y="111"/>
                </a:cxn>
                <a:cxn ang="0">
                  <a:pos x="129" y="85"/>
                </a:cxn>
                <a:cxn ang="0">
                  <a:pos x="130" y="71"/>
                </a:cxn>
                <a:cxn ang="0">
                  <a:pos x="120" y="74"/>
                </a:cxn>
                <a:cxn ang="0">
                  <a:pos x="115" y="56"/>
                </a:cxn>
                <a:cxn ang="0">
                  <a:pos x="122" y="29"/>
                </a:cxn>
                <a:cxn ang="0">
                  <a:pos x="127" y="19"/>
                </a:cxn>
                <a:cxn ang="0">
                  <a:pos x="114" y="6"/>
                </a:cxn>
                <a:cxn ang="0">
                  <a:pos x="103" y="5"/>
                </a:cxn>
                <a:cxn ang="0">
                  <a:pos x="90" y="16"/>
                </a:cxn>
                <a:cxn ang="0">
                  <a:pos x="95" y="19"/>
                </a:cxn>
                <a:cxn ang="0">
                  <a:pos x="95" y="22"/>
                </a:cxn>
                <a:cxn ang="0">
                  <a:pos x="96" y="34"/>
                </a:cxn>
                <a:cxn ang="0">
                  <a:pos x="87" y="29"/>
                </a:cxn>
                <a:cxn ang="0">
                  <a:pos x="70" y="29"/>
                </a:cxn>
                <a:cxn ang="0">
                  <a:pos x="64" y="29"/>
                </a:cxn>
                <a:cxn ang="0">
                  <a:pos x="56" y="10"/>
                </a:cxn>
                <a:cxn ang="0">
                  <a:pos x="49" y="9"/>
                </a:cxn>
                <a:cxn ang="0">
                  <a:pos x="46" y="23"/>
                </a:cxn>
                <a:cxn ang="0">
                  <a:pos x="33" y="48"/>
                </a:cxn>
                <a:cxn ang="0">
                  <a:pos x="31" y="53"/>
                </a:cxn>
                <a:cxn ang="0">
                  <a:pos x="33" y="63"/>
                </a:cxn>
                <a:cxn ang="0">
                  <a:pos x="23" y="66"/>
                </a:cxn>
                <a:cxn ang="0">
                  <a:pos x="18" y="53"/>
                </a:cxn>
                <a:cxn ang="0">
                  <a:pos x="17" y="43"/>
                </a:cxn>
                <a:cxn ang="0">
                  <a:pos x="11" y="57"/>
                </a:cxn>
                <a:cxn ang="0">
                  <a:pos x="7" y="64"/>
                </a:cxn>
                <a:cxn ang="0">
                  <a:pos x="12" y="82"/>
                </a:cxn>
                <a:cxn ang="0">
                  <a:pos x="12" y="91"/>
                </a:cxn>
                <a:cxn ang="0">
                  <a:pos x="19" y="106"/>
                </a:cxn>
                <a:cxn ang="0">
                  <a:pos x="7" y="109"/>
                </a:cxn>
                <a:cxn ang="0">
                  <a:pos x="2" y="109"/>
                </a:cxn>
                <a:cxn ang="0">
                  <a:pos x="0" y="120"/>
                </a:cxn>
                <a:cxn ang="0">
                  <a:pos x="12" y="140"/>
                </a:cxn>
                <a:cxn ang="0">
                  <a:pos x="21" y="141"/>
                </a:cxn>
                <a:cxn ang="0">
                  <a:pos x="21" y="143"/>
                </a:cxn>
                <a:cxn ang="0">
                  <a:pos x="24" y="143"/>
                </a:cxn>
                <a:cxn ang="0">
                  <a:pos x="39" y="170"/>
                </a:cxn>
              </a:cxnLst>
              <a:rect l="0" t="0" r="r" b="b"/>
              <a:pathLst>
                <a:path w="167" h="170">
                  <a:moveTo>
                    <a:pt x="39" y="170"/>
                  </a:moveTo>
                  <a:cubicBezTo>
                    <a:pt x="40" y="170"/>
                    <a:pt x="42" y="170"/>
                    <a:pt x="42" y="170"/>
                  </a:cubicBezTo>
                  <a:cubicBezTo>
                    <a:pt x="44" y="170"/>
                    <a:pt x="46" y="167"/>
                    <a:pt x="46" y="165"/>
                  </a:cubicBezTo>
                  <a:cubicBezTo>
                    <a:pt x="46" y="163"/>
                    <a:pt x="46" y="164"/>
                    <a:pt x="46" y="162"/>
                  </a:cubicBezTo>
                  <a:cubicBezTo>
                    <a:pt x="46" y="161"/>
                    <a:pt x="48" y="160"/>
                    <a:pt x="48" y="158"/>
                  </a:cubicBezTo>
                  <a:cubicBezTo>
                    <a:pt x="48" y="155"/>
                    <a:pt x="45" y="154"/>
                    <a:pt x="45" y="150"/>
                  </a:cubicBezTo>
                  <a:cubicBezTo>
                    <a:pt x="45" y="145"/>
                    <a:pt x="52" y="138"/>
                    <a:pt x="53" y="135"/>
                  </a:cubicBezTo>
                  <a:cubicBezTo>
                    <a:pt x="54" y="136"/>
                    <a:pt x="56" y="137"/>
                    <a:pt x="56" y="137"/>
                  </a:cubicBezTo>
                  <a:cubicBezTo>
                    <a:pt x="56" y="137"/>
                    <a:pt x="59" y="134"/>
                    <a:pt x="59" y="133"/>
                  </a:cubicBezTo>
                  <a:lnTo>
                    <a:pt x="59" y="133"/>
                  </a:lnTo>
                  <a:lnTo>
                    <a:pt x="63" y="133"/>
                  </a:lnTo>
                  <a:lnTo>
                    <a:pt x="63" y="133"/>
                  </a:lnTo>
                  <a:cubicBezTo>
                    <a:pt x="63" y="135"/>
                    <a:pt x="63" y="135"/>
                    <a:pt x="63" y="136"/>
                  </a:cubicBezTo>
                  <a:cubicBezTo>
                    <a:pt x="65" y="136"/>
                    <a:pt x="64" y="136"/>
                    <a:pt x="66" y="136"/>
                  </a:cubicBezTo>
                  <a:cubicBezTo>
                    <a:pt x="66" y="138"/>
                    <a:pt x="67" y="139"/>
                    <a:pt x="68" y="139"/>
                  </a:cubicBezTo>
                  <a:cubicBezTo>
                    <a:pt x="70" y="139"/>
                    <a:pt x="70" y="137"/>
                    <a:pt x="72" y="137"/>
                  </a:cubicBezTo>
                  <a:cubicBezTo>
                    <a:pt x="73" y="137"/>
                    <a:pt x="74" y="138"/>
                    <a:pt x="74" y="139"/>
                  </a:cubicBezTo>
                  <a:cubicBezTo>
                    <a:pt x="75" y="138"/>
                    <a:pt x="76" y="137"/>
                    <a:pt x="77" y="137"/>
                  </a:cubicBezTo>
                  <a:cubicBezTo>
                    <a:pt x="78" y="137"/>
                    <a:pt x="79" y="138"/>
                    <a:pt x="80" y="138"/>
                  </a:cubicBezTo>
                  <a:cubicBezTo>
                    <a:pt x="80" y="137"/>
                    <a:pt x="80" y="133"/>
                    <a:pt x="82" y="133"/>
                  </a:cubicBezTo>
                  <a:cubicBezTo>
                    <a:pt x="87" y="133"/>
                    <a:pt x="86" y="138"/>
                    <a:pt x="88" y="141"/>
                  </a:cubicBezTo>
                  <a:cubicBezTo>
                    <a:pt x="90" y="143"/>
                    <a:pt x="94" y="143"/>
                    <a:pt x="97" y="143"/>
                  </a:cubicBezTo>
                  <a:cubicBezTo>
                    <a:pt x="103" y="143"/>
                    <a:pt x="109" y="155"/>
                    <a:pt x="115" y="155"/>
                  </a:cubicBezTo>
                  <a:cubicBezTo>
                    <a:pt x="119" y="155"/>
                    <a:pt x="121" y="148"/>
                    <a:pt x="124" y="148"/>
                  </a:cubicBezTo>
                  <a:cubicBezTo>
                    <a:pt x="132" y="148"/>
                    <a:pt x="128" y="155"/>
                    <a:pt x="138" y="155"/>
                  </a:cubicBezTo>
                  <a:cubicBezTo>
                    <a:pt x="141" y="155"/>
                    <a:pt x="145" y="152"/>
                    <a:pt x="149" y="152"/>
                  </a:cubicBezTo>
                  <a:cubicBezTo>
                    <a:pt x="155" y="152"/>
                    <a:pt x="159" y="152"/>
                    <a:pt x="167" y="152"/>
                  </a:cubicBezTo>
                  <a:cubicBezTo>
                    <a:pt x="165" y="152"/>
                    <a:pt x="165" y="149"/>
                    <a:pt x="163" y="148"/>
                  </a:cubicBezTo>
                  <a:cubicBezTo>
                    <a:pt x="161" y="145"/>
                    <a:pt x="155" y="139"/>
                    <a:pt x="151" y="139"/>
                  </a:cubicBezTo>
                  <a:cubicBezTo>
                    <a:pt x="149" y="139"/>
                    <a:pt x="150" y="139"/>
                    <a:pt x="148" y="139"/>
                  </a:cubicBezTo>
                  <a:cubicBezTo>
                    <a:pt x="147" y="139"/>
                    <a:pt x="146" y="135"/>
                    <a:pt x="146" y="133"/>
                  </a:cubicBezTo>
                  <a:lnTo>
                    <a:pt x="146" y="133"/>
                  </a:lnTo>
                  <a:lnTo>
                    <a:pt x="144" y="133"/>
                  </a:lnTo>
                  <a:lnTo>
                    <a:pt x="144" y="133"/>
                  </a:lnTo>
                  <a:cubicBezTo>
                    <a:pt x="143" y="129"/>
                    <a:pt x="133" y="120"/>
                    <a:pt x="131" y="120"/>
                  </a:cubicBezTo>
                  <a:cubicBezTo>
                    <a:pt x="129" y="120"/>
                    <a:pt x="130" y="120"/>
                    <a:pt x="128" y="120"/>
                  </a:cubicBezTo>
                  <a:cubicBezTo>
                    <a:pt x="127" y="120"/>
                    <a:pt x="127" y="112"/>
                    <a:pt x="127" y="111"/>
                  </a:cubicBezTo>
                  <a:cubicBezTo>
                    <a:pt x="127" y="111"/>
                    <a:pt x="125" y="111"/>
                    <a:pt x="123" y="111"/>
                  </a:cubicBezTo>
                  <a:cubicBezTo>
                    <a:pt x="123" y="104"/>
                    <a:pt x="123" y="100"/>
                    <a:pt x="123" y="93"/>
                  </a:cubicBezTo>
                  <a:cubicBezTo>
                    <a:pt x="123" y="89"/>
                    <a:pt x="128" y="88"/>
                    <a:pt x="129" y="85"/>
                  </a:cubicBezTo>
                  <a:cubicBezTo>
                    <a:pt x="132" y="80"/>
                    <a:pt x="133" y="76"/>
                    <a:pt x="135" y="72"/>
                  </a:cubicBezTo>
                  <a:cubicBezTo>
                    <a:pt x="134" y="71"/>
                    <a:pt x="132" y="71"/>
                    <a:pt x="130" y="71"/>
                  </a:cubicBezTo>
                  <a:cubicBezTo>
                    <a:pt x="127" y="71"/>
                    <a:pt x="126" y="70"/>
                    <a:pt x="125" y="74"/>
                  </a:cubicBezTo>
                  <a:cubicBezTo>
                    <a:pt x="123" y="74"/>
                    <a:pt x="121" y="74"/>
                    <a:pt x="120" y="74"/>
                  </a:cubicBezTo>
                  <a:cubicBezTo>
                    <a:pt x="114" y="74"/>
                    <a:pt x="118" y="64"/>
                    <a:pt x="116" y="59"/>
                  </a:cubicBezTo>
                  <a:cubicBezTo>
                    <a:pt x="116" y="58"/>
                    <a:pt x="115" y="58"/>
                    <a:pt x="115" y="56"/>
                  </a:cubicBezTo>
                  <a:cubicBezTo>
                    <a:pt x="115" y="49"/>
                    <a:pt x="122" y="45"/>
                    <a:pt x="122" y="36"/>
                  </a:cubicBezTo>
                  <a:cubicBezTo>
                    <a:pt x="122" y="34"/>
                    <a:pt x="122" y="33"/>
                    <a:pt x="122" y="29"/>
                  </a:cubicBezTo>
                  <a:cubicBezTo>
                    <a:pt x="122" y="28"/>
                    <a:pt x="120" y="27"/>
                    <a:pt x="120" y="26"/>
                  </a:cubicBezTo>
                  <a:cubicBezTo>
                    <a:pt x="120" y="21"/>
                    <a:pt x="127" y="25"/>
                    <a:pt x="127" y="19"/>
                  </a:cubicBezTo>
                  <a:cubicBezTo>
                    <a:pt x="127" y="12"/>
                    <a:pt x="120" y="14"/>
                    <a:pt x="117" y="12"/>
                  </a:cubicBezTo>
                  <a:cubicBezTo>
                    <a:pt x="116" y="11"/>
                    <a:pt x="117" y="8"/>
                    <a:pt x="114" y="6"/>
                  </a:cubicBezTo>
                  <a:cubicBezTo>
                    <a:pt x="114" y="7"/>
                    <a:pt x="113" y="9"/>
                    <a:pt x="111" y="9"/>
                  </a:cubicBezTo>
                  <a:cubicBezTo>
                    <a:pt x="109" y="9"/>
                    <a:pt x="105" y="6"/>
                    <a:pt x="103" y="5"/>
                  </a:cubicBezTo>
                  <a:cubicBezTo>
                    <a:pt x="102" y="4"/>
                    <a:pt x="102" y="0"/>
                    <a:pt x="100" y="0"/>
                  </a:cubicBezTo>
                  <a:cubicBezTo>
                    <a:pt x="93" y="0"/>
                    <a:pt x="90" y="9"/>
                    <a:pt x="90" y="16"/>
                  </a:cubicBezTo>
                  <a:cubicBezTo>
                    <a:pt x="90" y="19"/>
                    <a:pt x="93" y="19"/>
                    <a:pt x="95" y="19"/>
                  </a:cubicBezTo>
                  <a:lnTo>
                    <a:pt x="95" y="19"/>
                  </a:lnTo>
                  <a:lnTo>
                    <a:pt x="95" y="22"/>
                  </a:lnTo>
                  <a:lnTo>
                    <a:pt x="95" y="22"/>
                  </a:lnTo>
                  <a:cubicBezTo>
                    <a:pt x="94" y="23"/>
                    <a:pt x="93" y="24"/>
                    <a:pt x="93" y="26"/>
                  </a:cubicBezTo>
                  <a:cubicBezTo>
                    <a:pt x="93" y="29"/>
                    <a:pt x="96" y="30"/>
                    <a:pt x="96" y="34"/>
                  </a:cubicBezTo>
                  <a:cubicBezTo>
                    <a:pt x="96" y="35"/>
                    <a:pt x="96" y="38"/>
                    <a:pt x="95" y="38"/>
                  </a:cubicBezTo>
                  <a:cubicBezTo>
                    <a:pt x="92" y="38"/>
                    <a:pt x="87" y="32"/>
                    <a:pt x="87" y="29"/>
                  </a:cubicBezTo>
                  <a:cubicBezTo>
                    <a:pt x="86" y="25"/>
                    <a:pt x="88" y="22"/>
                    <a:pt x="83" y="22"/>
                  </a:cubicBezTo>
                  <a:cubicBezTo>
                    <a:pt x="79" y="22"/>
                    <a:pt x="70" y="21"/>
                    <a:pt x="70" y="29"/>
                  </a:cubicBezTo>
                  <a:lnTo>
                    <a:pt x="70" y="29"/>
                  </a:lnTo>
                  <a:lnTo>
                    <a:pt x="64" y="29"/>
                  </a:lnTo>
                  <a:lnTo>
                    <a:pt x="64" y="29"/>
                  </a:lnTo>
                  <a:cubicBezTo>
                    <a:pt x="57" y="25"/>
                    <a:pt x="59" y="18"/>
                    <a:pt x="56" y="10"/>
                  </a:cubicBezTo>
                  <a:cubicBezTo>
                    <a:pt x="55" y="10"/>
                    <a:pt x="53" y="12"/>
                    <a:pt x="53" y="12"/>
                  </a:cubicBezTo>
                  <a:cubicBezTo>
                    <a:pt x="52" y="12"/>
                    <a:pt x="51" y="9"/>
                    <a:pt x="49" y="9"/>
                  </a:cubicBezTo>
                  <a:cubicBezTo>
                    <a:pt x="46" y="9"/>
                    <a:pt x="46" y="12"/>
                    <a:pt x="46" y="14"/>
                  </a:cubicBezTo>
                  <a:cubicBezTo>
                    <a:pt x="46" y="16"/>
                    <a:pt x="46" y="19"/>
                    <a:pt x="46" y="23"/>
                  </a:cubicBezTo>
                  <a:cubicBezTo>
                    <a:pt x="46" y="31"/>
                    <a:pt x="42" y="34"/>
                    <a:pt x="39" y="38"/>
                  </a:cubicBezTo>
                  <a:cubicBezTo>
                    <a:pt x="36" y="40"/>
                    <a:pt x="36" y="45"/>
                    <a:pt x="33" y="48"/>
                  </a:cubicBezTo>
                  <a:cubicBezTo>
                    <a:pt x="32" y="49"/>
                    <a:pt x="31" y="49"/>
                    <a:pt x="31" y="51"/>
                  </a:cubicBezTo>
                  <a:cubicBezTo>
                    <a:pt x="31" y="51"/>
                    <a:pt x="31" y="52"/>
                    <a:pt x="31" y="53"/>
                  </a:cubicBezTo>
                  <a:cubicBezTo>
                    <a:pt x="31" y="54"/>
                    <a:pt x="29" y="55"/>
                    <a:pt x="29" y="57"/>
                  </a:cubicBezTo>
                  <a:cubicBezTo>
                    <a:pt x="29" y="59"/>
                    <a:pt x="33" y="60"/>
                    <a:pt x="33" y="63"/>
                  </a:cubicBezTo>
                  <a:cubicBezTo>
                    <a:pt x="33" y="64"/>
                    <a:pt x="28" y="70"/>
                    <a:pt x="28" y="70"/>
                  </a:cubicBezTo>
                  <a:cubicBezTo>
                    <a:pt x="27" y="70"/>
                    <a:pt x="23" y="67"/>
                    <a:pt x="23" y="66"/>
                  </a:cubicBezTo>
                  <a:cubicBezTo>
                    <a:pt x="23" y="63"/>
                    <a:pt x="23" y="59"/>
                    <a:pt x="21" y="56"/>
                  </a:cubicBezTo>
                  <a:cubicBezTo>
                    <a:pt x="21" y="56"/>
                    <a:pt x="18" y="55"/>
                    <a:pt x="18" y="53"/>
                  </a:cubicBezTo>
                  <a:cubicBezTo>
                    <a:pt x="18" y="51"/>
                    <a:pt x="20" y="50"/>
                    <a:pt x="20" y="47"/>
                  </a:cubicBezTo>
                  <a:cubicBezTo>
                    <a:pt x="20" y="47"/>
                    <a:pt x="20" y="44"/>
                    <a:pt x="17" y="43"/>
                  </a:cubicBezTo>
                  <a:cubicBezTo>
                    <a:pt x="16" y="43"/>
                    <a:pt x="16" y="43"/>
                    <a:pt x="15" y="43"/>
                  </a:cubicBezTo>
                  <a:cubicBezTo>
                    <a:pt x="16" y="51"/>
                    <a:pt x="12" y="53"/>
                    <a:pt x="11" y="57"/>
                  </a:cubicBezTo>
                  <a:cubicBezTo>
                    <a:pt x="9" y="58"/>
                    <a:pt x="8" y="58"/>
                    <a:pt x="7" y="59"/>
                  </a:cubicBezTo>
                  <a:cubicBezTo>
                    <a:pt x="8" y="61"/>
                    <a:pt x="7" y="63"/>
                    <a:pt x="7" y="64"/>
                  </a:cubicBezTo>
                  <a:cubicBezTo>
                    <a:pt x="7" y="67"/>
                    <a:pt x="6" y="69"/>
                    <a:pt x="6" y="72"/>
                  </a:cubicBezTo>
                  <a:cubicBezTo>
                    <a:pt x="6" y="72"/>
                    <a:pt x="11" y="81"/>
                    <a:pt x="12" y="82"/>
                  </a:cubicBezTo>
                  <a:lnTo>
                    <a:pt x="12" y="82"/>
                  </a:lnTo>
                  <a:lnTo>
                    <a:pt x="12" y="91"/>
                  </a:lnTo>
                  <a:lnTo>
                    <a:pt x="12" y="91"/>
                  </a:lnTo>
                  <a:cubicBezTo>
                    <a:pt x="14" y="97"/>
                    <a:pt x="18" y="99"/>
                    <a:pt x="19" y="106"/>
                  </a:cubicBezTo>
                  <a:cubicBezTo>
                    <a:pt x="13" y="107"/>
                    <a:pt x="15" y="114"/>
                    <a:pt x="11" y="114"/>
                  </a:cubicBezTo>
                  <a:cubicBezTo>
                    <a:pt x="10" y="114"/>
                    <a:pt x="7" y="110"/>
                    <a:pt x="7" y="109"/>
                  </a:cubicBezTo>
                  <a:lnTo>
                    <a:pt x="7" y="109"/>
                  </a:lnTo>
                  <a:lnTo>
                    <a:pt x="2" y="109"/>
                  </a:lnTo>
                  <a:lnTo>
                    <a:pt x="2" y="109"/>
                  </a:lnTo>
                  <a:cubicBezTo>
                    <a:pt x="1" y="112"/>
                    <a:pt x="0" y="116"/>
                    <a:pt x="0" y="120"/>
                  </a:cubicBezTo>
                  <a:cubicBezTo>
                    <a:pt x="0" y="122"/>
                    <a:pt x="2" y="121"/>
                    <a:pt x="2" y="123"/>
                  </a:cubicBezTo>
                  <a:cubicBezTo>
                    <a:pt x="4" y="128"/>
                    <a:pt x="6" y="140"/>
                    <a:pt x="12" y="140"/>
                  </a:cubicBezTo>
                  <a:cubicBezTo>
                    <a:pt x="15" y="140"/>
                    <a:pt x="16" y="137"/>
                    <a:pt x="19" y="137"/>
                  </a:cubicBezTo>
                  <a:cubicBezTo>
                    <a:pt x="21" y="137"/>
                    <a:pt x="21" y="140"/>
                    <a:pt x="21" y="141"/>
                  </a:cubicBezTo>
                  <a:lnTo>
                    <a:pt x="21" y="141"/>
                  </a:lnTo>
                  <a:lnTo>
                    <a:pt x="21" y="143"/>
                  </a:lnTo>
                  <a:lnTo>
                    <a:pt x="24" y="143"/>
                  </a:lnTo>
                  <a:lnTo>
                    <a:pt x="24" y="143"/>
                  </a:lnTo>
                  <a:cubicBezTo>
                    <a:pt x="27" y="155"/>
                    <a:pt x="39" y="157"/>
                    <a:pt x="39" y="170"/>
                  </a:cubicBezTo>
                  <a:lnTo>
                    <a:pt x="39" y="170"/>
                  </a:lnTo>
                  <a:lnTo>
                    <a:pt x="39" y="170"/>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60" name="Freeform 336"/>
            <p:cNvSpPr>
              <a:spLocks/>
            </p:cNvSpPr>
            <p:nvPr/>
          </p:nvSpPr>
          <p:spPr bwMode="gray">
            <a:xfrm>
              <a:off x="1623727" y="1726021"/>
              <a:ext cx="588060" cy="625376"/>
            </a:xfrm>
            <a:custGeom>
              <a:avLst/>
              <a:gdLst/>
              <a:ahLst/>
              <a:cxnLst>
                <a:cxn ang="0">
                  <a:pos x="117" y="36"/>
                </a:cxn>
                <a:cxn ang="0">
                  <a:pos x="114" y="34"/>
                </a:cxn>
                <a:cxn ang="0">
                  <a:pos x="110" y="27"/>
                </a:cxn>
                <a:cxn ang="0">
                  <a:pos x="107" y="24"/>
                </a:cxn>
                <a:cxn ang="0">
                  <a:pos x="103" y="17"/>
                </a:cxn>
                <a:cxn ang="0">
                  <a:pos x="98" y="7"/>
                </a:cxn>
                <a:cxn ang="0">
                  <a:pos x="105" y="2"/>
                </a:cxn>
                <a:cxn ang="0">
                  <a:pos x="101" y="0"/>
                </a:cxn>
                <a:cxn ang="0">
                  <a:pos x="77" y="9"/>
                </a:cxn>
                <a:cxn ang="0">
                  <a:pos x="74" y="6"/>
                </a:cxn>
                <a:cxn ang="0">
                  <a:pos x="74" y="6"/>
                </a:cxn>
                <a:cxn ang="0">
                  <a:pos x="69" y="6"/>
                </a:cxn>
                <a:cxn ang="0">
                  <a:pos x="69" y="6"/>
                </a:cxn>
                <a:cxn ang="0">
                  <a:pos x="57" y="13"/>
                </a:cxn>
                <a:cxn ang="0">
                  <a:pos x="58" y="7"/>
                </a:cxn>
                <a:cxn ang="0">
                  <a:pos x="53" y="7"/>
                </a:cxn>
                <a:cxn ang="0">
                  <a:pos x="42" y="12"/>
                </a:cxn>
                <a:cxn ang="0">
                  <a:pos x="32" y="27"/>
                </a:cxn>
                <a:cxn ang="0">
                  <a:pos x="22" y="24"/>
                </a:cxn>
                <a:cxn ang="0">
                  <a:pos x="15" y="17"/>
                </a:cxn>
                <a:cxn ang="0">
                  <a:pos x="0" y="34"/>
                </a:cxn>
                <a:cxn ang="0">
                  <a:pos x="5" y="41"/>
                </a:cxn>
                <a:cxn ang="0">
                  <a:pos x="5" y="44"/>
                </a:cxn>
                <a:cxn ang="0">
                  <a:pos x="7" y="50"/>
                </a:cxn>
                <a:cxn ang="0">
                  <a:pos x="17" y="57"/>
                </a:cxn>
                <a:cxn ang="0">
                  <a:pos x="10" y="64"/>
                </a:cxn>
                <a:cxn ang="0">
                  <a:pos x="12" y="67"/>
                </a:cxn>
                <a:cxn ang="0">
                  <a:pos x="12" y="74"/>
                </a:cxn>
                <a:cxn ang="0">
                  <a:pos x="5" y="94"/>
                </a:cxn>
                <a:cxn ang="0">
                  <a:pos x="6" y="97"/>
                </a:cxn>
                <a:cxn ang="0">
                  <a:pos x="10" y="112"/>
                </a:cxn>
                <a:cxn ang="0">
                  <a:pos x="15" y="112"/>
                </a:cxn>
                <a:cxn ang="0">
                  <a:pos x="20" y="109"/>
                </a:cxn>
                <a:cxn ang="0">
                  <a:pos x="25" y="110"/>
                </a:cxn>
                <a:cxn ang="0">
                  <a:pos x="28" y="113"/>
                </a:cxn>
                <a:cxn ang="0">
                  <a:pos x="28" y="118"/>
                </a:cxn>
                <a:cxn ang="0">
                  <a:pos x="32" y="123"/>
                </a:cxn>
                <a:cxn ang="0">
                  <a:pos x="35" y="121"/>
                </a:cxn>
                <a:cxn ang="0">
                  <a:pos x="41" y="124"/>
                </a:cxn>
                <a:cxn ang="0">
                  <a:pos x="44" y="119"/>
                </a:cxn>
                <a:cxn ang="0">
                  <a:pos x="50" y="104"/>
                </a:cxn>
                <a:cxn ang="0">
                  <a:pos x="55" y="101"/>
                </a:cxn>
                <a:cxn ang="0">
                  <a:pos x="66" y="94"/>
                </a:cxn>
                <a:cxn ang="0">
                  <a:pos x="73" y="98"/>
                </a:cxn>
                <a:cxn ang="0">
                  <a:pos x="75" y="87"/>
                </a:cxn>
                <a:cxn ang="0">
                  <a:pos x="84" y="85"/>
                </a:cxn>
                <a:cxn ang="0">
                  <a:pos x="90" y="78"/>
                </a:cxn>
                <a:cxn ang="0">
                  <a:pos x="86" y="72"/>
                </a:cxn>
                <a:cxn ang="0">
                  <a:pos x="81" y="66"/>
                </a:cxn>
                <a:cxn ang="0">
                  <a:pos x="86" y="54"/>
                </a:cxn>
                <a:cxn ang="0">
                  <a:pos x="82" y="51"/>
                </a:cxn>
                <a:cxn ang="0">
                  <a:pos x="93" y="49"/>
                </a:cxn>
                <a:cxn ang="0">
                  <a:pos x="99" y="35"/>
                </a:cxn>
                <a:cxn ang="0">
                  <a:pos x="107" y="41"/>
                </a:cxn>
                <a:cxn ang="0">
                  <a:pos x="117" y="36"/>
                </a:cxn>
                <a:cxn ang="0">
                  <a:pos x="117" y="36"/>
                </a:cxn>
                <a:cxn ang="0">
                  <a:pos x="117" y="36"/>
                </a:cxn>
              </a:cxnLst>
              <a:rect l="0" t="0" r="r" b="b"/>
              <a:pathLst>
                <a:path w="117" h="124">
                  <a:moveTo>
                    <a:pt x="117" y="36"/>
                  </a:moveTo>
                  <a:cubicBezTo>
                    <a:pt x="116" y="36"/>
                    <a:pt x="115" y="35"/>
                    <a:pt x="114" y="34"/>
                  </a:cubicBezTo>
                  <a:cubicBezTo>
                    <a:pt x="112" y="32"/>
                    <a:pt x="112" y="30"/>
                    <a:pt x="110" y="27"/>
                  </a:cubicBezTo>
                  <a:cubicBezTo>
                    <a:pt x="109" y="26"/>
                    <a:pt x="107" y="27"/>
                    <a:pt x="107" y="24"/>
                  </a:cubicBezTo>
                  <a:cubicBezTo>
                    <a:pt x="107" y="21"/>
                    <a:pt x="107" y="17"/>
                    <a:pt x="103" y="17"/>
                  </a:cubicBezTo>
                  <a:cubicBezTo>
                    <a:pt x="100" y="17"/>
                    <a:pt x="98" y="13"/>
                    <a:pt x="98" y="7"/>
                  </a:cubicBezTo>
                  <a:cubicBezTo>
                    <a:pt x="98" y="3"/>
                    <a:pt x="105" y="6"/>
                    <a:pt x="105" y="2"/>
                  </a:cubicBezTo>
                  <a:cubicBezTo>
                    <a:pt x="105" y="0"/>
                    <a:pt x="104" y="0"/>
                    <a:pt x="101" y="0"/>
                  </a:cubicBezTo>
                  <a:cubicBezTo>
                    <a:pt x="93" y="0"/>
                    <a:pt x="86" y="5"/>
                    <a:pt x="77" y="9"/>
                  </a:cubicBezTo>
                  <a:cubicBezTo>
                    <a:pt x="75" y="10"/>
                    <a:pt x="75" y="8"/>
                    <a:pt x="74" y="6"/>
                  </a:cubicBezTo>
                  <a:lnTo>
                    <a:pt x="74" y="6"/>
                  </a:lnTo>
                  <a:lnTo>
                    <a:pt x="69" y="6"/>
                  </a:lnTo>
                  <a:lnTo>
                    <a:pt x="69" y="6"/>
                  </a:lnTo>
                  <a:cubicBezTo>
                    <a:pt x="64" y="8"/>
                    <a:pt x="62" y="4"/>
                    <a:pt x="57" y="13"/>
                  </a:cubicBezTo>
                  <a:cubicBezTo>
                    <a:pt x="57" y="12"/>
                    <a:pt x="58" y="7"/>
                    <a:pt x="58" y="7"/>
                  </a:cubicBezTo>
                  <a:cubicBezTo>
                    <a:pt x="57" y="8"/>
                    <a:pt x="56" y="7"/>
                    <a:pt x="53" y="7"/>
                  </a:cubicBezTo>
                  <a:cubicBezTo>
                    <a:pt x="48" y="7"/>
                    <a:pt x="44" y="8"/>
                    <a:pt x="42" y="12"/>
                  </a:cubicBezTo>
                  <a:cubicBezTo>
                    <a:pt x="39" y="18"/>
                    <a:pt x="40" y="27"/>
                    <a:pt x="32" y="27"/>
                  </a:cubicBezTo>
                  <a:cubicBezTo>
                    <a:pt x="28" y="27"/>
                    <a:pt x="21" y="28"/>
                    <a:pt x="22" y="24"/>
                  </a:cubicBezTo>
                  <a:cubicBezTo>
                    <a:pt x="20" y="22"/>
                    <a:pt x="19" y="17"/>
                    <a:pt x="15" y="17"/>
                  </a:cubicBezTo>
                  <a:cubicBezTo>
                    <a:pt x="6" y="17"/>
                    <a:pt x="0" y="24"/>
                    <a:pt x="0" y="34"/>
                  </a:cubicBezTo>
                  <a:cubicBezTo>
                    <a:pt x="0" y="39"/>
                    <a:pt x="5" y="37"/>
                    <a:pt x="5" y="41"/>
                  </a:cubicBezTo>
                  <a:cubicBezTo>
                    <a:pt x="5" y="42"/>
                    <a:pt x="5" y="43"/>
                    <a:pt x="5" y="44"/>
                  </a:cubicBezTo>
                  <a:cubicBezTo>
                    <a:pt x="7" y="45"/>
                    <a:pt x="6" y="49"/>
                    <a:pt x="7" y="50"/>
                  </a:cubicBezTo>
                  <a:cubicBezTo>
                    <a:pt x="10" y="52"/>
                    <a:pt x="17" y="50"/>
                    <a:pt x="17" y="57"/>
                  </a:cubicBezTo>
                  <a:cubicBezTo>
                    <a:pt x="17" y="63"/>
                    <a:pt x="10" y="59"/>
                    <a:pt x="10" y="64"/>
                  </a:cubicBezTo>
                  <a:cubicBezTo>
                    <a:pt x="10" y="65"/>
                    <a:pt x="12" y="66"/>
                    <a:pt x="12" y="67"/>
                  </a:cubicBezTo>
                  <a:cubicBezTo>
                    <a:pt x="12" y="71"/>
                    <a:pt x="12" y="72"/>
                    <a:pt x="12" y="74"/>
                  </a:cubicBezTo>
                  <a:cubicBezTo>
                    <a:pt x="12" y="83"/>
                    <a:pt x="5" y="87"/>
                    <a:pt x="5" y="94"/>
                  </a:cubicBezTo>
                  <a:cubicBezTo>
                    <a:pt x="5" y="96"/>
                    <a:pt x="6" y="96"/>
                    <a:pt x="6" y="97"/>
                  </a:cubicBezTo>
                  <a:cubicBezTo>
                    <a:pt x="8" y="102"/>
                    <a:pt x="4" y="112"/>
                    <a:pt x="10" y="112"/>
                  </a:cubicBezTo>
                  <a:cubicBezTo>
                    <a:pt x="11" y="112"/>
                    <a:pt x="13" y="112"/>
                    <a:pt x="15" y="112"/>
                  </a:cubicBezTo>
                  <a:cubicBezTo>
                    <a:pt x="16" y="108"/>
                    <a:pt x="17" y="109"/>
                    <a:pt x="20" y="109"/>
                  </a:cubicBezTo>
                  <a:cubicBezTo>
                    <a:pt x="22" y="109"/>
                    <a:pt x="24" y="109"/>
                    <a:pt x="25" y="110"/>
                  </a:cubicBezTo>
                  <a:cubicBezTo>
                    <a:pt x="27" y="110"/>
                    <a:pt x="28" y="111"/>
                    <a:pt x="28" y="113"/>
                  </a:cubicBezTo>
                  <a:cubicBezTo>
                    <a:pt x="28" y="115"/>
                    <a:pt x="28" y="117"/>
                    <a:pt x="28" y="118"/>
                  </a:cubicBezTo>
                  <a:cubicBezTo>
                    <a:pt x="28" y="119"/>
                    <a:pt x="30" y="123"/>
                    <a:pt x="32" y="123"/>
                  </a:cubicBezTo>
                  <a:cubicBezTo>
                    <a:pt x="34" y="123"/>
                    <a:pt x="34" y="121"/>
                    <a:pt x="35" y="121"/>
                  </a:cubicBezTo>
                  <a:cubicBezTo>
                    <a:pt x="39" y="121"/>
                    <a:pt x="38" y="124"/>
                    <a:pt x="41" y="124"/>
                  </a:cubicBezTo>
                  <a:cubicBezTo>
                    <a:pt x="42" y="124"/>
                    <a:pt x="43" y="121"/>
                    <a:pt x="44" y="119"/>
                  </a:cubicBezTo>
                  <a:cubicBezTo>
                    <a:pt x="45" y="114"/>
                    <a:pt x="48" y="110"/>
                    <a:pt x="50" y="104"/>
                  </a:cubicBezTo>
                  <a:cubicBezTo>
                    <a:pt x="51" y="101"/>
                    <a:pt x="53" y="103"/>
                    <a:pt x="55" y="101"/>
                  </a:cubicBezTo>
                  <a:cubicBezTo>
                    <a:pt x="59" y="99"/>
                    <a:pt x="60" y="94"/>
                    <a:pt x="66" y="94"/>
                  </a:cubicBezTo>
                  <a:cubicBezTo>
                    <a:pt x="69" y="94"/>
                    <a:pt x="71" y="97"/>
                    <a:pt x="73" y="98"/>
                  </a:cubicBezTo>
                  <a:cubicBezTo>
                    <a:pt x="73" y="96"/>
                    <a:pt x="73" y="90"/>
                    <a:pt x="75" y="87"/>
                  </a:cubicBezTo>
                  <a:cubicBezTo>
                    <a:pt x="77" y="84"/>
                    <a:pt x="80" y="87"/>
                    <a:pt x="84" y="85"/>
                  </a:cubicBezTo>
                  <a:cubicBezTo>
                    <a:pt x="87" y="83"/>
                    <a:pt x="88" y="81"/>
                    <a:pt x="90" y="78"/>
                  </a:cubicBezTo>
                  <a:cubicBezTo>
                    <a:pt x="88" y="77"/>
                    <a:pt x="86" y="74"/>
                    <a:pt x="86" y="72"/>
                  </a:cubicBezTo>
                  <a:cubicBezTo>
                    <a:pt x="83" y="72"/>
                    <a:pt x="81" y="70"/>
                    <a:pt x="81" y="66"/>
                  </a:cubicBezTo>
                  <a:cubicBezTo>
                    <a:pt x="81" y="60"/>
                    <a:pt x="85" y="59"/>
                    <a:pt x="86" y="54"/>
                  </a:cubicBezTo>
                  <a:cubicBezTo>
                    <a:pt x="85" y="53"/>
                    <a:pt x="84" y="52"/>
                    <a:pt x="82" y="51"/>
                  </a:cubicBezTo>
                  <a:cubicBezTo>
                    <a:pt x="85" y="48"/>
                    <a:pt x="89" y="51"/>
                    <a:pt x="93" y="49"/>
                  </a:cubicBezTo>
                  <a:cubicBezTo>
                    <a:pt x="96" y="47"/>
                    <a:pt x="97" y="38"/>
                    <a:pt x="99" y="35"/>
                  </a:cubicBezTo>
                  <a:cubicBezTo>
                    <a:pt x="102" y="38"/>
                    <a:pt x="103" y="41"/>
                    <a:pt x="107" y="41"/>
                  </a:cubicBezTo>
                  <a:cubicBezTo>
                    <a:pt x="110" y="41"/>
                    <a:pt x="116" y="39"/>
                    <a:pt x="117" y="36"/>
                  </a:cubicBezTo>
                  <a:lnTo>
                    <a:pt x="117" y="36"/>
                  </a:lnTo>
                  <a:lnTo>
                    <a:pt x="117" y="36"/>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61" name="Freeform 337"/>
            <p:cNvSpPr>
              <a:spLocks/>
            </p:cNvSpPr>
            <p:nvPr/>
          </p:nvSpPr>
          <p:spPr bwMode="gray">
            <a:xfrm>
              <a:off x="1689353" y="1902310"/>
              <a:ext cx="714165" cy="850563"/>
            </a:xfrm>
            <a:custGeom>
              <a:avLst/>
              <a:gdLst/>
              <a:ahLst/>
              <a:cxnLst>
                <a:cxn ang="0">
                  <a:pos x="15" y="78"/>
                </a:cxn>
                <a:cxn ang="0">
                  <a:pos x="19" y="88"/>
                </a:cxn>
                <a:cxn ang="0">
                  <a:pos x="28" y="89"/>
                </a:cxn>
                <a:cxn ang="0">
                  <a:pos x="37" y="69"/>
                </a:cxn>
                <a:cxn ang="0">
                  <a:pos x="53" y="59"/>
                </a:cxn>
                <a:cxn ang="0">
                  <a:pos x="62" y="52"/>
                </a:cxn>
                <a:cxn ang="0">
                  <a:pos x="77" y="43"/>
                </a:cxn>
                <a:cxn ang="0">
                  <a:pos x="68" y="31"/>
                </a:cxn>
                <a:cxn ang="0">
                  <a:pos x="69" y="16"/>
                </a:cxn>
                <a:cxn ang="0">
                  <a:pos x="86" y="0"/>
                </a:cxn>
                <a:cxn ang="0">
                  <a:pos x="104" y="1"/>
                </a:cxn>
                <a:cxn ang="0">
                  <a:pos x="122" y="4"/>
                </a:cxn>
                <a:cxn ang="0">
                  <a:pos x="118" y="13"/>
                </a:cxn>
                <a:cxn ang="0">
                  <a:pos x="112" y="18"/>
                </a:cxn>
                <a:cxn ang="0">
                  <a:pos x="99" y="37"/>
                </a:cxn>
                <a:cxn ang="0">
                  <a:pos x="103" y="59"/>
                </a:cxn>
                <a:cxn ang="0">
                  <a:pos x="115" y="78"/>
                </a:cxn>
                <a:cxn ang="0">
                  <a:pos x="125" y="75"/>
                </a:cxn>
                <a:cxn ang="0">
                  <a:pos x="136" y="77"/>
                </a:cxn>
                <a:cxn ang="0">
                  <a:pos x="139" y="85"/>
                </a:cxn>
                <a:cxn ang="0">
                  <a:pos x="142" y="88"/>
                </a:cxn>
                <a:cxn ang="0">
                  <a:pos x="139" y="93"/>
                </a:cxn>
                <a:cxn ang="0">
                  <a:pos x="135" y="95"/>
                </a:cxn>
                <a:cxn ang="0">
                  <a:pos x="129" y="95"/>
                </a:cxn>
                <a:cxn ang="0">
                  <a:pos x="107" y="110"/>
                </a:cxn>
                <a:cxn ang="0">
                  <a:pos x="100" y="113"/>
                </a:cxn>
                <a:cxn ang="0">
                  <a:pos x="103" y="106"/>
                </a:cxn>
                <a:cxn ang="0">
                  <a:pos x="105" y="107"/>
                </a:cxn>
                <a:cxn ang="0">
                  <a:pos x="107" y="107"/>
                </a:cxn>
                <a:cxn ang="0">
                  <a:pos x="105" y="101"/>
                </a:cxn>
                <a:cxn ang="0">
                  <a:pos x="100" y="104"/>
                </a:cxn>
                <a:cxn ang="0">
                  <a:pos x="100" y="107"/>
                </a:cxn>
                <a:cxn ang="0">
                  <a:pos x="98" y="106"/>
                </a:cxn>
                <a:cxn ang="0">
                  <a:pos x="90" y="115"/>
                </a:cxn>
                <a:cxn ang="0">
                  <a:pos x="90" y="118"/>
                </a:cxn>
                <a:cxn ang="0">
                  <a:pos x="87" y="123"/>
                </a:cxn>
                <a:cxn ang="0">
                  <a:pos x="87" y="126"/>
                </a:cxn>
                <a:cxn ang="0">
                  <a:pos x="89" y="130"/>
                </a:cxn>
                <a:cxn ang="0">
                  <a:pos x="94" y="142"/>
                </a:cxn>
                <a:cxn ang="0">
                  <a:pos x="98" y="148"/>
                </a:cxn>
                <a:cxn ang="0">
                  <a:pos x="99" y="146"/>
                </a:cxn>
                <a:cxn ang="0">
                  <a:pos x="101" y="148"/>
                </a:cxn>
                <a:cxn ang="0">
                  <a:pos x="107" y="154"/>
                </a:cxn>
                <a:cxn ang="0">
                  <a:pos x="101" y="160"/>
                </a:cxn>
                <a:cxn ang="0">
                  <a:pos x="99" y="163"/>
                </a:cxn>
                <a:cxn ang="0">
                  <a:pos x="100" y="169"/>
                </a:cxn>
                <a:cxn ang="0">
                  <a:pos x="94" y="157"/>
                </a:cxn>
                <a:cxn ang="0">
                  <a:pos x="92" y="157"/>
                </a:cxn>
                <a:cxn ang="0">
                  <a:pos x="56" y="161"/>
                </a:cxn>
                <a:cxn ang="0">
                  <a:pos x="44" y="155"/>
                </a:cxn>
                <a:cxn ang="0">
                  <a:pos x="28" y="142"/>
                </a:cxn>
                <a:cxn ang="0">
                  <a:pos x="23" y="136"/>
                </a:cxn>
                <a:cxn ang="0">
                  <a:pos x="21" y="136"/>
                </a:cxn>
                <a:cxn ang="0">
                  <a:pos x="8" y="123"/>
                </a:cxn>
                <a:cxn ang="0">
                  <a:pos x="4" y="114"/>
                </a:cxn>
                <a:cxn ang="0">
                  <a:pos x="0" y="96"/>
                </a:cxn>
                <a:cxn ang="0">
                  <a:pos x="12" y="75"/>
                </a:cxn>
                <a:cxn ang="0">
                  <a:pos x="12" y="75"/>
                </a:cxn>
              </a:cxnLst>
              <a:rect l="0" t="0" r="r" b="b"/>
              <a:pathLst>
                <a:path w="142" h="169">
                  <a:moveTo>
                    <a:pt x="12" y="75"/>
                  </a:moveTo>
                  <a:cubicBezTo>
                    <a:pt x="14" y="75"/>
                    <a:pt x="15" y="76"/>
                    <a:pt x="15" y="78"/>
                  </a:cubicBezTo>
                  <a:cubicBezTo>
                    <a:pt x="15" y="80"/>
                    <a:pt x="15" y="82"/>
                    <a:pt x="15" y="83"/>
                  </a:cubicBezTo>
                  <a:cubicBezTo>
                    <a:pt x="15" y="84"/>
                    <a:pt x="17" y="88"/>
                    <a:pt x="19" y="88"/>
                  </a:cubicBezTo>
                  <a:cubicBezTo>
                    <a:pt x="21" y="88"/>
                    <a:pt x="21" y="86"/>
                    <a:pt x="22" y="86"/>
                  </a:cubicBezTo>
                  <a:cubicBezTo>
                    <a:pt x="26" y="86"/>
                    <a:pt x="25" y="89"/>
                    <a:pt x="28" y="89"/>
                  </a:cubicBezTo>
                  <a:cubicBezTo>
                    <a:pt x="29" y="89"/>
                    <a:pt x="30" y="86"/>
                    <a:pt x="31" y="84"/>
                  </a:cubicBezTo>
                  <a:cubicBezTo>
                    <a:pt x="32" y="79"/>
                    <a:pt x="35" y="75"/>
                    <a:pt x="37" y="69"/>
                  </a:cubicBezTo>
                  <a:cubicBezTo>
                    <a:pt x="38" y="66"/>
                    <a:pt x="40" y="68"/>
                    <a:pt x="42" y="66"/>
                  </a:cubicBezTo>
                  <a:cubicBezTo>
                    <a:pt x="46" y="64"/>
                    <a:pt x="47" y="59"/>
                    <a:pt x="53" y="59"/>
                  </a:cubicBezTo>
                  <a:cubicBezTo>
                    <a:pt x="56" y="59"/>
                    <a:pt x="58" y="62"/>
                    <a:pt x="60" y="63"/>
                  </a:cubicBezTo>
                  <a:cubicBezTo>
                    <a:pt x="60" y="61"/>
                    <a:pt x="60" y="55"/>
                    <a:pt x="62" y="52"/>
                  </a:cubicBezTo>
                  <a:cubicBezTo>
                    <a:pt x="64" y="49"/>
                    <a:pt x="67" y="52"/>
                    <a:pt x="71" y="50"/>
                  </a:cubicBezTo>
                  <a:cubicBezTo>
                    <a:pt x="74" y="48"/>
                    <a:pt x="75" y="46"/>
                    <a:pt x="77" y="43"/>
                  </a:cubicBezTo>
                  <a:cubicBezTo>
                    <a:pt x="75" y="42"/>
                    <a:pt x="73" y="39"/>
                    <a:pt x="73" y="37"/>
                  </a:cubicBezTo>
                  <a:cubicBezTo>
                    <a:pt x="70" y="37"/>
                    <a:pt x="68" y="35"/>
                    <a:pt x="68" y="31"/>
                  </a:cubicBezTo>
                  <a:cubicBezTo>
                    <a:pt x="68" y="25"/>
                    <a:pt x="72" y="24"/>
                    <a:pt x="73" y="19"/>
                  </a:cubicBezTo>
                  <a:cubicBezTo>
                    <a:pt x="72" y="18"/>
                    <a:pt x="71" y="17"/>
                    <a:pt x="69" y="16"/>
                  </a:cubicBezTo>
                  <a:cubicBezTo>
                    <a:pt x="72" y="13"/>
                    <a:pt x="76" y="16"/>
                    <a:pt x="80" y="14"/>
                  </a:cubicBezTo>
                  <a:cubicBezTo>
                    <a:pt x="83" y="12"/>
                    <a:pt x="84" y="3"/>
                    <a:pt x="86" y="0"/>
                  </a:cubicBezTo>
                  <a:cubicBezTo>
                    <a:pt x="89" y="3"/>
                    <a:pt x="90" y="6"/>
                    <a:pt x="94" y="6"/>
                  </a:cubicBezTo>
                  <a:cubicBezTo>
                    <a:pt x="97" y="6"/>
                    <a:pt x="103" y="4"/>
                    <a:pt x="104" y="1"/>
                  </a:cubicBezTo>
                  <a:cubicBezTo>
                    <a:pt x="109" y="3"/>
                    <a:pt x="114" y="2"/>
                    <a:pt x="120" y="4"/>
                  </a:cubicBezTo>
                  <a:cubicBezTo>
                    <a:pt x="121" y="4"/>
                    <a:pt x="121" y="4"/>
                    <a:pt x="122" y="4"/>
                  </a:cubicBezTo>
                  <a:cubicBezTo>
                    <a:pt x="122" y="9"/>
                    <a:pt x="121" y="11"/>
                    <a:pt x="122" y="13"/>
                  </a:cubicBezTo>
                  <a:cubicBezTo>
                    <a:pt x="120" y="13"/>
                    <a:pt x="119" y="13"/>
                    <a:pt x="118" y="13"/>
                  </a:cubicBezTo>
                  <a:cubicBezTo>
                    <a:pt x="115" y="13"/>
                    <a:pt x="116" y="17"/>
                    <a:pt x="116" y="20"/>
                  </a:cubicBezTo>
                  <a:cubicBezTo>
                    <a:pt x="114" y="19"/>
                    <a:pt x="113" y="18"/>
                    <a:pt x="112" y="18"/>
                  </a:cubicBezTo>
                  <a:cubicBezTo>
                    <a:pt x="110" y="18"/>
                    <a:pt x="106" y="29"/>
                    <a:pt x="106" y="30"/>
                  </a:cubicBezTo>
                  <a:cubicBezTo>
                    <a:pt x="104" y="33"/>
                    <a:pt x="99" y="33"/>
                    <a:pt x="99" y="37"/>
                  </a:cubicBezTo>
                  <a:cubicBezTo>
                    <a:pt x="99" y="42"/>
                    <a:pt x="108" y="43"/>
                    <a:pt x="108" y="49"/>
                  </a:cubicBezTo>
                  <a:cubicBezTo>
                    <a:pt x="108" y="52"/>
                    <a:pt x="103" y="54"/>
                    <a:pt x="103" y="59"/>
                  </a:cubicBezTo>
                  <a:cubicBezTo>
                    <a:pt x="103" y="68"/>
                    <a:pt x="112" y="69"/>
                    <a:pt x="112" y="78"/>
                  </a:cubicBezTo>
                  <a:cubicBezTo>
                    <a:pt x="115" y="78"/>
                    <a:pt x="114" y="79"/>
                    <a:pt x="115" y="78"/>
                  </a:cubicBezTo>
                  <a:cubicBezTo>
                    <a:pt x="116" y="78"/>
                    <a:pt x="117" y="79"/>
                    <a:pt x="117" y="79"/>
                  </a:cubicBezTo>
                  <a:cubicBezTo>
                    <a:pt x="119" y="79"/>
                    <a:pt x="124" y="76"/>
                    <a:pt x="125" y="75"/>
                  </a:cubicBezTo>
                  <a:cubicBezTo>
                    <a:pt x="126" y="76"/>
                    <a:pt x="126" y="76"/>
                    <a:pt x="126" y="77"/>
                  </a:cubicBezTo>
                  <a:cubicBezTo>
                    <a:pt x="128" y="76"/>
                    <a:pt x="131" y="77"/>
                    <a:pt x="136" y="77"/>
                  </a:cubicBezTo>
                  <a:cubicBezTo>
                    <a:pt x="136" y="80"/>
                    <a:pt x="138" y="83"/>
                    <a:pt x="139" y="85"/>
                  </a:cubicBezTo>
                  <a:lnTo>
                    <a:pt x="139" y="85"/>
                  </a:lnTo>
                  <a:lnTo>
                    <a:pt x="139" y="88"/>
                  </a:lnTo>
                  <a:lnTo>
                    <a:pt x="142" y="88"/>
                  </a:lnTo>
                  <a:lnTo>
                    <a:pt x="142" y="88"/>
                  </a:lnTo>
                  <a:cubicBezTo>
                    <a:pt x="141" y="91"/>
                    <a:pt x="141" y="92"/>
                    <a:pt x="139" y="93"/>
                  </a:cubicBezTo>
                  <a:cubicBezTo>
                    <a:pt x="138" y="94"/>
                    <a:pt x="136" y="94"/>
                    <a:pt x="135" y="95"/>
                  </a:cubicBezTo>
                  <a:lnTo>
                    <a:pt x="135" y="95"/>
                  </a:lnTo>
                  <a:lnTo>
                    <a:pt x="129" y="95"/>
                  </a:lnTo>
                  <a:lnTo>
                    <a:pt x="129" y="95"/>
                  </a:lnTo>
                  <a:cubicBezTo>
                    <a:pt x="122" y="100"/>
                    <a:pt x="114" y="105"/>
                    <a:pt x="107" y="110"/>
                  </a:cubicBezTo>
                  <a:lnTo>
                    <a:pt x="107" y="110"/>
                  </a:lnTo>
                  <a:lnTo>
                    <a:pt x="100" y="113"/>
                  </a:lnTo>
                  <a:lnTo>
                    <a:pt x="100" y="113"/>
                  </a:lnTo>
                  <a:cubicBezTo>
                    <a:pt x="99" y="113"/>
                    <a:pt x="99" y="113"/>
                    <a:pt x="99" y="112"/>
                  </a:cubicBezTo>
                  <a:cubicBezTo>
                    <a:pt x="101" y="112"/>
                    <a:pt x="101" y="106"/>
                    <a:pt x="103" y="106"/>
                  </a:cubicBezTo>
                  <a:cubicBezTo>
                    <a:pt x="104" y="106"/>
                    <a:pt x="105" y="107"/>
                    <a:pt x="105" y="107"/>
                  </a:cubicBezTo>
                  <a:lnTo>
                    <a:pt x="105" y="107"/>
                  </a:lnTo>
                  <a:lnTo>
                    <a:pt x="107" y="107"/>
                  </a:lnTo>
                  <a:lnTo>
                    <a:pt x="107" y="107"/>
                  </a:lnTo>
                  <a:cubicBezTo>
                    <a:pt x="106" y="106"/>
                    <a:pt x="108" y="105"/>
                    <a:pt x="109" y="104"/>
                  </a:cubicBezTo>
                  <a:cubicBezTo>
                    <a:pt x="108" y="103"/>
                    <a:pt x="106" y="101"/>
                    <a:pt x="105" y="101"/>
                  </a:cubicBezTo>
                  <a:cubicBezTo>
                    <a:pt x="103" y="101"/>
                    <a:pt x="102" y="103"/>
                    <a:pt x="102" y="104"/>
                  </a:cubicBezTo>
                  <a:cubicBezTo>
                    <a:pt x="101" y="105"/>
                    <a:pt x="101" y="105"/>
                    <a:pt x="100" y="104"/>
                  </a:cubicBezTo>
                  <a:cubicBezTo>
                    <a:pt x="100" y="104"/>
                    <a:pt x="100" y="106"/>
                    <a:pt x="100" y="107"/>
                  </a:cubicBezTo>
                  <a:lnTo>
                    <a:pt x="100" y="107"/>
                  </a:lnTo>
                  <a:lnTo>
                    <a:pt x="98" y="106"/>
                  </a:lnTo>
                  <a:lnTo>
                    <a:pt x="98" y="106"/>
                  </a:lnTo>
                  <a:cubicBezTo>
                    <a:pt x="94" y="107"/>
                    <a:pt x="90" y="111"/>
                    <a:pt x="90" y="114"/>
                  </a:cubicBezTo>
                  <a:cubicBezTo>
                    <a:pt x="90" y="115"/>
                    <a:pt x="90" y="115"/>
                    <a:pt x="90" y="115"/>
                  </a:cubicBezTo>
                  <a:lnTo>
                    <a:pt x="90" y="115"/>
                  </a:lnTo>
                  <a:lnTo>
                    <a:pt x="90" y="118"/>
                  </a:lnTo>
                  <a:lnTo>
                    <a:pt x="90" y="118"/>
                  </a:lnTo>
                  <a:cubicBezTo>
                    <a:pt x="89" y="120"/>
                    <a:pt x="90" y="125"/>
                    <a:pt x="87" y="123"/>
                  </a:cubicBezTo>
                  <a:cubicBezTo>
                    <a:pt x="87" y="123"/>
                    <a:pt x="85" y="125"/>
                    <a:pt x="85" y="126"/>
                  </a:cubicBezTo>
                  <a:cubicBezTo>
                    <a:pt x="85" y="126"/>
                    <a:pt x="86" y="126"/>
                    <a:pt x="87" y="126"/>
                  </a:cubicBezTo>
                  <a:cubicBezTo>
                    <a:pt x="87" y="126"/>
                    <a:pt x="88" y="127"/>
                    <a:pt x="88" y="127"/>
                  </a:cubicBezTo>
                  <a:cubicBezTo>
                    <a:pt x="88" y="128"/>
                    <a:pt x="88" y="130"/>
                    <a:pt x="89" y="130"/>
                  </a:cubicBezTo>
                  <a:cubicBezTo>
                    <a:pt x="89" y="134"/>
                    <a:pt x="96" y="132"/>
                    <a:pt x="96" y="137"/>
                  </a:cubicBezTo>
                  <a:cubicBezTo>
                    <a:pt x="96" y="139"/>
                    <a:pt x="94" y="140"/>
                    <a:pt x="94" y="142"/>
                  </a:cubicBezTo>
                  <a:cubicBezTo>
                    <a:pt x="94" y="143"/>
                    <a:pt x="95" y="144"/>
                    <a:pt x="96" y="144"/>
                  </a:cubicBezTo>
                  <a:cubicBezTo>
                    <a:pt x="96" y="145"/>
                    <a:pt x="96" y="147"/>
                    <a:pt x="98" y="148"/>
                  </a:cubicBezTo>
                  <a:cubicBezTo>
                    <a:pt x="99" y="148"/>
                    <a:pt x="99" y="147"/>
                    <a:pt x="99" y="146"/>
                  </a:cubicBezTo>
                  <a:lnTo>
                    <a:pt x="99" y="146"/>
                  </a:lnTo>
                  <a:lnTo>
                    <a:pt x="101" y="148"/>
                  </a:lnTo>
                  <a:lnTo>
                    <a:pt x="101" y="148"/>
                  </a:lnTo>
                  <a:cubicBezTo>
                    <a:pt x="101" y="148"/>
                    <a:pt x="103" y="153"/>
                    <a:pt x="105" y="154"/>
                  </a:cubicBezTo>
                  <a:cubicBezTo>
                    <a:pt x="105" y="154"/>
                    <a:pt x="107" y="153"/>
                    <a:pt x="107" y="154"/>
                  </a:cubicBezTo>
                  <a:cubicBezTo>
                    <a:pt x="107" y="156"/>
                    <a:pt x="104" y="166"/>
                    <a:pt x="103" y="166"/>
                  </a:cubicBezTo>
                  <a:cubicBezTo>
                    <a:pt x="101" y="166"/>
                    <a:pt x="101" y="161"/>
                    <a:pt x="101" y="160"/>
                  </a:cubicBezTo>
                  <a:cubicBezTo>
                    <a:pt x="101" y="160"/>
                    <a:pt x="101" y="160"/>
                    <a:pt x="100" y="160"/>
                  </a:cubicBezTo>
                  <a:cubicBezTo>
                    <a:pt x="100" y="160"/>
                    <a:pt x="99" y="161"/>
                    <a:pt x="99" y="163"/>
                  </a:cubicBezTo>
                  <a:cubicBezTo>
                    <a:pt x="99" y="164"/>
                    <a:pt x="100" y="165"/>
                    <a:pt x="100" y="167"/>
                  </a:cubicBezTo>
                  <a:cubicBezTo>
                    <a:pt x="100" y="168"/>
                    <a:pt x="100" y="168"/>
                    <a:pt x="100" y="169"/>
                  </a:cubicBezTo>
                  <a:cubicBezTo>
                    <a:pt x="98" y="168"/>
                    <a:pt x="94" y="162"/>
                    <a:pt x="94" y="157"/>
                  </a:cubicBezTo>
                  <a:lnTo>
                    <a:pt x="94" y="157"/>
                  </a:lnTo>
                  <a:lnTo>
                    <a:pt x="92" y="157"/>
                  </a:lnTo>
                  <a:lnTo>
                    <a:pt x="92" y="157"/>
                  </a:lnTo>
                  <a:cubicBezTo>
                    <a:pt x="85" y="160"/>
                    <a:pt x="83" y="152"/>
                    <a:pt x="74" y="152"/>
                  </a:cubicBezTo>
                  <a:cubicBezTo>
                    <a:pt x="67" y="152"/>
                    <a:pt x="60" y="155"/>
                    <a:pt x="56" y="161"/>
                  </a:cubicBezTo>
                  <a:cubicBezTo>
                    <a:pt x="53" y="159"/>
                    <a:pt x="52" y="156"/>
                    <a:pt x="48" y="156"/>
                  </a:cubicBezTo>
                  <a:cubicBezTo>
                    <a:pt x="47" y="156"/>
                    <a:pt x="45" y="155"/>
                    <a:pt x="44" y="155"/>
                  </a:cubicBezTo>
                  <a:cubicBezTo>
                    <a:pt x="42" y="155"/>
                    <a:pt x="42" y="152"/>
                    <a:pt x="40" y="151"/>
                  </a:cubicBezTo>
                  <a:cubicBezTo>
                    <a:pt x="38" y="148"/>
                    <a:pt x="32" y="142"/>
                    <a:pt x="28" y="142"/>
                  </a:cubicBezTo>
                  <a:cubicBezTo>
                    <a:pt x="26" y="142"/>
                    <a:pt x="27" y="142"/>
                    <a:pt x="25" y="142"/>
                  </a:cubicBezTo>
                  <a:cubicBezTo>
                    <a:pt x="24" y="142"/>
                    <a:pt x="23" y="138"/>
                    <a:pt x="23" y="136"/>
                  </a:cubicBezTo>
                  <a:lnTo>
                    <a:pt x="23" y="136"/>
                  </a:lnTo>
                  <a:lnTo>
                    <a:pt x="21" y="136"/>
                  </a:lnTo>
                  <a:lnTo>
                    <a:pt x="21" y="136"/>
                  </a:lnTo>
                  <a:cubicBezTo>
                    <a:pt x="20" y="132"/>
                    <a:pt x="10" y="123"/>
                    <a:pt x="8" y="123"/>
                  </a:cubicBezTo>
                  <a:cubicBezTo>
                    <a:pt x="6" y="123"/>
                    <a:pt x="7" y="123"/>
                    <a:pt x="5" y="123"/>
                  </a:cubicBezTo>
                  <a:cubicBezTo>
                    <a:pt x="4" y="123"/>
                    <a:pt x="4" y="115"/>
                    <a:pt x="4" y="114"/>
                  </a:cubicBezTo>
                  <a:cubicBezTo>
                    <a:pt x="4" y="114"/>
                    <a:pt x="2" y="114"/>
                    <a:pt x="0" y="114"/>
                  </a:cubicBezTo>
                  <a:cubicBezTo>
                    <a:pt x="0" y="107"/>
                    <a:pt x="0" y="103"/>
                    <a:pt x="0" y="96"/>
                  </a:cubicBezTo>
                  <a:cubicBezTo>
                    <a:pt x="0" y="92"/>
                    <a:pt x="5" y="91"/>
                    <a:pt x="6" y="88"/>
                  </a:cubicBezTo>
                  <a:cubicBezTo>
                    <a:pt x="9" y="83"/>
                    <a:pt x="10" y="79"/>
                    <a:pt x="12" y="75"/>
                  </a:cubicBezTo>
                  <a:lnTo>
                    <a:pt x="12" y="75"/>
                  </a:lnTo>
                  <a:lnTo>
                    <a:pt x="12" y="75"/>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69" name="Freeform 338"/>
            <p:cNvSpPr>
              <a:spLocks/>
            </p:cNvSpPr>
            <p:nvPr/>
          </p:nvSpPr>
          <p:spPr bwMode="gray">
            <a:xfrm>
              <a:off x="2187339" y="1922899"/>
              <a:ext cx="442654" cy="478683"/>
            </a:xfrm>
            <a:custGeom>
              <a:avLst/>
              <a:gdLst/>
              <a:ahLst/>
              <a:cxnLst>
                <a:cxn ang="0">
                  <a:pos x="23" y="0"/>
                </a:cxn>
                <a:cxn ang="0">
                  <a:pos x="23" y="9"/>
                </a:cxn>
                <a:cxn ang="0">
                  <a:pos x="19" y="9"/>
                </a:cxn>
                <a:cxn ang="0">
                  <a:pos x="17" y="16"/>
                </a:cxn>
                <a:cxn ang="0">
                  <a:pos x="13" y="14"/>
                </a:cxn>
                <a:cxn ang="0">
                  <a:pos x="7" y="26"/>
                </a:cxn>
                <a:cxn ang="0">
                  <a:pos x="0" y="33"/>
                </a:cxn>
                <a:cxn ang="0">
                  <a:pos x="9" y="45"/>
                </a:cxn>
                <a:cxn ang="0">
                  <a:pos x="4" y="55"/>
                </a:cxn>
                <a:cxn ang="0">
                  <a:pos x="13" y="74"/>
                </a:cxn>
                <a:cxn ang="0">
                  <a:pos x="16" y="74"/>
                </a:cxn>
                <a:cxn ang="0">
                  <a:pos x="18" y="75"/>
                </a:cxn>
                <a:cxn ang="0">
                  <a:pos x="26" y="71"/>
                </a:cxn>
                <a:cxn ang="0">
                  <a:pos x="27" y="73"/>
                </a:cxn>
                <a:cxn ang="0">
                  <a:pos x="37" y="73"/>
                </a:cxn>
                <a:cxn ang="0">
                  <a:pos x="40" y="81"/>
                </a:cxn>
                <a:cxn ang="0">
                  <a:pos x="43" y="79"/>
                </a:cxn>
                <a:cxn ang="0">
                  <a:pos x="43" y="80"/>
                </a:cxn>
                <a:cxn ang="0">
                  <a:pos x="48" y="79"/>
                </a:cxn>
                <a:cxn ang="0">
                  <a:pos x="59" y="84"/>
                </a:cxn>
                <a:cxn ang="0">
                  <a:pos x="57" y="86"/>
                </a:cxn>
                <a:cxn ang="0">
                  <a:pos x="60" y="86"/>
                </a:cxn>
                <a:cxn ang="0">
                  <a:pos x="68" y="76"/>
                </a:cxn>
                <a:cxn ang="0">
                  <a:pos x="77" y="84"/>
                </a:cxn>
                <a:cxn ang="0">
                  <a:pos x="77" y="92"/>
                </a:cxn>
                <a:cxn ang="0">
                  <a:pos x="78" y="95"/>
                </a:cxn>
                <a:cxn ang="0">
                  <a:pos x="83" y="95"/>
                </a:cxn>
                <a:cxn ang="0">
                  <a:pos x="88" y="92"/>
                </a:cxn>
                <a:cxn ang="0">
                  <a:pos x="78" y="77"/>
                </a:cxn>
                <a:cxn ang="0">
                  <a:pos x="78" y="77"/>
                </a:cxn>
                <a:cxn ang="0">
                  <a:pos x="71" y="73"/>
                </a:cxn>
                <a:cxn ang="0">
                  <a:pos x="71" y="73"/>
                </a:cxn>
                <a:cxn ang="0">
                  <a:pos x="69" y="69"/>
                </a:cxn>
                <a:cxn ang="0">
                  <a:pos x="71" y="62"/>
                </a:cxn>
                <a:cxn ang="0">
                  <a:pos x="71" y="59"/>
                </a:cxn>
                <a:cxn ang="0">
                  <a:pos x="66" y="61"/>
                </a:cxn>
                <a:cxn ang="0">
                  <a:pos x="63" y="56"/>
                </a:cxn>
                <a:cxn ang="0">
                  <a:pos x="74" y="41"/>
                </a:cxn>
                <a:cxn ang="0">
                  <a:pos x="60" y="38"/>
                </a:cxn>
                <a:cxn ang="0">
                  <a:pos x="58" y="33"/>
                </a:cxn>
                <a:cxn ang="0">
                  <a:pos x="69" y="18"/>
                </a:cxn>
                <a:cxn ang="0">
                  <a:pos x="76" y="12"/>
                </a:cxn>
                <a:cxn ang="0">
                  <a:pos x="59" y="6"/>
                </a:cxn>
                <a:cxn ang="0">
                  <a:pos x="51" y="8"/>
                </a:cxn>
                <a:cxn ang="0">
                  <a:pos x="44" y="4"/>
                </a:cxn>
                <a:cxn ang="0">
                  <a:pos x="44" y="4"/>
                </a:cxn>
                <a:cxn ang="0">
                  <a:pos x="35" y="4"/>
                </a:cxn>
                <a:cxn ang="0">
                  <a:pos x="35" y="4"/>
                </a:cxn>
                <a:cxn ang="0">
                  <a:pos x="23" y="0"/>
                </a:cxn>
                <a:cxn ang="0">
                  <a:pos x="23" y="0"/>
                </a:cxn>
                <a:cxn ang="0">
                  <a:pos x="23" y="0"/>
                </a:cxn>
              </a:cxnLst>
              <a:rect l="0" t="0" r="r" b="b"/>
              <a:pathLst>
                <a:path w="88" h="95">
                  <a:moveTo>
                    <a:pt x="23" y="0"/>
                  </a:moveTo>
                  <a:cubicBezTo>
                    <a:pt x="23" y="5"/>
                    <a:pt x="22" y="7"/>
                    <a:pt x="23" y="9"/>
                  </a:cubicBezTo>
                  <a:cubicBezTo>
                    <a:pt x="21" y="9"/>
                    <a:pt x="20" y="9"/>
                    <a:pt x="19" y="9"/>
                  </a:cubicBezTo>
                  <a:cubicBezTo>
                    <a:pt x="16" y="9"/>
                    <a:pt x="17" y="13"/>
                    <a:pt x="17" y="16"/>
                  </a:cubicBezTo>
                  <a:cubicBezTo>
                    <a:pt x="15" y="15"/>
                    <a:pt x="14" y="14"/>
                    <a:pt x="13" y="14"/>
                  </a:cubicBezTo>
                  <a:cubicBezTo>
                    <a:pt x="11" y="14"/>
                    <a:pt x="7" y="25"/>
                    <a:pt x="7" y="26"/>
                  </a:cubicBezTo>
                  <a:cubicBezTo>
                    <a:pt x="5" y="29"/>
                    <a:pt x="0" y="29"/>
                    <a:pt x="0" y="33"/>
                  </a:cubicBezTo>
                  <a:cubicBezTo>
                    <a:pt x="0" y="38"/>
                    <a:pt x="9" y="39"/>
                    <a:pt x="9" y="45"/>
                  </a:cubicBezTo>
                  <a:cubicBezTo>
                    <a:pt x="9" y="48"/>
                    <a:pt x="4" y="50"/>
                    <a:pt x="4" y="55"/>
                  </a:cubicBezTo>
                  <a:cubicBezTo>
                    <a:pt x="4" y="64"/>
                    <a:pt x="13" y="65"/>
                    <a:pt x="13" y="74"/>
                  </a:cubicBezTo>
                  <a:cubicBezTo>
                    <a:pt x="16" y="74"/>
                    <a:pt x="15" y="75"/>
                    <a:pt x="16" y="74"/>
                  </a:cubicBezTo>
                  <a:cubicBezTo>
                    <a:pt x="17" y="74"/>
                    <a:pt x="18" y="75"/>
                    <a:pt x="18" y="75"/>
                  </a:cubicBezTo>
                  <a:cubicBezTo>
                    <a:pt x="20" y="75"/>
                    <a:pt x="25" y="72"/>
                    <a:pt x="26" y="71"/>
                  </a:cubicBezTo>
                  <a:cubicBezTo>
                    <a:pt x="27" y="72"/>
                    <a:pt x="27" y="72"/>
                    <a:pt x="27" y="73"/>
                  </a:cubicBezTo>
                  <a:cubicBezTo>
                    <a:pt x="29" y="72"/>
                    <a:pt x="32" y="73"/>
                    <a:pt x="37" y="73"/>
                  </a:cubicBezTo>
                  <a:cubicBezTo>
                    <a:pt x="37" y="76"/>
                    <a:pt x="39" y="79"/>
                    <a:pt x="40" y="81"/>
                  </a:cubicBezTo>
                  <a:cubicBezTo>
                    <a:pt x="41" y="80"/>
                    <a:pt x="42" y="79"/>
                    <a:pt x="43" y="79"/>
                  </a:cubicBezTo>
                  <a:cubicBezTo>
                    <a:pt x="43" y="79"/>
                    <a:pt x="42" y="80"/>
                    <a:pt x="43" y="80"/>
                  </a:cubicBezTo>
                  <a:cubicBezTo>
                    <a:pt x="45" y="80"/>
                    <a:pt x="45" y="79"/>
                    <a:pt x="48" y="79"/>
                  </a:cubicBezTo>
                  <a:cubicBezTo>
                    <a:pt x="50" y="79"/>
                    <a:pt x="59" y="81"/>
                    <a:pt x="59" y="84"/>
                  </a:cubicBezTo>
                  <a:cubicBezTo>
                    <a:pt x="59" y="85"/>
                    <a:pt x="58" y="85"/>
                    <a:pt x="57" y="86"/>
                  </a:cubicBezTo>
                  <a:cubicBezTo>
                    <a:pt x="58" y="87"/>
                    <a:pt x="59" y="87"/>
                    <a:pt x="60" y="86"/>
                  </a:cubicBezTo>
                  <a:cubicBezTo>
                    <a:pt x="62" y="86"/>
                    <a:pt x="67" y="78"/>
                    <a:pt x="68" y="76"/>
                  </a:cubicBezTo>
                  <a:cubicBezTo>
                    <a:pt x="71" y="79"/>
                    <a:pt x="75" y="79"/>
                    <a:pt x="77" y="84"/>
                  </a:cubicBezTo>
                  <a:cubicBezTo>
                    <a:pt x="78" y="86"/>
                    <a:pt x="77" y="90"/>
                    <a:pt x="77" y="92"/>
                  </a:cubicBezTo>
                  <a:cubicBezTo>
                    <a:pt x="77" y="92"/>
                    <a:pt x="78" y="95"/>
                    <a:pt x="78" y="95"/>
                  </a:cubicBezTo>
                  <a:cubicBezTo>
                    <a:pt x="80" y="94"/>
                    <a:pt x="80" y="95"/>
                    <a:pt x="83" y="95"/>
                  </a:cubicBezTo>
                  <a:cubicBezTo>
                    <a:pt x="84" y="95"/>
                    <a:pt x="88" y="92"/>
                    <a:pt x="88" y="92"/>
                  </a:cubicBezTo>
                  <a:cubicBezTo>
                    <a:pt x="88" y="88"/>
                    <a:pt x="81" y="79"/>
                    <a:pt x="78" y="77"/>
                  </a:cubicBezTo>
                  <a:lnTo>
                    <a:pt x="78" y="77"/>
                  </a:lnTo>
                  <a:lnTo>
                    <a:pt x="71" y="73"/>
                  </a:lnTo>
                  <a:lnTo>
                    <a:pt x="71" y="73"/>
                  </a:lnTo>
                  <a:cubicBezTo>
                    <a:pt x="71" y="72"/>
                    <a:pt x="69" y="70"/>
                    <a:pt x="69" y="69"/>
                  </a:cubicBezTo>
                  <a:cubicBezTo>
                    <a:pt x="69" y="66"/>
                    <a:pt x="71" y="65"/>
                    <a:pt x="71" y="62"/>
                  </a:cubicBezTo>
                  <a:cubicBezTo>
                    <a:pt x="71" y="61"/>
                    <a:pt x="72" y="60"/>
                    <a:pt x="71" y="59"/>
                  </a:cubicBezTo>
                  <a:cubicBezTo>
                    <a:pt x="71" y="59"/>
                    <a:pt x="69" y="61"/>
                    <a:pt x="66" y="61"/>
                  </a:cubicBezTo>
                  <a:cubicBezTo>
                    <a:pt x="64" y="61"/>
                    <a:pt x="63" y="58"/>
                    <a:pt x="63" y="56"/>
                  </a:cubicBezTo>
                  <a:cubicBezTo>
                    <a:pt x="63" y="51"/>
                    <a:pt x="74" y="47"/>
                    <a:pt x="74" y="41"/>
                  </a:cubicBezTo>
                  <a:cubicBezTo>
                    <a:pt x="74" y="40"/>
                    <a:pt x="61" y="38"/>
                    <a:pt x="60" y="38"/>
                  </a:cubicBezTo>
                  <a:cubicBezTo>
                    <a:pt x="58" y="38"/>
                    <a:pt x="58" y="37"/>
                    <a:pt x="58" y="33"/>
                  </a:cubicBezTo>
                  <a:cubicBezTo>
                    <a:pt x="58" y="28"/>
                    <a:pt x="66" y="20"/>
                    <a:pt x="69" y="18"/>
                  </a:cubicBezTo>
                  <a:cubicBezTo>
                    <a:pt x="72" y="17"/>
                    <a:pt x="76" y="17"/>
                    <a:pt x="76" y="12"/>
                  </a:cubicBezTo>
                  <a:cubicBezTo>
                    <a:pt x="76" y="7"/>
                    <a:pt x="64" y="6"/>
                    <a:pt x="59" y="6"/>
                  </a:cubicBezTo>
                  <a:cubicBezTo>
                    <a:pt x="55" y="6"/>
                    <a:pt x="55" y="8"/>
                    <a:pt x="51" y="8"/>
                  </a:cubicBezTo>
                  <a:cubicBezTo>
                    <a:pt x="49" y="8"/>
                    <a:pt x="45" y="6"/>
                    <a:pt x="44" y="4"/>
                  </a:cubicBezTo>
                  <a:lnTo>
                    <a:pt x="44" y="4"/>
                  </a:lnTo>
                  <a:lnTo>
                    <a:pt x="35" y="4"/>
                  </a:lnTo>
                  <a:lnTo>
                    <a:pt x="35" y="4"/>
                  </a:lnTo>
                  <a:cubicBezTo>
                    <a:pt x="31" y="3"/>
                    <a:pt x="27" y="1"/>
                    <a:pt x="23" y="0"/>
                  </a:cubicBezTo>
                  <a:lnTo>
                    <a:pt x="23" y="0"/>
                  </a:lnTo>
                  <a:lnTo>
                    <a:pt x="23" y="0"/>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70" name="Freeform 339"/>
            <p:cNvSpPr>
              <a:spLocks/>
            </p:cNvSpPr>
            <p:nvPr/>
          </p:nvSpPr>
          <p:spPr bwMode="gray">
            <a:xfrm>
              <a:off x="1392106" y="2884126"/>
              <a:ext cx="775931" cy="966374"/>
            </a:xfrm>
            <a:custGeom>
              <a:avLst/>
              <a:gdLst/>
              <a:ahLst/>
              <a:cxnLst>
                <a:cxn ang="0">
                  <a:pos x="21" y="35"/>
                </a:cxn>
                <a:cxn ang="0">
                  <a:pos x="16" y="30"/>
                </a:cxn>
                <a:cxn ang="0">
                  <a:pos x="13" y="28"/>
                </a:cxn>
                <a:cxn ang="0">
                  <a:pos x="13" y="25"/>
                </a:cxn>
                <a:cxn ang="0">
                  <a:pos x="3" y="15"/>
                </a:cxn>
                <a:cxn ang="0">
                  <a:pos x="13" y="0"/>
                </a:cxn>
                <a:cxn ang="0">
                  <a:pos x="32" y="18"/>
                </a:cxn>
                <a:cxn ang="0">
                  <a:pos x="47" y="24"/>
                </a:cxn>
                <a:cxn ang="0">
                  <a:pos x="60" y="30"/>
                </a:cxn>
                <a:cxn ang="0">
                  <a:pos x="78" y="34"/>
                </a:cxn>
                <a:cxn ang="0">
                  <a:pos x="91" y="34"/>
                </a:cxn>
                <a:cxn ang="0">
                  <a:pos x="102" y="24"/>
                </a:cxn>
                <a:cxn ang="0">
                  <a:pos x="120" y="35"/>
                </a:cxn>
                <a:cxn ang="0">
                  <a:pos x="118" y="49"/>
                </a:cxn>
                <a:cxn ang="0">
                  <a:pos x="130" y="66"/>
                </a:cxn>
                <a:cxn ang="0">
                  <a:pos x="146" y="69"/>
                </a:cxn>
                <a:cxn ang="0">
                  <a:pos x="154" y="67"/>
                </a:cxn>
                <a:cxn ang="0">
                  <a:pos x="153" y="72"/>
                </a:cxn>
                <a:cxn ang="0">
                  <a:pos x="147" y="82"/>
                </a:cxn>
                <a:cxn ang="0">
                  <a:pos x="141" y="90"/>
                </a:cxn>
                <a:cxn ang="0">
                  <a:pos x="137" y="97"/>
                </a:cxn>
                <a:cxn ang="0">
                  <a:pos x="146" y="108"/>
                </a:cxn>
                <a:cxn ang="0">
                  <a:pos x="148" y="108"/>
                </a:cxn>
                <a:cxn ang="0">
                  <a:pos x="148" y="108"/>
                </a:cxn>
                <a:cxn ang="0">
                  <a:pos x="136" y="115"/>
                </a:cxn>
                <a:cxn ang="0">
                  <a:pos x="129" y="124"/>
                </a:cxn>
                <a:cxn ang="0">
                  <a:pos x="130" y="142"/>
                </a:cxn>
                <a:cxn ang="0">
                  <a:pos x="131" y="145"/>
                </a:cxn>
                <a:cxn ang="0">
                  <a:pos x="131" y="147"/>
                </a:cxn>
                <a:cxn ang="0">
                  <a:pos x="122" y="153"/>
                </a:cxn>
                <a:cxn ang="0">
                  <a:pos x="122" y="158"/>
                </a:cxn>
                <a:cxn ang="0">
                  <a:pos x="111" y="175"/>
                </a:cxn>
                <a:cxn ang="0">
                  <a:pos x="108" y="175"/>
                </a:cxn>
                <a:cxn ang="0">
                  <a:pos x="108" y="178"/>
                </a:cxn>
                <a:cxn ang="0">
                  <a:pos x="102" y="187"/>
                </a:cxn>
                <a:cxn ang="0">
                  <a:pos x="87" y="188"/>
                </a:cxn>
                <a:cxn ang="0">
                  <a:pos x="78" y="188"/>
                </a:cxn>
                <a:cxn ang="0">
                  <a:pos x="83" y="181"/>
                </a:cxn>
                <a:cxn ang="0">
                  <a:pos x="77" y="166"/>
                </a:cxn>
                <a:cxn ang="0">
                  <a:pos x="57" y="152"/>
                </a:cxn>
                <a:cxn ang="0">
                  <a:pos x="50" y="138"/>
                </a:cxn>
                <a:cxn ang="0">
                  <a:pos x="45" y="132"/>
                </a:cxn>
                <a:cxn ang="0">
                  <a:pos x="44" y="107"/>
                </a:cxn>
                <a:cxn ang="0">
                  <a:pos x="31" y="87"/>
                </a:cxn>
                <a:cxn ang="0">
                  <a:pos x="31" y="69"/>
                </a:cxn>
                <a:cxn ang="0">
                  <a:pos x="23" y="44"/>
                </a:cxn>
                <a:cxn ang="0">
                  <a:pos x="19" y="40"/>
                </a:cxn>
              </a:cxnLst>
              <a:rect l="0" t="0" r="r" b="b"/>
              <a:pathLst>
                <a:path w="154" h="192">
                  <a:moveTo>
                    <a:pt x="19" y="40"/>
                  </a:moveTo>
                  <a:cubicBezTo>
                    <a:pt x="19" y="39"/>
                    <a:pt x="21" y="37"/>
                    <a:pt x="21" y="35"/>
                  </a:cubicBezTo>
                  <a:cubicBezTo>
                    <a:pt x="21" y="32"/>
                    <a:pt x="17" y="33"/>
                    <a:pt x="16" y="33"/>
                  </a:cubicBezTo>
                  <a:cubicBezTo>
                    <a:pt x="16" y="32"/>
                    <a:pt x="16" y="31"/>
                    <a:pt x="16" y="30"/>
                  </a:cubicBezTo>
                  <a:cubicBezTo>
                    <a:pt x="16" y="29"/>
                    <a:pt x="14" y="28"/>
                    <a:pt x="13" y="28"/>
                  </a:cubicBezTo>
                  <a:lnTo>
                    <a:pt x="13" y="28"/>
                  </a:lnTo>
                  <a:lnTo>
                    <a:pt x="13" y="25"/>
                  </a:lnTo>
                  <a:lnTo>
                    <a:pt x="13" y="25"/>
                  </a:lnTo>
                  <a:cubicBezTo>
                    <a:pt x="12" y="25"/>
                    <a:pt x="11" y="25"/>
                    <a:pt x="10" y="25"/>
                  </a:cubicBezTo>
                  <a:cubicBezTo>
                    <a:pt x="9" y="19"/>
                    <a:pt x="6" y="18"/>
                    <a:pt x="3" y="15"/>
                  </a:cubicBezTo>
                  <a:cubicBezTo>
                    <a:pt x="2" y="14"/>
                    <a:pt x="1" y="14"/>
                    <a:pt x="0" y="12"/>
                  </a:cubicBezTo>
                  <a:cubicBezTo>
                    <a:pt x="4" y="7"/>
                    <a:pt x="5" y="0"/>
                    <a:pt x="13" y="0"/>
                  </a:cubicBezTo>
                  <a:cubicBezTo>
                    <a:pt x="18" y="0"/>
                    <a:pt x="18" y="5"/>
                    <a:pt x="19" y="8"/>
                  </a:cubicBezTo>
                  <a:cubicBezTo>
                    <a:pt x="22" y="14"/>
                    <a:pt x="28" y="12"/>
                    <a:pt x="32" y="18"/>
                  </a:cubicBezTo>
                  <a:cubicBezTo>
                    <a:pt x="33" y="20"/>
                    <a:pt x="36" y="18"/>
                    <a:pt x="38" y="19"/>
                  </a:cubicBezTo>
                  <a:cubicBezTo>
                    <a:pt x="42" y="20"/>
                    <a:pt x="43" y="22"/>
                    <a:pt x="47" y="24"/>
                  </a:cubicBezTo>
                  <a:cubicBezTo>
                    <a:pt x="51" y="26"/>
                    <a:pt x="47" y="32"/>
                    <a:pt x="54" y="32"/>
                  </a:cubicBezTo>
                  <a:cubicBezTo>
                    <a:pt x="57" y="32"/>
                    <a:pt x="58" y="30"/>
                    <a:pt x="60" y="30"/>
                  </a:cubicBezTo>
                  <a:cubicBezTo>
                    <a:pt x="66" y="30"/>
                    <a:pt x="67" y="38"/>
                    <a:pt x="73" y="38"/>
                  </a:cubicBezTo>
                  <a:cubicBezTo>
                    <a:pt x="75" y="38"/>
                    <a:pt x="77" y="35"/>
                    <a:pt x="78" y="34"/>
                  </a:cubicBezTo>
                  <a:cubicBezTo>
                    <a:pt x="79" y="35"/>
                    <a:pt x="80" y="36"/>
                    <a:pt x="81" y="36"/>
                  </a:cubicBezTo>
                  <a:cubicBezTo>
                    <a:pt x="85" y="36"/>
                    <a:pt x="90" y="35"/>
                    <a:pt x="91" y="34"/>
                  </a:cubicBezTo>
                  <a:cubicBezTo>
                    <a:pt x="91" y="33"/>
                    <a:pt x="90" y="32"/>
                    <a:pt x="90" y="32"/>
                  </a:cubicBezTo>
                  <a:cubicBezTo>
                    <a:pt x="94" y="28"/>
                    <a:pt x="97" y="26"/>
                    <a:pt x="102" y="24"/>
                  </a:cubicBezTo>
                  <a:cubicBezTo>
                    <a:pt x="104" y="29"/>
                    <a:pt x="107" y="29"/>
                    <a:pt x="112" y="30"/>
                  </a:cubicBezTo>
                  <a:cubicBezTo>
                    <a:pt x="112" y="37"/>
                    <a:pt x="115" y="35"/>
                    <a:pt x="120" y="35"/>
                  </a:cubicBezTo>
                  <a:cubicBezTo>
                    <a:pt x="120" y="39"/>
                    <a:pt x="115" y="40"/>
                    <a:pt x="115" y="45"/>
                  </a:cubicBezTo>
                  <a:cubicBezTo>
                    <a:pt x="115" y="47"/>
                    <a:pt x="117" y="47"/>
                    <a:pt x="118" y="49"/>
                  </a:cubicBezTo>
                  <a:cubicBezTo>
                    <a:pt x="120" y="57"/>
                    <a:pt x="122" y="57"/>
                    <a:pt x="128" y="61"/>
                  </a:cubicBezTo>
                  <a:cubicBezTo>
                    <a:pt x="130" y="63"/>
                    <a:pt x="128" y="64"/>
                    <a:pt x="130" y="66"/>
                  </a:cubicBezTo>
                  <a:cubicBezTo>
                    <a:pt x="133" y="67"/>
                    <a:pt x="139" y="68"/>
                    <a:pt x="141" y="68"/>
                  </a:cubicBezTo>
                  <a:cubicBezTo>
                    <a:pt x="142" y="69"/>
                    <a:pt x="145" y="69"/>
                    <a:pt x="146" y="69"/>
                  </a:cubicBezTo>
                  <a:cubicBezTo>
                    <a:pt x="147" y="69"/>
                    <a:pt x="147" y="67"/>
                    <a:pt x="149" y="67"/>
                  </a:cubicBezTo>
                  <a:cubicBezTo>
                    <a:pt x="151" y="67"/>
                    <a:pt x="152" y="68"/>
                    <a:pt x="154" y="67"/>
                  </a:cubicBezTo>
                  <a:cubicBezTo>
                    <a:pt x="154" y="68"/>
                    <a:pt x="154" y="68"/>
                    <a:pt x="154" y="69"/>
                  </a:cubicBezTo>
                  <a:cubicBezTo>
                    <a:pt x="154" y="70"/>
                    <a:pt x="154" y="72"/>
                    <a:pt x="153" y="72"/>
                  </a:cubicBezTo>
                  <a:cubicBezTo>
                    <a:pt x="152" y="72"/>
                    <a:pt x="152" y="71"/>
                    <a:pt x="152" y="71"/>
                  </a:cubicBezTo>
                  <a:cubicBezTo>
                    <a:pt x="150" y="74"/>
                    <a:pt x="146" y="77"/>
                    <a:pt x="147" y="82"/>
                  </a:cubicBezTo>
                  <a:cubicBezTo>
                    <a:pt x="147" y="82"/>
                    <a:pt x="144" y="87"/>
                    <a:pt x="143" y="88"/>
                  </a:cubicBezTo>
                  <a:cubicBezTo>
                    <a:pt x="143" y="89"/>
                    <a:pt x="141" y="89"/>
                    <a:pt x="141" y="90"/>
                  </a:cubicBezTo>
                  <a:cubicBezTo>
                    <a:pt x="141" y="90"/>
                    <a:pt x="142" y="92"/>
                    <a:pt x="143" y="92"/>
                  </a:cubicBezTo>
                  <a:cubicBezTo>
                    <a:pt x="142" y="94"/>
                    <a:pt x="137" y="94"/>
                    <a:pt x="137" y="97"/>
                  </a:cubicBezTo>
                  <a:cubicBezTo>
                    <a:pt x="137" y="104"/>
                    <a:pt x="143" y="102"/>
                    <a:pt x="143" y="109"/>
                  </a:cubicBezTo>
                  <a:cubicBezTo>
                    <a:pt x="144" y="109"/>
                    <a:pt x="145" y="108"/>
                    <a:pt x="146" y="108"/>
                  </a:cubicBezTo>
                  <a:lnTo>
                    <a:pt x="146" y="108"/>
                  </a:lnTo>
                  <a:lnTo>
                    <a:pt x="148" y="108"/>
                  </a:lnTo>
                  <a:lnTo>
                    <a:pt x="148" y="108"/>
                  </a:lnTo>
                  <a:cubicBezTo>
                    <a:pt x="148" y="108"/>
                    <a:pt x="148" y="108"/>
                    <a:pt x="148" y="108"/>
                  </a:cubicBezTo>
                  <a:cubicBezTo>
                    <a:pt x="148" y="110"/>
                    <a:pt x="142" y="114"/>
                    <a:pt x="140" y="114"/>
                  </a:cubicBezTo>
                  <a:cubicBezTo>
                    <a:pt x="138" y="114"/>
                    <a:pt x="137" y="113"/>
                    <a:pt x="136" y="115"/>
                  </a:cubicBezTo>
                  <a:cubicBezTo>
                    <a:pt x="136" y="116"/>
                    <a:pt x="136" y="118"/>
                    <a:pt x="135" y="119"/>
                  </a:cubicBezTo>
                  <a:cubicBezTo>
                    <a:pt x="133" y="121"/>
                    <a:pt x="129" y="120"/>
                    <a:pt x="129" y="124"/>
                  </a:cubicBezTo>
                  <a:cubicBezTo>
                    <a:pt x="129" y="128"/>
                    <a:pt x="133" y="128"/>
                    <a:pt x="133" y="133"/>
                  </a:cubicBezTo>
                  <a:cubicBezTo>
                    <a:pt x="133" y="136"/>
                    <a:pt x="130" y="138"/>
                    <a:pt x="130" y="142"/>
                  </a:cubicBezTo>
                  <a:cubicBezTo>
                    <a:pt x="130" y="143"/>
                    <a:pt x="130" y="144"/>
                    <a:pt x="131" y="145"/>
                  </a:cubicBezTo>
                  <a:lnTo>
                    <a:pt x="131" y="145"/>
                  </a:lnTo>
                  <a:lnTo>
                    <a:pt x="131" y="147"/>
                  </a:lnTo>
                  <a:lnTo>
                    <a:pt x="131" y="147"/>
                  </a:lnTo>
                  <a:cubicBezTo>
                    <a:pt x="130" y="147"/>
                    <a:pt x="128" y="149"/>
                    <a:pt x="127" y="150"/>
                  </a:cubicBezTo>
                  <a:cubicBezTo>
                    <a:pt x="125" y="150"/>
                    <a:pt x="123" y="153"/>
                    <a:pt x="122" y="153"/>
                  </a:cubicBezTo>
                  <a:cubicBezTo>
                    <a:pt x="121" y="153"/>
                    <a:pt x="121" y="153"/>
                    <a:pt x="119" y="153"/>
                  </a:cubicBezTo>
                  <a:cubicBezTo>
                    <a:pt x="119" y="155"/>
                    <a:pt x="122" y="156"/>
                    <a:pt x="122" y="158"/>
                  </a:cubicBezTo>
                  <a:cubicBezTo>
                    <a:pt x="122" y="161"/>
                    <a:pt x="121" y="161"/>
                    <a:pt x="121" y="164"/>
                  </a:cubicBezTo>
                  <a:cubicBezTo>
                    <a:pt x="121" y="168"/>
                    <a:pt x="114" y="175"/>
                    <a:pt x="111" y="175"/>
                  </a:cubicBezTo>
                  <a:cubicBezTo>
                    <a:pt x="111" y="175"/>
                    <a:pt x="110" y="176"/>
                    <a:pt x="108" y="175"/>
                  </a:cubicBezTo>
                  <a:lnTo>
                    <a:pt x="108" y="175"/>
                  </a:lnTo>
                  <a:lnTo>
                    <a:pt x="108" y="178"/>
                  </a:lnTo>
                  <a:lnTo>
                    <a:pt x="108" y="178"/>
                  </a:lnTo>
                  <a:cubicBezTo>
                    <a:pt x="108" y="180"/>
                    <a:pt x="111" y="181"/>
                    <a:pt x="111" y="184"/>
                  </a:cubicBezTo>
                  <a:cubicBezTo>
                    <a:pt x="111" y="189"/>
                    <a:pt x="104" y="185"/>
                    <a:pt x="102" y="187"/>
                  </a:cubicBezTo>
                  <a:cubicBezTo>
                    <a:pt x="102" y="187"/>
                    <a:pt x="100" y="191"/>
                    <a:pt x="100" y="192"/>
                  </a:cubicBezTo>
                  <a:cubicBezTo>
                    <a:pt x="96" y="190"/>
                    <a:pt x="92" y="188"/>
                    <a:pt x="87" y="188"/>
                  </a:cubicBezTo>
                  <a:cubicBezTo>
                    <a:pt x="85" y="188"/>
                    <a:pt x="85" y="192"/>
                    <a:pt x="83" y="192"/>
                  </a:cubicBezTo>
                  <a:cubicBezTo>
                    <a:pt x="80" y="192"/>
                    <a:pt x="78" y="190"/>
                    <a:pt x="78" y="188"/>
                  </a:cubicBezTo>
                  <a:cubicBezTo>
                    <a:pt x="78" y="187"/>
                    <a:pt x="77" y="185"/>
                    <a:pt x="79" y="185"/>
                  </a:cubicBezTo>
                  <a:cubicBezTo>
                    <a:pt x="81" y="185"/>
                    <a:pt x="83" y="185"/>
                    <a:pt x="83" y="181"/>
                  </a:cubicBezTo>
                  <a:cubicBezTo>
                    <a:pt x="83" y="179"/>
                    <a:pt x="82" y="177"/>
                    <a:pt x="81" y="176"/>
                  </a:cubicBezTo>
                  <a:cubicBezTo>
                    <a:pt x="80" y="173"/>
                    <a:pt x="80" y="169"/>
                    <a:pt x="77" y="166"/>
                  </a:cubicBezTo>
                  <a:cubicBezTo>
                    <a:pt x="74" y="164"/>
                    <a:pt x="69" y="159"/>
                    <a:pt x="68" y="157"/>
                  </a:cubicBezTo>
                  <a:cubicBezTo>
                    <a:pt x="67" y="155"/>
                    <a:pt x="57" y="155"/>
                    <a:pt x="57" y="152"/>
                  </a:cubicBezTo>
                  <a:cubicBezTo>
                    <a:pt x="58" y="150"/>
                    <a:pt x="60" y="144"/>
                    <a:pt x="58" y="143"/>
                  </a:cubicBezTo>
                  <a:cubicBezTo>
                    <a:pt x="56" y="141"/>
                    <a:pt x="52" y="138"/>
                    <a:pt x="50" y="138"/>
                  </a:cubicBezTo>
                  <a:cubicBezTo>
                    <a:pt x="46" y="138"/>
                    <a:pt x="42" y="143"/>
                    <a:pt x="42" y="138"/>
                  </a:cubicBezTo>
                  <a:cubicBezTo>
                    <a:pt x="42" y="135"/>
                    <a:pt x="44" y="134"/>
                    <a:pt x="45" y="132"/>
                  </a:cubicBezTo>
                  <a:cubicBezTo>
                    <a:pt x="46" y="129"/>
                    <a:pt x="46" y="124"/>
                    <a:pt x="46" y="119"/>
                  </a:cubicBezTo>
                  <a:cubicBezTo>
                    <a:pt x="46" y="116"/>
                    <a:pt x="44" y="110"/>
                    <a:pt x="44" y="107"/>
                  </a:cubicBezTo>
                  <a:cubicBezTo>
                    <a:pt x="42" y="99"/>
                    <a:pt x="36" y="93"/>
                    <a:pt x="31" y="87"/>
                  </a:cubicBezTo>
                  <a:lnTo>
                    <a:pt x="31" y="87"/>
                  </a:lnTo>
                  <a:lnTo>
                    <a:pt x="31" y="69"/>
                  </a:lnTo>
                  <a:lnTo>
                    <a:pt x="31" y="69"/>
                  </a:lnTo>
                  <a:cubicBezTo>
                    <a:pt x="33" y="66"/>
                    <a:pt x="31" y="63"/>
                    <a:pt x="31" y="61"/>
                  </a:cubicBezTo>
                  <a:cubicBezTo>
                    <a:pt x="30" y="53"/>
                    <a:pt x="26" y="49"/>
                    <a:pt x="23" y="44"/>
                  </a:cubicBezTo>
                  <a:cubicBezTo>
                    <a:pt x="22" y="43"/>
                    <a:pt x="21" y="42"/>
                    <a:pt x="19" y="40"/>
                  </a:cubicBezTo>
                  <a:lnTo>
                    <a:pt x="19" y="40"/>
                  </a:lnTo>
                  <a:lnTo>
                    <a:pt x="19" y="40"/>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71" name="Freeform 340"/>
            <p:cNvSpPr>
              <a:spLocks/>
            </p:cNvSpPr>
            <p:nvPr/>
          </p:nvSpPr>
          <p:spPr bwMode="gray">
            <a:xfrm>
              <a:off x="2031638" y="3286889"/>
              <a:ext cx="413058" cy="558464"/>
            </a:xfrm>
            <a:custGeom>
              <a:avLst/>
              <a:gdLst/>
              <a:ahLst/>
              <a:cxnLst>
                <a:cxn ang="0">
                  <a:pos x="4" y="67"/>
                </a:cxn>
                <a:cxn ang="0">
                  <a:pos x="4" y="65"/>
                </a:cxn>
                <a:cxn ang="0">
                  <a:pos x="3" y="62"/>
                </a:cxn>
                <a:cxn ang="0">
                  <a:pos x="2" y="44"/>
                </a:cxn>
                <a:cxn ang="0">
                  <a:pos x="9" y="35"/>
                </a:cxn>
                <a:cxn ang="0">
                  <a:pos x="21" y="28"/>
                </a:cxn>
                <a:cxn ang="0">
                  <a:pos x="21" y="28"/>
                </a:cxn>
                <a:cxn ang="0">
                  <a:pos x="19" y="28"/>
                </a:cxn>
                <a:cxn ang="0">
                  <a:pos x="10" y="17"/>
                </a:cxn>
                <a:cxn ang="0">
                  <a:pos x="14" y="10"/>
                </a:cxn>
                <a:cxn ang="0">
                  <a:pos x="20" y="2"/>
                </a:cxn>
                <a:cxn ang="0">
                  <a:pos x="29" y="0"/>
                </a:cxn>
                <a:cxn ang="0">
                  <a:pos x="27" y="6"/>
                </a:cxn>
                <a:cxn ang="0">
                  <a:pos x="31" y="9"/>
                </a:cxn>
                <a:cxn ang="0">
                  <a:pos x="34" y="8"/>
                </a:cxn>
                <a:cxn ang="0">
                  <a:pos x="52" y="15"/>
                </a:cxn>
                <a:cxn ang="0">
                  <a:pos x="57" y="32"/>
                </a:cxn>
                <a:cxn ang="0">
                  <a:pos x="58" y="40"/>
                </a:cxn>
                <a:cxn ang="0">
                  <a:pos x="57" y="44"/>
                </a:cxn>
                <a:cxn ang="0">
                  <a:pos x="60" y="47"/>
                </a:cxn>
                <a:cxn ang="0">
                  <a:pos x="67" y="65"/>
                </a:cxn>
                <a:cxn ang="0">
                  <a:pos x="76" y="73"/>
                </a:cxn>
                <a:cxn ang="0">
                  <a:pos x="81" y="70"/>
                </a:cxn>
                <a:cxn ang="0">
                  <a:pos x="81" y="78"/>
                </a:cxn>
                <a:cxn ang="0">
                  <a:pos x="67" y="91"/>
                </a:cxn>
                <a:cxn ang="0">
                  <a:pos x="52" y="103"/>
                </a:cxn>
                <a:cxn ang="0">
                  <a:pos x="44" y="105"/>
                </a:cxn>
                <a:cxn ang="0">
                  <a:pos x="32" y="103"/>
                </a:cxn>
                <a:cxn ang="0">
                  <a:pos x="17" y="86"/>
                </a:cxn>
                <a:cxn ang="0">
                  <a:pos x="4" y="82"/>
                </a:cxn>
                <a:cxn ang="0">
                  <a:pos x="0" y="70"/>
                </a:cxn>
                <a:cxn ang="0">
                  <a:pos x="0" y="70"/>
                </a:cxn>
              </a:cxnLst>
              <a:rect l="0" t="0" r="r" b="b"/>
              <a:pathLst>
                <a:path w="82" h="111">
                  <a:moveTo>
                    <a:pt x="0" y="70"/>
                  </a:moveTo>
                  <a:cubicBezTo>
                    <a:pt x="1" y="68"/>
                    <a:pt x="3" y="67"/>
                    <a:pt x="4" y="67"/>
                  </a:cubicBezTo>
                  <a:lnTo>
                    <a:pt x="4" y="67"/>
                  </a:lnTo>
                  <a:lnTo>
                    <a:pt x="4" y="65"/>
                  </a:lnTo>
                  <a:lnTo>
                    <a:pt x="4" y="65"/>
                  </a:lnTo>
                  <a:cubicBezTo>
                    <a:pt x="3" y="64"/>
                    <a:pt x="3" y="63"/>
                    <a:pt x="3" y="62"/>
                  </a:cubicBezTo>
                  <a:cubicBezTo>
                    <a:pt x="3" y="58"/>
                    <a:pt x="6" y="56"/>
                    <a:pt x="6" y="53"/>
                  </a:cubicBezTo>
                  <a:cubicBezTo>
                    <a:pt x="6" y="48"/>
                    <a:pt x="2" y="48"/>
                    <a:pt x="2" y="44"/>
                  </a:cubicBezTo>
                  <a:cubicBezTo>
                    <a:pt x="2" y="40"/>
                    <a:pt x="6" y="41"/>
                    <a:pt x="8" y="39"/>
                  </a:cubicBezTo>
                  <a:cubicBezTo>
                    <a:pt x="9" y="38"/>
                    <a:pt x="9" y="36"/>
                    <a:pt x="9" y="35"/>
                  </a:cubicBezTo>
                  <a:cubicBezTo>
                    <a:pt x="10" y="33"/>
                    <a:pt x="11" y="34"/>
                    <a:pt x="13" y="34"/>
                  </a:cubicBezTo>
                  <a:cubicBezTo>
                    <a:pt x="15" y="34"/>
                    <a:pt x="21" y="30"/>
                    <a:pt x="21" y="28"/>
                  </a:cubicBezTo>
                  <a:cubicBezTo>
                    <a:pt x="21" y="28"/>
                    <a:pt x="21" y="28"/>
                    <a:pt x="21" y="28"/>
                  </a:cubicBezTo>
                  <a:lnTo>
                    <a:pt x="21" y="28"/>
                  </a:lnTo>
                  <a:lnTo>
                    <a:pt x="19" y="28"/>
                  </a:lnTo>
                  <a:lnTo>
                    <a:pt x="19" y="28"/>
                  </a:lnTo>
                  <a:cubicBezTo>
                    <a:pt x="18" y="28"/>
                    <a:pt x="17" y="29"/>
                    <a:pt x="16" y="29"/>
                  </a:cubicBezTo>
                  <a:cubicBezTo>
                    <a:pt x="16" y="22"/>
                    <a:pt x="10" y="24"/>
                    <a:pt x="10" y="17"/>
                  </a:cubicBezTo>
                  <a:cubicBezTo>
                    <a:pt x="10" y="14"/>
                    <a:pt x="15" y="14"/>
                    <a:pt x="16" y="12"/>
                  </a:cubicBezTo>
                  <a:cubicBezTo>
                    <a:pt x="15" y="12"/>
                    <a:pt x="14" y="10"/>
                    <a:pt x="14" y="10"/>
                  </a:cubicBezTo>
                  <a:cubicBezTo>
                    <a:pt x="14" y="9"/>
                    <a:pt x="16" y="9"/>
                    <a:pt x="16" y="8"/>
                  </a:cubicBezTo>
                  <a:cubicBezTo>
                    <a:pt x="17" y="7"/>
                    <a:pt x="20" y="2"/>
                    <a:pt x="20" y="2"/>
                  </a:cubicBezTo>
                  <a:cubicBezTo>
                    <a:pt x="21" y="4"/>
                    <a:pt x="23" y="3"/>
                    <a:pt x="24" y="3"/>
                  </a:cubicBezTo>
                  <a:cubicBezTo>
                    <a:pt x="26" y="3"/>
                    <a:pt x="28" y="1"/>
                    <a:pt x="29" y="0"/>
                  </a:cubicBezTo>
                  <a:cubicBezTo>
                    <a:pt x="29" y="1"/>
                    <a:pt x="29" y="2"/>
                    <a:pt x="29" y="2"/>
                  </a:cubicBezTo>
                  <a:cubicBezTo>
                    <a:pt x="29" y="4"/>
                    <a:pt x="27" y="5"/>
                    <a:pt x="27" y="6"/>
                  </a:cubicBezTo>
                  <a:cubicBezTo>
                    <a:pt x="27" y="7"/>
                    <a:pt x="29" y="9"/>
                    <a:pt x="31" y="9"/>
                  </a:cubicBezTo>
                  <a:lnTo>
                    <a:pt x="31" y="9"/>
                  </a:lnTo>
                  <a:lnTo>
                    <a:pt x="34" y="8"/>
                  </a:lnTo>
                  <a:lnTo>
                    <a:pt x="34" y="8"/>
                  </a:lnTo>
                  <a:cubicBezTo>
                    <a:pt x="40" y="9"/>
                    <a:pt x="40" y="17"/>
                    <a:pt x="45" y="17"/>
                  </a:cubicBezTo>
                  <a:cubicBezTo>
                    <a:pt x="46" y="17"/>
                    <a:pt x="51" y="16"/>
                    <a:pt x="52" y="15"/>
                  </a:cubicBezTo>
                  <a:cubicBezTo>
                    <a:pt x="52" y="18"/>
                    <a:pt x="51" y="22"/>
                    <a:pt x="52" y="23"/>
                  </a:cubicBezTo>
                  <a:cubicBezTo>
                    <a:pt x="52" y="23"/>
                    <a:pt x="57" y="30"/>
                    <a:pt x="57" y="32"/>
                  </a:cubicBezTo>
                  <a:cubicBezTo>
                    <a:pt x="57" y="34"/>
                    <a:pt x="58" y="34"/>
                    <a:pt x="58" y="36"/>
                  </a:cubicBezTo>
                  <a:cubicBezTo>
                    <a:pt x="58" y="37"/>
                    <a:pt x="58" y="38"/>
                    <a:pt x="58" y="40"/>
                  </a:cubicBezTo>
                  <a:lnTo>
                    <a:pt x="58" y="40"/>
                  </a:lnTo>
                  <a:lnTo>
                    <a:pt x="57" y="44"/>
                  </a:lnTo>
                  <a:lnTo>
                    <a:pt x="57" y="44"/>
                  </a:lnTo>
                  <a:cubicBezTo>
                    <a:pt x="58" y="46"/>
                    <a:pt x="59" y="45"/>
                    <a:pt x="60" y="47"/>
                  </a:cubicBezTo>
                  <a:cubicBezTo>
                    <a:pt x="61" y="49"/>
                    <a:pt x="60" y="54"/>
                    <a:pt x="60" y="56"/>
                  </a:cubicBezTo>
                  <a:cubicBezTo>
                    <a:pt x="60" y="59"/>
                    <a:pt x="64" y="65"/>
                    <a:pt x="67" y="65"/>
                  </a:cubicBezTo>
                  <a:cubicBezTo>
                    <a:pt x="68" y="65"/>
                    <a:pt x="68" y="64"/>
                    <a:pt x="69" y="64"/>
                  </a:cubicBezTo>
                  <a:cubicBezTo>
                    <a:pt x="72" y="64"/>
                    <a:pt x="75" y="71"/>
                    <a:pt x="76" y="73"/>
                  </a:cubicBezTo>
                  <a:cubicBezTo>
                    <a:pt x="76" y="73"/>
                    <a:pt x="76" y="73"/>
                    <a:pt x="77" y="73"/>
                  </a:cubicBezTo>
                  <a:cubicBezTo>
                    <a:pt x="79" y="73"/>
                    <a:pt x="79" y="70"/>
                    <a:pt x="81" y="70"/>
                  </a:cubicBezTo>
                  <a:cubicBezTo>
                    <a:pt x="82" y="70"/>
                    <a:pt x="82" y="72"/>
                    <a:pt x="82" y="73"/>
                  </a:cubicBezTo>
                  <a:cubicBezTo>
                    <a:pt x="82" y="76"/>
                    <a:pt x="81" y="78"/>
                    <a:pt x="81" y="78"/>
                  </a:cubicBezTo>
                  <a:cubicBezTo>
                    <a:pt x="78" y="79"/>
                    <a:pt x="77" y="84"/>
                    <a:pt x="76" y="88"/>
                  </a:cubicBezTo>
                  <a:cubicBezTo>
                    <a:pt x="72" y="88"/>
                    <a:pt x="71" y="91"/>
                    <a:pt x="67" y="91"/>
                  </a:cubicBezTo>
                  <a:cubicBezTo>
                    <a:pt x="65" y="91"/>
                    <a:pt x="61" y="91"/>
                    <a:pt x="60" y="93"/>
                  </a:cubicBezTo>
                  <a:cubicBezTo>
                    <a:pt x="58" y="96"/>
                    <a:pt x="53" y="100"/>
                    <a:pt x="52" y="103"/>
                  </a:cubicBezTo>
                  <a:cubicBezTo>
                    <a:pt x="51" y="105"/>
                    <a:pt x="52" y="107"/>
                    <a:pt x="49" y="107"/>
                  </a:cubicBezTo>
                  <a:cubicBezTo>
                    <a:pt x="47" y="107"/>
                    <a:pt x="46" y="105"/>
                    <a:pt x="44" y="105"/>
                  </a:cubicBezTo>
                  <a:cubicBezTo>
                    <a:pt x="41" y="105"/>
                    <a:pt x="42" y="111"/>
                    <a:pt x="38" y="111"/>
                  </a:cubicBezTo>
                  <a:cubicBezTo>
                    <a:pt x="33" y="111"/>
                    <a:pt x="33" y="107"/>
                    <a:pt x="32" y="103"/>
                  </a:cubicBezTo>
                  <a:cubicBezTo>
                    <a:pt x="30" y="104"/>
                    <a:pt x="30" y="104"/>
                    <a:pt x="28" y="104"/>
                  </a:cubicBezTo>
                  <a:cubicBezTo>
                    <a:pt x="19" y="104"/>
                    <a:pt x="24" y="86"/>
                    <a:pt x="17" y="86"/>
                  </a:cubicBezTo>
                  <a:cubicBezTo>
                    <a:pt x="14" y="86"/>
                    <a:pt x="11" y="88"/>
                    <a:pt x="9" y="88"/>
                  </a:cubicBezTo>
                  <a:cubicBezTo>
                    <a:pt x="7" y="88"/>
                    <a:pt x="4" y="84"/>
                    <a:pt x="4" y="82"/>
                  </a:cubicBezTo>
                  <a:cubicBezTo>
                    <a:pt x="4" y="81"/>
                    <a:pt x="5" y="80"/>
                    <a:pt x="6" y="78"/>
                  </a:cubicBezTo>
                  <a:cubicBezTo>
                    <a:pt x="6" y="78"/>
                    <a:pt x="1" y="71"/>
                    <a:pt x="0" y="70"/>
                  </a:cubicBezTo>
                  <a:lnTo>
                    <a:pt x="0" y="70"/>
                  </a:lnTo>
                  <a:lnTo>
                    <a:pt x="0" y="70"/>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72" name="Freeform 341"/>
            <p:cNvSpPr>
              <a:spLocks/>
            </p:cNvSpPr>
            <p:nvPr/>
          </p:nvSpPr>
          <p:spPr bwMode="gray">
            <a:xfrm>
              <a:off x="2106271" y="3120894"/>
              <a:ext cx="534015" cy="594494"/>
            </a:xfrm>
            <a:custGeom>
              <a:avLst/>
              <a:gdLst/>
              <a:ahLst/>
              <a:cxnLst>
                <a:cxn ang="0">
                  <a:pos x="66" y="111"/>
                </a:cxn>
                <a:cxn ang="0">
                  <a:pos x="73" y="118"/>
                </a:cxn>
                <a:cxn ang="0">
                  <a:pos x="80" y="114"/>
                </a:cxn>
                <a:cxn ang="0">
                  <a:pos x="86" y="106"/>
                </a:cxn>
                <a:cxn ang="0">
                  <a:pos x="91" y="108"/>
                </a:cxn>
                <a:cxn ang="0">
                  <a:pos x="95" y="102"/>
                </a:cxn>
                <a:cxn ang="0">
                  <a:pos x="106" y="97"/>
                </a:cxn>
                <a:cxn ang="0">
                  <a:pos x="106" y="94"/>
                </a:cxn>
                <a:cxn ang="0">
                  <a:pos x="94" y="53"/>
                </a:cxn>
                <a:cxn ang="0">
                  <a:pos x="85" y="35"/>
                </a:cxn>
                <a:cxn ang="0">
                  <a:pos x="83" y="31"/>
                </a:cxn>
                <a:cxn ang="0">
                  <a:pos x="79" y="34"/>
                </a:cxn>
                <a:cxn ang="0">
                  <a:pos x="74" y="30"/>
                </a:cxn>
                <a:cxn ang="0">
                  <a:pos x="59" y="18"/>
                </a:cxn>
                <a:cxn ang="0">
                  <a:pos x="50" y="7"/>
                </a:cxn>
                <a:cxn ang="0">
                  <a:pos x="41" y="1"/>
                </a:cxn>
                <a:cxn ang="0">
                  <a:pos x="41" y="1"/>
                </a:cxn>
                <a:cxn ang="0">
                  <a:pos x="38" y="1"/>
                </a:cxn>
                <a:cxn ang="0">
                  <a:pos x="38" y="1"/>
                </a:cxn>
                <a:cxn ang="0">
                  <a:pos x="34" y="13"/>
                </a:cxn>
                <a:cxn ang="0">
                  <a:pos x="30" y="10"/>
                </a:cxn>
                <a:cxn ang="0">
                  <a:pos x="27" y="10"/>
                </a:cxn>
                <a:cxn ang="0">
                  <a:pos x="24" y="5"/>
                </a:cxn>
                <a:cxn ang="0">
                  <a:pos x="16" y="3"/>
                </a:cxn>
                <a:cxn ang="0">
                  <a:pos x="3" y="5"/>
                </a:cxn>
                <a:cxn ang="0">
                  <a:pos x="0" y="21"/>
                </a:cxn>
                <a:cxn ang="0">
                  <a:pos x="4" y="22"/>
                </a:cxn>
                <a:cxn ang="0">
                  <a:pos x="7" y="20"/>
                </a:cxn>
                <a:cxn ang="0">
                  <a:pos x="12" y="20"/>
                </a:cxn>
                <a:cxn ang="0">
                  <a:pos x="12" y="22"/>
                </a:cxn>
                <a:cxn ang="0">
                  <a:pos x="11" y="25"/>
                </a:cxn>
                <a:cxn ang="0">
                  <a:pos x="10" y="24"/>
                </a:cxn>
                <a:cxn ang="0">
                  <a:pos x="5" y="34"/>
                </a:cxn>
                <a:cxn ang="0">
                  <a:pos x="9" y="36"/>
                </a:cxn>
                <a:cxn ang="0">
                  <a:pos x="14" y="33"/>
                </a:cxn>
                <a:cxn ang="0">
                  <a:pos x="14" y="35"/>
                </a:cxn>
                <a:cxn ang="0">
                  <a:pos x="12" y="39"/>
                </a:cxn>
                <a:cxn ang="0">
                  <a:pos x="16" y="42"/>
                </a:cxn>
                <a:cxn ang="0">
                  <a:pos x="16" y="42"/>
                </a:cxn>
                <a:cxn ang="0">
                  <a:pos x="19" y="41"/>
                </a:cxn>
                <a:cxn ang="0">
                  <a:pos x="19" y="41"/>
                </a:cxn>
                <a:cxn ang="0">
                  <a:pos x="30" y="50"/>
                </a:cxn>
                <a:cxn ang="0">
                  <a:pos x="37" y="48"/>
                </a:cxn>
                <a:cxn ang="0">
                  <a:pos x="37" y="56"/>
                </a:cxn>
                <a:cxn ang="0">
                  <a:pos x="42" y="65"/>
                </a:cxn>
                <a:cxn ang="0">
                  <a:pos x="43" y="69"/>
                </a:cxn>
                <a:cxn ang="0">
                  <a:pos x="43" y="73"/>
                </a:cxn>
                <a:cxn ang="0">
                  <a:pos x="43" y="73"/>
                </a:cxn>
                <a:cxn ang="0">
                  <a:pos x="42" y="77"/>
                </a:cxn>
                <a:cxn ang="0">
                  <a:pos x="42" y="77"/>
                </a:cxn>
                <a:cxn ang="0">
                  <a:pos x="45" y="80"/>
                </a:cxn>
                <a:cxn ang="0">
                  <a:pos x="45" y="89"/>
                </a:cxn>
                <a:cxn ang="0">
                  <a:pos x="52" y="98"/>
                </a:cxn>
                <a:cxn ang="0">
                  <a:pos x="54" y="97"/>
                </a:cxn>
                <a:cxn ang="0">
                  <a:pos x="61" y="106"/>
                </a:cxn>
                <a:cxn ang="0">
                  <a:pos x="62" y="106"/>
                </a:cxn>
                <a:cxn ang="0">
                  <a:pos x="66" y="103"/>
                </a:cxn>
                <a:cxn ang="0">
                  <a:pos x="67" y="106"/>
                </a:cxn>
                <a:cxn ang="0">
                  <a:pos x="66" y="111"/>
                </a:cxn>
                <a:cxn ang="0">
                  <a:pos x="66" y="111"/>
                </a:cxn>
                <a:cxn ang="0">
                  <a:pos x="66" y="111"/>
                </a:cxn>
              </a:cxnLst>
              <a:rect l="0" t="0" r="r" b="b"/>
              <a:pathLst>
                <a:path w="106" h="118">
                  <a:moveTo>
                    <a:pt x="66" y="111"/>
                  </a:moveTo>
                  <a:cubicBezTo>
                    <a:pt x="69" y="111"/>
                    <a:pt x="73" y="114"/>
                    <a:pt x="73" y="118"/>
                  </a:cubicBezTo>
                  <a:cubicBezTo>
                    <a:pt x="74" y="116"/>
                    <a:pt x="79" y="116"/>
                    <a:pt x="80" y="114"/>
                  </a:cubicBezTo>
                  <a:cubicBezTo>
                    <a:pt x="84" y="110"/>
                    <a:pt x="80" y="106"/>
                    <a:pt x="86" y="106"/>
                  </a:cubicBezTo>
                  <a:cubicBezTo>
                    <a:pt x="88" y="106"/>
                    <a:pt x="88" y="108"/>
                    <a:pt x="91" y="108"/>
                  </a:cubicBezTo>
                  <a:cubicBezTo>
                    <a:pt x="94" y="108"/>
                    <a:pt x="93" y="103"/>
                    <a:pt x="95" y="102"/>
                  </a:cubicBezTo>
                  <a:cubicBezTo>
                    <a:pt x="99" y="99"/>
                    <a:pt x="102" y="99"/>
                    <a:pt x="106" y="97"/>
                  </a:cubicBezTo>
                  <a:cubicBezTo>
                    <a:pt x="106" y="96"/>
                    <a:pt x="106" y="95"/>
                    <a:pt x="106" y="94"/>
                  </a:cubicBezTo>
                  <a:cubicBezTo>
                    <a:pt x="104" y="80"/>
                    <a:pt x="96" y="67"/>
                    <a:pt x="94" y="53"/>
                  </a:cubicBezTo>
                  <a:cubicBezTo>
                    <a:pt x="89" y="47"/>
                    <a:pt x="90" y="40"/>
                    <a:pt x="85" y="35"/>
                  </a:cubicBezTo>
                  <a:cubicBezTo>
                    <a:pt x="84" y="34"/>
                    <a:pt x="84" y="31"/>
                    <a:pt x="83" y="31"/>
                  </a:cubicBezTo>
                  <a:cubicBezTo>
                    <a:pt x="81" y="31"/>
                    <a:pt x="81" y="34"/>
                    <a:pt x="79" y="34"/>
                  </a:cubicBezTo>
                  <a:cubicBezTo>
                    <a:pt x="77" y="34"/>
                    <a:pt x="74" y="31"/>
                    <a:pt x="74" y="30"/>
                  </a:cubicBezTo>
                  <a:cubicBezTo>
                    <a:pt x="69" y="25"/>
                    <a:pt x="64" y="23"/>
                    <a:pt x="59" y="18"/>
                  </a:cubicBezTo>
                  <a:cubicBezTo>
                    <a:pt x="56" y="14"/>
                    <a:pt x="53" y="11"/>
                    <a:pt x="50" y="7"/>
                  </a:cubicBezTo>
                  <a:cubicBezTo>
                    <a:pt x="48" y="5"/>
                    <a:pt x="43" y="4"/>
                    <a:pt x="41" y="1"/>
                  </a:cubicBezTo>
                  <a:lnTo>
                    <a:pt x="41" y="1"/>
                  </a:lnTo>
                  <a:lnTo>
                    <a:pt x="38" y="1"/>
                  </a:lnTo>
                  <a:lnTo>
                    <a:pt x="38" y="1"/>
                  </a:lnTo>
                  <a:cubicBezTo>
                    <a:pt x="36" y="4"/>
                    <a:pt x="38" y="13"/>
                    <a:pt x="34" y="13"/>
                  </a:cubicBezTo>
                  <a:cubicBezTo>
                    <a:pt x="32" y="13"/>
                    <a:pt x="31" y="11"/>
                    <a:pt x="30" y="10"/>
                  </a:cubicBezTo>
                  <a:cubicBezTo>
                    <a:pt x="29" y="10"/>
                    <a:pt x="29" y="9"/>
                    <a:pt x="27" y="10"/>
                  </a:cubicBezTo>
                  <a:cubicBezTo>
                    <a:pt x="26" y="7"/>
                    <a:pt x="26" y="6"/>
                    <a:pt x="24" y="5"/>
                  </a:cubicBezTo>
                  <a:cubicBezTo>
                    <a:pt x="23" y="12"/>
                    <a:pt x="15" y="14"/>
                    <a:pt x="16" y="3"/>
                  </a:cubicBezTo>
                  <a:cubicBezTo>
                    <a:pt x="16" y="0"/>
                    <a:pt x="9" y="9"/>
                    <a:pt x="3" y="5"/>
                  </a:cubicBezTo>
                  <a:cubicBezTo>
                    <a:pt x="3" y="5"/>
                    <a:pt x="0" y="21"/>
                    <a:pt x="0" y="21"/>
                  </a:cubicBezTo>
                  <a:cubicBezTo>
                    <a:pt x="0" y="22"/>
                    <a:pt x="3" y="22"/>
                    <a:pt x="4" y="22"/>
                  </a:cubicBezTo>
                  <a:cubicBezTo>
                    <a:pt x="5" y="22"/>
                    <a:pt x="5" y="20"/>
                    <a:pt x="7" y="20"/>
                  </a:cubicBezTo>
                  <a:cubicBezTo>
                    <a:pt x="9" y="20"/>
                    <a:pt x="10" y="21"/>
                    <a:pt x="12" y="20"/>
                  </a:cubicBezTo>
                  <a:cubicBezTo>
                    <a:pt x="12" y="21"/>
                    <a:pt x="12" y="21"/>
                    <a:pt x="12" y="22"/>
                  </a:cubicBezTo>
                  <a:cubicBezTo>
                    <a:pt x="12" y="23"/>
                    <a:pt x="12" y="25"/>
                    <a:pt x="11" y="25"/>
                  </a:cubicBezTo>
                  <a:cubicBezTo>
                    <a:pt x="10" y="25"/>
                    <a:pt x="10" y="24"/>
                    <a:pt x="10" y="24"/>
                  </a:cubicBezTo>
                  <a:cubicBezTo>
                    <a:pt x="8" y="27"/>
                    <a:pt x="5" y="29"/>
                    <a:pt x="5" y="34"/>
                  </a:cubicBezTo>
                  <a:cubicBezTo>
                    <a:pt x="5" y="35"/>
                    <a:pt x="8" y="36"/>
                    <a:pt x="9" y="36"/>
                  </a:cubicBezTo>
                  <a:cubicBezTo>
                    <a:pt x="11" y="36"/>
                    <a:pt x="13" y="34"/>
                    <a:pt x="14" y="33"/>
                  </a:cubicBezTo>
                  <a:cubicBezTo>
                    <a:pt x="14" y="34"/>
                    <a:pt x="14" y="35"/>
                    <a:pt x="14" y="35"/>
                  </a:cubicBezTo>
                  <a:cubicBezTo>
                    <a:pt x="14" y="37"/>
                    <a:pt x="12" y="38"/>
                    <a:pt x="12" y="39"/>
                  </a:cubicBezTo>
                  <a:cubicBezTo>
                    <a:pt x="12" y="40"/>
                    <a:pt x="14" y="42"/>
                    <a:pt x="16" y="42"/>
                  </a:cubicBezTo>
                  <a:lnTo>
                    <a:pt x="16" y="42"/>
                  </a:lnTo>
                  <a:lnTo>
                    <a:pt x="19" y="41"/>
                  </a:lnTo>
                  <a:lnTo>
                    <a:pt x="19" y="41"/>
                  </a:lnTo>
                  <a:cubicBezTo>
                    <a:pt x="25" y="42"/>
                    <a:pt x="25" y="50"/>
                    <a:pt x="30" y="50"/>
                  </a:cubicBezTo>
                  <a:cubicBezTo>
                    <a:pt x="31" y="50"/>
                    <a:pt x="36" y="49"/>
                    <a:pt x="37" y="48"/>
                  </a:cubicBezTo>
                  <a:cubicBezTo>
                    <a:pt x="37" y="51"/>
                    <a:pt x="36" y="55"/>
                    <a:pt x="37" y="56"/>
                  </a:cubicBezTo>
                  <a:cubicBezTo>
                    <a:pt x="37" y="56"/>
                    <a:pt x="42" y="63"/>
                    <a:pt x="42" y="65"/>
                  </a:cubicBezTo>
                  <a:cubicBezTo>
                    <a:pt x="42" y="67"/>
                    <a:pt x="43" y="67"/>
                    <a:pt x="43" y="69"/>
                  </a:cubicBezTo>
                  <a:cubicBezTo>
                    <a:pt x="43" y="70"/>
                    <a:pt x="43" y="71"/>
                    <a:pt x="43" y="73"/>
                  </a:cubicBezTo>
                  <a:lnTo>
                    <a:pt x="43" y="73"/>
                  </a:lnTo>
                  <a:lnTo>
                    <a:pt x="42" y="77"/>
                  </a:lnTo>
                  <a:lnTo>
                    <a:pt x="42" y="77"/>
                  </a:lnTo>
                  <a:cubicBezTo>
                    <a:pt x="43" y="79"/>
                    <a:pt x="44" y="78"/>
                    <a:pt x="45" y="80"/>
                  </a:cubicBezTo>
                  <a:cubicBezTo>
                    <a:pt x="46" y="82"/>
                    <a:pt x="45" y="87"/>
                    <a:pt x="45" y="89"/>
                  </a:cubicBezTo>
                  <a:cubicBezTo>
                    <a:pt x="45" y="92"/>
                    <a:pt x="49" y="98"/>
                    <a:pt x="52" y="98"/>
                  </a:cubicBezTo>
                  <a:cubicBezTo>
                    <a:pt x="53" y="98"/>
                    <a:pt x="53" y="97"/>
                    <a:pt x="54" y="97"/>
                  </a:cubicBezTo>
                  <a:cubicBezTo>
                    <a:pt x="57" y="97"/>
                    <a:pt x="60" y="104"/>
                    <a:pt x="61" y="106"/>
                  </a:cubicBezTo>
                  <a:cubicBezTo>
                    <a:pt x="61" y="106"/>
                    <a:pt x="61" y="106"/>
                    <a:pt x="62" y="106"/>
                  </a:cubicBezTo>
                  <a:cubicBezTo>
                    <a:pt x="64" y="106"/>
                    <a:pt x="64" y="103"/>
                    <a:pt x="66" y="103"/>
                  </a:cubicBezTo>
                  <a:cubicBezTo>
                    <a:pt x="67" y="103"/>
                    <a:pt x="67" y="105"/>
                    <a:pt x="67" y="106"/>
                  </a:cubicBezTo>
                  <a:cubicBezTo>
                    <a:pt x="67" y="109"/>
                    <a:pt x="66" y="111"/>
                    <a:pt x="66" y="111"/>
                  </a:cubicBezTo>
                  <a:lnTo>
                    <a:pt x="66" y="111"/>
                  </a:lnTo>
                  <a:lnTo>
                    <a:pt x="66" y="111"/>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73" name="Freeform 342"/>
            <p:cNvSpPr>
              <a:spLocks/>
            </p:cNvSpPr>
            <p:nvPr/>
          </p:nvSpPr>
          <p:spPr bwMode="gray">
            <a:xfrm>
              <a:off x="2373922" y="3609871"/>
              <a:ext cx="539162" cy="558464"/>
            </a:xfrm>
            <a:custGeom>
              <a:avLst/>
              <a:gdLst/>
              <a:ahLst/>
              <a:cxnLst>
                <a:cxn ang="0">
                  <a:pos x="54" y="0"/>
                </a:cxn>
                <a:cxn ang="0">
                  <a:pos x="42" y="5"/>
                </a:cxn>
                <a:cxn ang="0">
                  <a:pos x="38" y="11"/>
                </a:cxn>
                <a:cxn ang="0">
                  <a:pos x="33" y="9"/>
                </a:cxn>
                <a:cxn ang="0">
                  <a:pos x="27" y="17"/>
                </a:cxn>
                <a:cxn ang="0">
                  <a:pos x="20" y="22"/>
                </a:cxn>
                <a:cxn ang="0">
                  <a:pos x="23" y="24"/>
                </a:cxn>
                <a:cxn ang="0">
                  <a:pos x="13" y="29"/>
                </a:cxn>
                <a:cxn ang="0">
                  <a:pos x="7" y="34"/>
                </a:cxn>
                <a:cxn ang="0">
                  <a:pos x="9" y="37"/>
                </a:cxn>
                <a:cxn ang="0">
                  <a:pos x="7" y="42"/>
                </a:cxn>
                <a:cxn ang="0">
                  <a:pos x="8" y="51"/>
                </a:cxn>
                <a:cxn ang="0">
                  <a:pos x="12" y="54"/>
                </a:cxn>
                <a:cxn ang="0">
                  <a:pos x="19" y="66"/>
                </a:cxn>
                <a:cxn ang="0">
                  <a:pos x="15" y="72"/>
                </a:cxn>
                <a:cxn ang="0">
                  <a:pos x="6" y="67"/>
                </a:cxn>
                <a:cxn ang="0">
                  <a:pos x="0" y="75"/>
                </a:cxn>
                <a:cxn ang="0">
                  <a:pos x="10" y="82"/>
                </a:cxn>
                <a:cxn ang="0">
                  <a:pos x="21" y="89"/>
                </a:cxn>
                <a:cxn ang="0">
                  <a:pos x="20" y="98"/>
                </a:cxn>
                <a:cxn ang="0">
                  <a:pos x="28" y="99"/>
                </a:cxn>
                <a:cxn ang="0">
                  <a:pos x="33" y="103"/>
                </a:cxn>
                <a:cxn ang="0">
                  <a:pos x="41" y="99"/>
                </a:cxn>
                <a:cxn ang="0">
                  <a:pos x="45" y="104"/>
                </a:cxn>
                <a:cxn ang="0">
                  <a:pos x="54" y="106"/>
                </a:cxn>
                <a:cxn ang="0">
                  <a:pos x="59" y="111"/>
                </a:cxn>
                <a:cxn ang="0">
                  <a:pos x="73" y="104"/>
                </a:cxn>
                <a:cxn ang="0">
                  <a:pos x="69" y="99"/>
                </a:cxn>
                <a:cxn ang="0">
                  <a:pos x="77" y="90"/>
                </a:cxn>
                <a:cxn ang="0">
                  <a:pos x="84" y="93"/>
                </a:cxn>
                <a:cxn ang="0">
                  <a:pos x="90" y="102"/>
                </a:cxn>
                <a:cxn ang="0">
                  <a:pos x="94" y="98"/>
                </a:cxn>
                <a:cxn ang="0">
                  <a:pos x="107" y="72"/>
                </a:cxn>
                <a:cxn ang="0">
                  <a:pos x="103" y="65"/>
                </a:cxn>
                <a:cxn ang="0">
                  <a:pos x="97" y="62"/>
                </a:cxn>
                <a:cxn ang="0">
                  <a:pos x="76" y="39"/>
                </a:cxn>
                <a:cxn ang="0">
                  <a:pos x="67" y="31"/>
                </a:cxn>
                <a:cxn ang="0">
                  <a:pos x="58" y="14"/>
                </a:cxn>
                <a:cxn ang="0">
                  <a:pos x="54" y="0"/>
                </a:cxn>
                <a:cxn ang="0">
                  <a:pos x="54" y="0"/>
                </a:cxn>
                <a:cxn ang="0">
                  <a:pos x="54" y="0"/>
                </a:cxn>
              </a:cxnLst>
              <a:rect l="0" t="0" r="r" b="b"/>
              <a:pathLst>
                <a:path w="107" h="111">
                  <a:moveTo>
                    <a:pt x="54" y="0"/>
                  </a:moveTo>
                  <a:cubicBezTo>
                    <a:pt x="49" y="2"/>
                    <a:pt x="46" y="2"/>
                    <a:pt x="42" y="5"/>
                  </a:cubicBezTo>
                  <a:cubicBezTo>
                    <a:pt x="40" y="6"/>
                    <a:pt x="41" y="11"/>
                    <a:pt x="38" y="11"/>
                  </a:cubicBezTo>
                  <a:cubicBezTo>
                    <a:pt x="35" y="11"/>
                    <a:pt x="35" y="9"/>
                    <a:pt x="33" y="9"/>
                  </a:cubicBezTo>
                  <a:cubicBezTo>
                    <a:pt x="27" y="9"/>
                    <a:pt x="31" y="13"/>
                    <a:pt x="27" y="17"/>
                  </a:cubicBezTo>
                  <a:cubicBezTo>
                    <a:pt x="25" y="19"/>
                    <a:pt x="20" y="19"/>
                    <a:pt x="20" y="22"/>
                  </a:cubicBezTo>
                  <a:cubicBezTo>
                    <a:pt x="20" y="23"/>
                    <a:pt x="22" y="24"/>
                    <a:pt x="23" y="24"/>
                  </a:cubicBezTo>
                  <a:cubicBezTo>
                    <a:pt x="22" y="31"/>
                    <a:pt x="18" y="29"/>
                    <a:pt x="13" y="29"/>
                  </a:cubicBezTo>
                  <a:cubicBezTo>
                    <a:pt x="11" y="29"/>
                    <a:pt x="7" y="32"/>
                    <a:pt x="7" y="34"/>
                  </a:cubicBezTo>
                  <a:cubicBezTo>
                    <a:pt x="7" y="35"/>
                    <a:pt x="9" y="36"/>
                    <a:pt x="9" y="37"/>
                  </a:cubicBezTo>
                  <a:cubicBezTo>
                    <a:pt x="9" y="39"/>
                    <a:pt x="5" y="41"/>
                    <a:pt x="7" y="42"/>
                  </a:cubicBezTo>
                  <a:cubicBezTo>
                    <a:pt x="13" y="46"/>
                    <a:pt x="8" y="47"/>
                    <a:pt x="8" y="51"/>
                  </a:cubicBezTo>
                  <a:cubicBezTo>
                    <a:pt x="8" y="53"/>
                    <a:pt x="10" y="53"/>
                    <a:pt x="12" y="54"/>
                  </a:cubicBezTo>
                  <a:cubicBezTo>
                    <a:pt x="13" y="54"/>
                    <a:pt x="19" y="65"/>
                    <a:pt x="19" y="66"/>
                  </a:cubicBezTo>
                  <a:cubicBezTo>
                    <a:pt x="19" y="69"/>
                    <a:pt x="17" y="72"/>
                    <a:pt x="15" y="72"/>
                  </a:cubicBezTo>
                  <a:cubicBezTo>
                    <a:pt x="10" y="72"/>
                    <a:pt x="11" y="67"/>
                    <a:pt x="6" y="67"/>
                  </a:cubicBezTo>
                  <a:cubicBezTo>
                    <a:pt x="5" y="67"/>
                    <a:pt x="0" y="73"/>
                    <a:pt x="0" y="75"/>
                  </a:cubicBezTo>
                  <a:cubicBezTo>
                    <a:pt x="0" y="82"/>
                    <a:pt x="4" y="83"/>
                    <a:pt x="10" y="82"/>
                  </a:cubicBezTo>
                  <a:cubicBezTo>
                    <a:pt x="11" y="86"/>
                    <a:pt x="18" y="89"/>
                    <a:pt x="21" y="89"/>
                  </a:cubicBezTo>
                  <a:cubicBezTo>
                    <a:pt x="21" y="94"/>
                    <a:pt x="20" y="95"/>
                    <a:pt x="20" y="98"/>
                  </a:cubicBezTo>
                  <a:cubicBezTo>
                    <a:pt x="23" y="99"/>
                    <a:pt x="25" y="99"/>
                    <a:pt x="28" y="99"/>
                  </a:cubicBezTo>
                  <a:cubicBezTo>
                    <a:pt x="30" y="99"/>
                    <a:pt x="30" y="103"/>
                    <a:pt x="33" y="103"/>
                  </a:cubicBezTo>
                  <a:cubicBezTo>
                    <a:pt x="37" y="103"/>
                    <a:pt x="37" y="99"/>
                    <a:pt x="41" y="99"/>
                  </a:cubicBezTo>
                  <a:cubicBezTo>
                    <a:pt x="44" y="99"/>
                    <a:pt x="44" y="103"/>
                    <a:pt x="45" y="104"/>
                  </a:cubicBezTo>
                  <a:cubicBezTo>
                    <a:pt x="48" y="106"/>
                    <a:pt x="51" y="106"/>
                    <a:pt x="54" y="106"/>
                  </a:cubicBezTo>
                  <a:cubicBezTo>
                    <a:pt x="55" y="108"/>
                    <a:pt x="57" y="110"/>
                    <a:pt x="59" y="111"/>
                  </a:cubicBezTo>
                  <a:cubicBezTo>
                    <a:pt x="59" y="109"/>
                    <a:pt x="71" y="105"/>
                    <a:pt x="73" y="104"/>
                  </a:cubicBezTo>
                  <a:cubicBezTo>
                    <a:pt x="71" y="102"/>
                    <a:pt x="69" y="101"/>
                    <a:pt x="69" y="99"/>
                  </a:cubicBezTo>
                  <a:cubicBezTo>
                    <a:pt x="69" y="96"/>
                    <a:pt x="75" y="92"/>
                    <a:pt x="77" y="90"/>
                  </a:cubicBezTo>
                  <a:cubicBezTo>
                    <a:pt x="80" y="93"/>
                    <a:pt x="82" y="91"/>
                    <a:pt x="84" y="93"/>
                  </a:cubicBezTo>
                  <a:cubicBezTo>
                    <a:pt x="87" y="95"/>
                    <a:pt x="86" y="102"/>
                    <a:pt x="90" y="102"/>
                  </a:cubicBezTo>
                  <a:cubicBezTo>
                    <a:pt x="92" y="102"/>
                    <a:pt x="93" y="98"/>
                    <a:pt x="94" y="98"/>
                  </a:cubicBezTo>
                  <a:cubicBezTo>
                    <a:pt x="99" y="91"/>
                    <a:pt x="107" y="72"/>
                    <a:pt x="107" y="72"/>
                  </a:cubicBezTo>
                  <a:cubicBezTo>
                    <a:pt x="106" y="69"/>
                    <a:pt x="105" y="68"/>
                    <a:pt x="103" y="65"/>
                  </a:cubicBezTo>
                  <a:cubicBezTo>
                    <a:pt x="102" y="63"/>
                    <a:pt x="98" y="64"/>
                    <a:pt x="97" y="62"/>
                  </a:cubicBezTo>
                  <a:cubicBezTo>
                    <a:pt x="89" y="54"/>
                    <a:pt x="82" y="47"/>
                    <a:pt x="76" y="39"/>
                  </a:cubicBezTo>
                  <a:cubicBezTo>
                    <a:pt x="73" y="35"/>
                    <a:pt x="68" y="36"/>
                    <a:pt x="67" y="31"/>
                  </a:cubicBezTo>
                  <a:cubicBezTo>
                    <a:pt x="65" y="26"/>
                    <a:pt x="59" y="20"/>
                    <a:pt x="58" y="14"/>
                  </a:cubicBezTo>
                  <a:cubicBezTo>
                    <a:pt x="57" y="10"/>
                    <a:pt x="55" y="5"/>
                    <a:pt x="54" y="0"/>
                  </a:cubicBezTo>
                  <a:lnTo>
                    <a:pt x="54" y="0"/>
                  </a:lnTo>
                  <a:lnTo>
                    <a:pt x="54" y="0"/>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sp>
          <p:nvSpPr>
            <p:cNvPr id="74" name="Freeform 343"/>
            <p:cNvSpPr>
              <a:spLocks/>
            </p:cNvSpPr>
            <p:nvPr/>
          </p:nvSpPr>
          <p:spPr bwMode="gray">
            <a:xfrm>
              <a:off x="1895239" y="3639467"/>
              <a:ext cx="784938" cy="736040"/>
            </a:xfrm>
            <a:custGeom>
              <a:avLst/>
              <a:gdLst/>
              <a:ahLst/>
              <a:cxnLst>
                <a:cxn ang="0">
                  <a:pos x="156" y="118"/>
                </a:cxn>
                <a:cxn ang="0">
                  <a:pos x="149" y="100"/>
                </a:cxn>
                <a:cxn ang="0">
                  <a:pos x="136" y="93"/>
                </a:cxn>
                <a:cxn ang="0">
                  <a:pos x="123" y="93"/>
                </a:cxn>
                <a:cxn ang="0">
                  <a:pos x="116" y="83"/>
                </a:cxn>
                <a:cxn ang="0">
                  <a:pos x="95" y="69"/>
                </a:cxn>
                <a:cxn ang="0">
                  <a:pos x="110" y="66"/>
                </a:cxn>
                <a:cxn ang="0">
                  <a:pos x="107" y="48"/>
                </a:cxn>
                <a:cxn ang="0">
                  <a:pos x="102" y="36"/>
                </a:cxn>
                <a:cxn ang="0">
                  <a:pos x="102" y="28"/>
                </a:cxn>
                <a:cxn ang="0">
                  <a:pos x="116" y="23"/>
                </a:cxn>
                <a:cxn ang="0">
                  <a:pos x="115" y="15"/>
                </a:cxn>
                <a:cxn ang="0">
                  <a:pos x="103" y="18"/>
                </a:cxn>
                <a:cxn ang="0">
                  <a:pos x="87" y="23"/>
                </a:cxn>
                <a:cxn ang="0">
                  <a:pos x="76" y="37"/>
                </a:cxn>
                <a:cxn ang="0">
                  <a:pos x="65" y="41"/>
                </a:cxn>
                <a:cxn ang="0">
                  <a:pos x="55" y="34"/>
                </a:cxn>
                <a:cxn ang="0">
                  <a:pos x="36" y="18"/>
                </a:cxn>
                <a:cxn ang="0">
                  <a:pos x="33" y="8"/>
                </a:cxn>
                <a:cxn ang="0">
                  <a:pos x="22" y="3"/>
                </a:cxn>
                <a:cxn ang="0">
                  <a:pos x="22" y="8"/>
                </a:cxn>
                <a:cxn ang="0">
                  <a:pos x="11" y="25"/>
                </a:cxn>
                <a:cxn ang="0">
                  <a:pos x="8" y="25"/>
                </a:cxn>
                <a:cxn ang="0">
                  <a:pos x="8" y="28"/>
                </a:cxn>
                <a:cxn ang="0">
                  <a:pos x="2" y="37"/>
                </a:cxn>
                <a:cxn ang="0">
                  <a:pos x="12" y="52"/>
                </a:cxn>
                <a:cxn ang="0">
                  <a:pos x="22" y="73"/>
                </a:cxn>
                <a:cxn ang="0">
                  <a:pos x="42" y="83"/>
                </a:cxn>
                <a:cxn ang="0">
                  <a:pos x="47" y="98"/>
                </a:cxn>
                <a:cxn ang="0">
                  <a:pos x="65" y="115"/>
                </a:cxn>
                <a:cxn ang="0">
                  <a:pos x="73" y="125"/>
                </a:cxn>
                <a:cxn ang="0">
                  <a:pos x="80" y="129"/>
                </a:cxn>
                <a:cxn ang="0">
                  <a:pos x="85" y="129"/>
                </a:cxn>
                <a:cxn ang="0">
                  <a:pos x="98" y="144"/>
                </a:cxn>
                <a:cxn ang="0">
                  <a:pos x="103" y="143"/>
                </a:cxn>
                <a:cxn ang="0">
                  <a:pos x="127" y="146"/>
                </a:cxn>
                <a:cxn ang="0">
                  <a:pos x="130" y="146"/>
                </a:cxn>
                <a:cxn ang="0">
                  <a:pos x="136" y="143"/>
                </a:cxn>
                <a:cxn ang="0">
                  <a:pos x="140" y="143"/>
                </a:cxn>
                <a:cxn ang="0">
                  <a:pos x="142" y="146"/>
                </a:cxn>
                <a:cxn ang="0">
                  <a:pos x="154" y="124"/>
                </a:cxn>
                <a:cxn ang="0">
                  <a:pos x="154" y="124"/>
                </a:cxn>
              </a:cxnLst>
              <a:rect l="0" t="0" r="r" b="b"/>
              <a:pathLst>
                <a:path w="156" h="146">
                  <a:moveTo>
                    <a:pt x="154" y="124"/>
                  </a:moveTo>
                  <a:cubicBezTo>
                    <a:pt x="155" y="122"/>
                    <a:pt x="156" y="121"/>
                    <a:pt x="156" y="118"/>
                  </a:cubicBezTo>
                  <a:cubicBezTo>
                    <a:pt x="156" y="114"/>
                    <a:pt x="154" y="107"/>
                    <a:pt x="154" y="105"/>
                  </a:cubicBezTo>
                  <a:cubicBezTo>
                    <a:pt x="152" y="104"/>
                    <a:pt x="150" y="102"/>
                    <a:pt x="149" y="100"/>
                  </a:cubicBezTo>
                  <a:cubicBezTo>
                    <a:pt x="146" y="100"/>
                    <a:pt x="143" y="100"/>
                    <a:pt x="140" y="98"/>
                  </a:cubicBezTo>
                  <a:cubicBezTo>
                    <a:pt x="139" y="97"/>
                    <a:pt x="139" y="93"/>
                    <a:pt x="136" y="93"/>
                  </a:cubicBezTo>
                  <a:cubicBezTo>
                    <a:pt x="132" y="93"/>
                    <a:pt x="132" y="97"/>
                    <a:pt x="128" y="97"/>
                  </a:cubicBezTo>
                  <a:cubicBezTo>
                    <a:pt x="125" y="97"/>
                    <a:pt x="125" y="93"/>
                    <a:pt x="123" y="93"/>
                  </a:cubicBezTo>
                  <a:cubicBezTo>
                    <a:pt x="120" y="93"/>
                    <a:pt x="118" y="93"/>
                    <a:pt x="115" y="92"/>
                  </a:cubicBezTo>
                  <a:cubicBezTo>
                    <a:pt x="115" y="89"/>
                    <a:pt x="116" y="88"/>
                    <a:pt x="116" y="83"/>
                  </a:cubicBezTo>
                  <a:cubicBezTo>
                    <a:pt x="113" y="83"/>
                    <a:pt x="106" y="80"/>
                    <a:pt x="105" y="76"/>
                  </a:cubicBezTo>
                  <a:cubicBezTo>
                    <a:pt x="99" y="77"/>
                    <a:pt x="95" y="76"/>
                    <a:pt x="95" y="69"/>
                  </a:cubicBezTo>
                  <a:cubicBezTo>
                    <a:pt x="95" y="67"/>
                    <a:pt x="100" y="61"/>
                    <a:pt x="101" y="61"/>
                  </a:cubicBezTo>
                  <a:cubicBezTo>
                    <a:pt x="106" y="61"/>
                    <a:pt x="105" y="66"/>
                    <a:pt x="110" y="66"/>
                  </a:cubicBezTo>
                  <a:cubicBezTo>
                    <a:pt x="112" y="66"/>
                    <a:pt x="114" y="63"/>
                    <a:pt x="114" y="60"/>
                  </a:cubicBezTo>
                  <a:cubicBezTo>
                    <a:pt x="114" y="59"/>
                    <a:pt x="108" y="48"/>
                    <a:pt x="107" y="48"/>
                  </a:cubicBezTo>
                  <a:cubicBezTo>
                    <a:pt x="105" y="47"/>
                    <a:pt x="103" y="47"/>
                    <a:pt x="103" y="45"/>
                  </a:cubicBezTo>
                  <a:cubicBezTo>
                    <a:pt x="103" y="41"/>
                    <a:pt x="108" y="40"/>
                    <a:pt x="102" y="36"/>
                  </a:cubicBezTo>
                  <a:cubicBezTo>
                    <a:pt x="100" y="35"/>
                    <a:pt x="104" y="33"/>
                    <a:pt x="104" y="31"/>
                  </a:cubicBezTo>
                  <a:cubicBezTo>
                    <a:pt x="104" y="30"/>
                    <a:pt x="102" y="29"/>
                    <a:pt x="102" y="28"/>
                  </a:cubicBezTo>
                  <a:cubicBezTo>
                    <a:pt x="102" y="26"/>
                    <a:pt x="106" y="23"/>
                    <a:pt x="108" y="23"/>
                  </a:cubicBezTo>
                  <a:cubicBezTo>
                    <a:pt x="111" y="23"/>
                    <a:pt x="115" y="24"/>
                    <a:pt x="116" y="23"/>
                  </a:cubicBezTo>
                  <a:cubicBezTo>
                    <a:pt x="118" y="22"/>
                    <a:pt x="118" y="21"/>
                    <a:pt x="118" y="18"/>
                  </a:cubicBezTo>
                  <a:cubicBezTo>
                    <a:pt x="117" y="18"/>
                    <a:pt x="115" y="16"/>
                    <a:pt x="115" y="15"/>
                  </a:cubicBezTo>
                  <a:cubicBezTo>
                    <a:pt x="115" y="11"/>
                    <a:pt x="111" y="8"/>
                    <a:pt x="108" y="8"/>
                  </a:cubicBezTo>
                  <a:cubicBezTo>
                    <a:pt x="105" y="8"/>
                    <a:pt x="104" y="14"/>
                    <a:pt x="103" y="18"/>
                  </a:cubicBezTo>
                  <a:cubicBezTo>
                    <a:pt x="99" y="18"/>
                    <a:pt x="98" y="21"/>
                    <a:pt x="94" y="21"/>
                  </a:cubicBezTo>
                  <a:cubicBezTo>
                    <a:pt x="92" y="21"/>
                    <a:pt x="88" y="21"/>
                    <a:pt x="87" y="23"/>
                  </a:cubicBezTo>
                  <a:cubicBezTo>
                    <a:pt x="85" y="26"/>
                    <a:pt x="80" y="30"/>
                    <a:pt x="79" y="33"/>
                  </a:cubicBezTo>
                  <a:cubicBezTo>
                    <a:pt x="78" y="35"/>
                    <a:pt x="79" y="37"/>
                    <a:pt x="76" y="37"/>
                  </a:cubicBezTo>
                  <a:cubicBezTo>
                    <a:pt x="74" y="37"/>
                    <a:pt x="73" y="35"/>
                    <a:pt x="71" y="35"/>
                  </a:cubicBezTo>
                  <a:cubicBezTo>
                    <a:pt x="68" y="35"/>
                    <a:pt x="69" y="41"/>
                    <a:pt x="65" y="41"/>
                  </a:cubicBezTo>
                  <a:cubicBezTo>
                    <a:pt x="60" y="41"/>
                    <a:pt x="60" y="37"/>
                    <a:pt x="59" y="33"/>
                  </a:cubicBezTo>
                  <a:cubicBezTo>
                    <a:pt x="57" y="34"/>
                    <a:pt x="57" y="34"/>
                    <a:pt x="55" y="34"/>
                  </a:cubicBezTo>
                  <a:cubicBezTo>
                    <a:pt x="46" y="34"/>
                    <a:pt x="51" y="16"/>
                    <a:pt x="44" y="16"/>
                  </a:cubicBezTo>
                  <a:cubicBezTo>
                    <a:pt x="41" y="16"/>
                    <a:pt x="38" y="18"/>
                    <a:pt x="36" y="18"/>
                  </a:cubicBezTo>
                  <a:cubicBezTo>
                    <a:pt x="34" y="18"/>
                    <a:pt x="31" y="14"/>
                    <a:pt x="31" y="12"/>
                  </a:cubicBezTo>
                  <a:cubicBezTo>
                    <a:pt x="31" y="11"/>
                    <a:pt x="32" y="10"/>
                    <a:pt x="33" y="8"/>
                  </a:cubicBezTo>
                  <a:cubicBezTo>
                    <a:pt x="33" y="8"/>
                    <a:pt x="28" y="0"/>
                    <a:pt x="27" y="0"/>
                  </a:cubicBezTo>
                  <a:cubicBezTo>
                    <a:pt x="24" y="0"/>
                    <a:pt x="23" y="3"/>
                    <a:pt x="22" y="3"/>
                  </a:cubicBezTo>
                  <a:cubicBezTo>
                    <a:pt x="21" y="3"/>
                    <a:pt x="21" y="3"/>
                    <a:pt x="19" y="3"/>
                  </a:cubicBezTo>
                  <a:cubicBezTo>
                    <a:pt x="19" y="5"/>
                    <a:pt x="22" y="6"/>
                    <a:pt x="22" y="8"/>
                  </a:cubicBezTo>
                  <a:cubicBezTo>
                    <a:pt x="22" y="11"/>
                    <a:pt x="21" y="11"/>
                    <a:pt x="21" y="14"/>
                  </a:cubicBezTo>
                  <a:cubicBezTo>
                    <a:pt x="21" y="18"/>
                    <a:pt x="14" y="25"/>
                    <a:pt x="11" y="25"/>
                  </a:cubicBezTo>
                  <a:cubicBezTo>
                    <a:pt x="11" y="25"/>
                    <a:pt x="10" y="26"/>
                    <a:pt x="8" y="25"/>
                  </a:cubicBezTo>
                  <a:lnTo>
                    <a:pt x="8" y="25"/>
                  </a:lnTo>
                  <a:lnTo>
                    <a:pt x="8" y="28"/>
                  </a:lnTo>
                  <a:lnTo>
                    <a:pt x="8" y="28"/>
                  </a:lnTo>
                  <a:cubicBezTo>
                    <a:pt x="8" y="30"/>
                    <a:pt x="11" y="31"/>
                    <a:pt x="11" y="34"/>
                  </a:cubicBezTo>
                  <a:cubicBezTo>
                    <a:pt x="11" y="39"/>
                    <a:pt x="4" y="35"/>
                    <a:pt x="2" y="37"/>
                  </a:cubicBezTo>
                  <a:cubicBezTo>
                    <a:pt x="2" y="37"/>
                    <a:pt x="1" y="40"/>
                    <a:pt x="0" y="41"/>
                  </a:cubicBezTo>
                  <a:cubicBezTo>
                    <a:pt x="5" y="44"/>
                    <a:pt x="9" y="48"/>
                    <a:pt x="12" y="52"/>
                  </a:cubicBezTo>
                  <a:cubicBezTo>
                    <a:pt x="15" y="55"/>
                    <a:pt x="14" y="59"/>
                    <a:pt x="16" y="64"/>
                  </a:cubicBezTo>
                  <a:cubicBezTo>
                    <a:pt x="17" y="65"/>
                    <a:pt x="21" y="73"/>
                    <a:pt x="22" y="73"/>
                  </a:cubicBezTo>
                  <a:cubicBezTo>
                    <a:pt x="28" y="75"/>
                    <a:pt x="31" y="75"/>
                    <a:pt x="34" y="78"/>
                  </a:cubicBezTo>
                  <a:cubicBezTo>
                    <a:pt x="37" y="81"/>
                    <a:pt x="38" y="82"/>
                    <a:pt x="42" y="83"/>
                  </a:cubicBezTo>
                  <a:cubicBezTo>
                    <a:pt x="43" y="84"/>
                    <a:pt x="43" y="86"/>
                    <a:pt x="44" y="87"/>
                  </a:cubicBezTo>
                  <a:cubicBezTo>
                    <a:pt x="46" y="90"/>
                    <a:pt x="44" y="95"/>
                    <a:pt x="47" y="98"/>
                  </a:cubicBezTo>
                  <a:cubicBezTo>
                    <a:pt x="50" y="102"/>
                    <a:pt x="54" y="103"/>
                    <a:pt x="58" y="106"/>
                  </a:cubicBezTo>
                  <a:cubicBezTo>
                    <a:pt x="60" y="109"/>
                    <a:pt x="62" y="114"/>
                    <a:pt x="65" y="115"/>
                  </a:cubicBezTo>
                  <a:cubicBezTo>
                    <a:pt x="68" y="117"/>
                    <a:pt x="69" y="122"/>
                    <a:pt x="71" y="125"/>
                  </a:cubicBezTo>
                  <a:cubicBezTo>
                    <a:pt x="71" y="125"/>
                    <a:pt x="73" y="125"/>
                    <a:pt x="73" y="125"/>
                  </a:cubicBezTo>
                  <a:cubicBezTo>
                    <a:pt x="76" y="125"/>
                    <a:pt x="77" y="128"/>
                    <a:pt x="80" y="129"/>
                  </a:cubicBezTo>
                  <a:lnTo>
                    <a:pt x="80" y="129"/>
                  </a:lnTo>
                  <a:lnTo>
                    <a:pt x="85" y="129"/>
                  </a:lnTo>
                  <a:lnTo>
                    <a:pt x="85" y="129"/>
                  </a:lnTo>
                  <a:cubicBezTo>
                    <a:pt x="89" y="132"/>
                    <a:pt x="91" y="133"/>
                    <a:pt x="94" y="137"/>
                  </a:cubicBezTo>
                  <a:cubicBezTo>
                    <a:pt x="95" y="139"/>
                    <a:pt x="96" y="144"/>
                    <a:pt x="98" y="144"/>
                  </a:cubicBezTo>
                  <a:cubicBezTo>
                    <a:pt x="98" y="145"/>
                    <a:pt x="98" y="146"/>
                    <a:pt x="99" y="146"/>
                  </a:cubicBezTo>
                  <a:cubicBezTo>
                    <a:pt x="101" y="146"/>
                    <a:pt x="103" y="144"/>
                    <a:pt x="103" y="143"/>
                  </a:cubicBezTo>
                  <a:cubicBezTo>
                    <a:pt x="106" y="140"/>
                    <a:pt x="109" y="139"/>
                    <a:pt x="114" y="139"/>
                  </a:cubicBezTo>
                  <a:cubicBezTo>
                    <a:pt x="119" y="139"/>
                    <a:pt x="123" y="144"/>
                    <a:pt x="127" y="146"/>
                  </a:cubicBezTo>
                  <a:lnTo>
                    <a:pt x="127" y="146"/>
                  </a:lnTo>
                  <a:lnTo>
                    <a:pt x="130" y="146"/>
                  </a:lnTo>
                  <a:lnTo>
                    <a:pt x="130" y="146"/>
                  </a:lnTo>
                  <a:cubicBezTo>
                    <a:pt x="130" y="144"/>
                    <a:pt x="134" y="143"/>
                    <a:pt x="136" y="143"/>
                  </a:cubicBezTo>
                  <a:lnTo>
                    <a:pt x="136" y="143"/>
                  </a:lnTo>
                  <a:lnTo>
                    <a:pt x="140" y="143"/>
                  </a:lnTo>
                  <a:lnTo>
                    <a:pt x="140" y="143"/>
                  </a:lnTo>
                  <a:cubicBezTo>
                    <a:pt x="140" y="144"/>
                    <a:pt x="142" y="146"/>
                    <a:pt x="142" y="146"/>
                  </a:cubicBezTo>
                  <a:cubicBezTo>
                    <a:pt x="144" y="142"/>
                    <a:pt x="146" y="142"/>
                    <a:pt x="148" y="139"/>
                  </a:cubicBezTo>
                  <a:cubicBezTo>
                    <a:pt x="150" y="134"/>
                    <a:pt x="145" y="124"/>
                    <a:pt x="154" y="124"/>
                  </a:cubicBezTo>
                  <a:lnTo>
                    <a:pt x="154" y="124"/>
                  </a:lnTo>
                  <a:lnTo>
                    <a:pt x="154" y="124"/>
                  </a:lnTo>
                </a:path>
              </a:pathLst>
            </a:custGeom>
            <a:grpFill/>
            <a:ln w="6350" algn="ctr">
              <a:solidFill>
                <a:schemeClr val="bg1"/>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675" b="1">
                <a:solidFill>
                  <a:schemeClr val="bg1"/>
                </a:solidFill>
                <a:latin typeface="DIN Next CYR" panose="020B0503020203050203" pitchFamily="34" charset="0"/>
              </a:endParaRPr>
            </a:p>
          </p:txBody>
        </p:sp>
      </p:grpSp>
      <p:graphicFrame>
        <p:nvGraphicFramePr>
          <p:cNvPr id="84" name="Chart 83"/>
          <p:cNvGraphicFramePr/>
          <p:nvPr>
            <p:custDataLst>
              <p:tags r:id="rId12"/>
            </p:custDataLst>
            <p:extLst>
              <p:ext uri="{D42A27DB-BD31-4B8C-83A1-F6EECF244321}">
                <p14:modId xmlns:p14="http://schemas.microsoft.com/office/powerpoint/2010/main" val="2736238999"/>
              </p:ext>
            </p:extLst>
          </p:nvPr>
        </p:nvGraphicFramePr>
        <p:xfrm>
          <a:off x="939125" y="2805113"/>
          <a:ext cx="2459037" cy="1811338"/>
        </p:xfrm>
        <a:graphic>
          <a:graphicData uri="http://schemas.openxmlformats.org/drawingml/2006/chart">
            <c:chart xmlns:c="http://schemas.openxmlformats.org/drawingml/2006/chart" xmlns:r="http://schemas.openxmlformats.org/officeDocument/2006/relationships" r:id="rId31"/>
          </a:graphicData>
        </a:graphic>
      </p:graphicFrame>
      <p:sp>
        <p:nvSpPr>
          <p:cNvPr id="81" name="Text Placeholder 18"/>
          <p:cNvSpPr>
            <a:spLocks noGrp="1"/>
          </p:cNvSpPr>
          <p:nvPr>
            <p:custDataLst>
              <p:tags r:id="rId13"/>
            </p:custDataLst>
          </p:nvPr>
        </p:nvSpPr>
        <p:spPr bwMode="auto">
          <a:xfrm>
            <a:off x="1991637" y="2647952"/>
            <a:ext cx="441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ct val="0"/>
              </a:spcAft>
            </a:pPr>
            <a:fld id="{B6BA7EFE-77E9-4882-909E-05B6ED6ECE12}" type="datetime'''''''''''''''''''Ib''''''''''r''''''''''''i''''do'''''">
              <a:rPr lang="en-US" altLang="en-US" b="1" smtClean="0"/>
              <a:pPr>
                <a:spcAft>
                  <a:spcPct val="0"/>
                </a:spcAft>
              </a:pPr>
              <a:t>Ibrido</a:t>
            </a:fld>
            <a:endParaRPr lang="en-US" altLang="it-IT" b="1" dirty="0">
              <a:sym typeface="Calibri" panose="020F0502020204030204" pitchFamily="34" charset="0"/>
            </a:endParaRPr>
          </a:p>
        </p:txBody>
      </p:sp>
      <p:sp>
        <p:nvSpPr>
          <p:cNvPr id="79" name="Text Placeholder 18"/>
          <p:cNvSpPr>
            <a:spLocks noGrp="1"/>
          </p:cNvSpPr>
          <p:nvPr>
            <p:custDataLst>
              <p:tags r:id="rId14"/>
            </p:custDataLst>
          </p:nvPr>
        </p:nvSpPr>
        <p:spPr bwMode="auto">
          <a:xfrm>
            <a:off x="2302786" y="4548188"/>
            <a:ext cx="190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ct val="0"/>
              </a:spcAft>
            </a:pPr>
            <a:fld id="{007C0689-0287-4A07-8E53-0C845E59FD36}" type="datetime'P''''''''''''''A'''''''''''''''''''''''">
              <a:rPr lang="en-US" altLang="en-US" b="1" smtClean="0">
                <a:sym typeface="Calibri" panose="020F0502020204030204" pitchFamily="34" charset="0"/>
              </a:rPr>
              <a:pPr>
                <a:spcAft>
                  <a:spcPct val="0"/>
                </a:spcAft>
              </a:pPr>
              <a:t>PA</a:t>
            </a:fld>
            <a:endParaRPr lang="en-US" altLang="it-IT" b="1" dirty="0">
              <a:sym typeface="Calibri" panose="020F0502020204030204" pitchFamily="34" charset="0"/>
            </a:endParaRPr>
          </a:p>
        </p:txBody>
      </p:sp>
      <p:sp>
        <p:nvSpPr>
          <p:cNvPr id="80" name="Text Placeholder 18"/>
          <p:cNvSpPr>
            <a:spLocks noGrp="1"/>
          </p:cNvSpPr>
          <p:nvPr>
            <p:custDataLst>
              <p:tags r:id="rId15"/>
            </p:custDataLst>
          </p:nvPr>
        </p:nvSpPr>
        <p:spPr bwMode="auto">
          <a:xfrm>
            <a:off x="1612225" y="2678114"/>
            <a:ext cx="328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spcAft>
                <a:spcPct val="0"/>
              </a:spcAft>
            </a:pPr>
            <a:fld id="{DA474F59-2576-4839-B526-FC9DFFE225F7}" type="datetime'''''C''''''''l''''''''''''''''''u''''''''''''''''''b'''''">
              <a:rPr lang="en-US" altLang="en-US" b="1" smtClean="0">
                <a:sym typeface="Calibri" panose="020F0502020204030204" pitchFamily="34" charset="0"/>
              </a:rPr>
              <a:pPr algn="r">
                <a:spcAft>
                  <a:spcPct val="0"/>
                </a:spcAft>
              </a:pPr>
              <a:t>Club</a:t>
            </a:fld>
            <a:endParaRPr lang="en-US" altLang="it-IT" b="1" dirty="0">
              <a:sym typeface="Calibri" panose="020F0502020204030204" pitchFamily="34" charset="0"/>
            </a:endParaRPr>
          </a:p>
        </p:txBody>
      </p:sp>
      <p:sp>
        <p:nvSpPr>
          <p:cNvPr id="85" name="Holder 3"/>
          <p:cNvSpPr>
            <a:spLocks noGrp="1"/>
          </p:cNvSpPr>
          <p:nvPr>
            <p:custDataLst>
              <p:tags r:id="rId16"/>
            </p:custDataLst>
          </p:nvPr>
        </p:nvSpPr>
        <p:spPr bwMode="gray">
          <a:xfrm>
            <a:off x="1797961" y="2973388"/>
            <a:ext cx="280988" cy="192088"/>
          </a:xfrm>
          <a:prstGeom prst="rect">
            <a:avLst/>
          </a:prstGeom>
          <a:solidFill>
            <a:srgbClr val="969696"/>
          </a:solidFill>
          <a:ln>
            <a:noFill/>
          </a:ln>
        </p:spPr>
        <p:txBody>
          <a:bodyPr wrap="none" lIns="30163" tIns="0" rIns="30163" bIns="0"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97B7F243-9A8F-4B81-8EDC-6F2B6CD6CA1B}" type="datetime'''''''''''''''''''''''''''''''''''''4''''%'''''''''''">
              <a:rPr lang="en-US" altLang="en-US" sz="1400" b="1"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lnSpc>
                  <a:spcPct val="90000"/>
                </a:lnSpc>
              </a:pPr>
              <a:t>4%</a:t>
            </a:fld>
            <a:endParaRPr lang="en-US" sz="1400" b="1"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86" name="Holder 3"/>
          <p:cNvSpPr>
            <a:spLocks noGrp="1"/>
          </p:cNvSpPr>
          <p:nvPr>
            <p:custDataLst>
              <p:tags r:id="rId17"/>
            </p:custDataLst>
          </p:nvPr>
        </p:nvSpPr>
        <p:spPr bwMode="gray">
          <a:xfrm>
            <a:off x="1982111" y="3165476"/>
            <a:ext cx="280988" cy="192088"/>
          </a:xfrm>
          <a:prstGeom prst="rect">
            <a:avLst/>
          </a:prstGeom>
          <a:solidFill>
            <a:srgbClr val="808080"/>
          </a:solidFill>
          <a:ln>
            <a:noFill/>
          </a:ln>
        </p:spPr>
        <p:txBody>
          <a:bodyPr wrap="none" lIns="30163" tIns="0" rIns="30163" bIns="0"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ADAFF83E-9E79-4386-BDFB-A81C9FD32004}" type="datetime'3''''''''''''''''''''''%'''''''''''''''">
              <a:rPr lang="en-US" altLang="en-US" sz="1400" b="1"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lnSpc>
                  <a:spcPct val="90000"/>
                </a:lnSpc>
              </a:pPr>
              <a:t>3%</a:t>
            </a:fld>
            <a:endParaRPr lang="en-US" sz="1400" b="1"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88" name="Oval 87"/>
          <p:cNvSpPr/>
          <p:nvPr/>
        </p:nvSpPr>
        <p:spPr>
          <a:xfrm>
            <a:off x="1788893" y="3328988"/>
            <a:ext cx="759503" cy="7651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600" b="1" dirty="0">
                <a:solidFill>
                  <a:schemeClr val="tx1"/>
                </a:solidFill>
                <a:latin typeface="Calibri" panose="020F0502020204030204" pitchFamily="34" charset="0"/>
                <a:cs typeface="Calibri" panose="020F0502020204030204" pitchFamily="34" charset="0"/>
              </a:rPr>
              <a:t>91 Stadi</a:t>
            </a:r>
            <a:endParaRPr lang="en-US" sz="1600" b="1" dirty="0">
              <a:solidFill>
                <a:schemeClr val="tx1"/>
              </a:solidFill>
              <a:latin typeface="Calibri" panose="020F0502020204030204" pitchFamily="34" charset="0"/>
              <a:cs typeface="Calibri" panose="020F0502020204030204" pitchFamily="34" charset="0"/>
            </a:endParaRPr>
          </a:p>
        </p:txBody>
      </p:sp>
      <p:pic>
        <p:nvPicPr>
          <p:cNvPr id="99" name="Picture 60" descr="Free rounded Italy flag icons"/>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899990" y="1720851"/>
            <a:ext cx="836561" cy="83661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3" descr="File:Logo Serie B.png - Wikipedia"/>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17092" y="5341610"/>
            <a:ext cx="526692" cy="688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3" name="Chart 122"/>
          <p:cNvGraphicFramePr/>
          <p:nvPr>
            <p:custDataLst>
              <p:tags r:id="rId18"/>
            </p:custDataLst>
            <p:extLst>
              <p:ext uri="{D42A27DB-BD31-4B8C-83A1-F6EECF244321}">
                <p14:modId xmlns:p14="http://schemas.microsoft.com/office/powerpoint/2010/main" val="2363813978"/>
              </p:ext>
            </p:extLst>
          </p:nvPr>
        </p:nvGraphicFramePr>
        <p:xfrm>
          <a:off x="4569737" y="1839913"/>
          <a:ext cx="7010400" cy="3417888"/>
        </p:xfrm>
        <a:graphic>
          <a:graphicData uri="http://schemas.openxmlformats.org/drawingml/2006/chart">
            <c:chart xmlns:c="http://schemas.openxmlformats.org/drawingml/2006/chart" xmlns:r="http://schemas.openxmlformats.org/officeDocument/2006/relationships" r:id="rId34"/>
          </a:graphicData>
        </a:graphic>
      </p:graphicFrame>
      <p:sp useBgFill="1">
        <p:nvSpPr>
          <p:cNvPr id="10" name="Freeform 9"/>
          <p:cNvSpPr/>
          <p:nvPr>
            <p:custDataLst>
              <p:tags r:id="rId19"/>
            </p:custDataLst>
          </p:nvPr>
        </p:nvSpPr>
        <p:spPr bwMode="auto">
          <a:xfrm>
            <a:off x="9760862" y="1947863"/>
            <a:ext cx="1192214" cy="377826"/>
          </a:xfrm>
          <a:custGeom>
            <a:avLst/>
            <a:gdLst/>
            <a:ahLst/>
            <a:cxnLst/>
            <a:rect l="0" t="0" r="0" b="0"/>
            <a:pathLst>
              <a:path w="1192214" h="377826">
                <a:moveTo>
                  <a:pt x="0" y="320675"/>
                </a:moveTo>
                <a:lnTo>
                  <a:pt x="1192213" y="0"/>
                </a:lnTo>
                <a:lnTo>
                  <a:pt x="1192213" y="57150"/>
                </a:lnTo>
                <a:lnTo>
                  <a:pt x="0" y="377825"/>
                </a:lnTo>
                <a:close/>
              </a:path>
            </a:pathLst>
          </a:custGeom>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4" name="Holder 3"/>
          <p:cNvSpPr>
            <a:spLocks noGrp="1"/>
          </p:cNvSpPr>
          <p:nvPr>
            <p:custDataLst>
              <p:tags r:id="rId20"/>
            </p:custDataLst>
          </p:nvPr>
        </p:nvSpPr>
        <p:spPr bwMode="gray">
          <a:xfrm>
            <a:off x="5671462" y="2430463"/>
            <a:ext cx="2413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30163" tIns="0" rIns="30163" bIns="0" numCol="1" spcCol="0" anchor="b"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B4C81970-9B65-45C3-974B-CA465866C2C0}" type="datetime'''''''''''''''''''''1''''''''''''''''''''''''''''7'''''''''">
              <a:rPr lang="en-US" altLang="en-US" sz="1400" b="1" smtClean="0">
                <a:latin typeface="Calibri" panose="020F0502020204030204" pitchFamily="34" charset="0"/>
                <a:cs typeface="Calibri" panose="020F0502020204030204" pitchFamily="34" charset="0"/>
                <a:sym typeface="Calibri" panose="020F0502020204030204" pitchFamily="34" charset="0"/>
              </a:rPr>
              <a:pPr algn="ctr">
                <a:lnSpc>
                  <a:spcPct val="90000"/>
                </a:lnSpc>
              </a:pPr>
              <a:t>17</a:t>
            </a:fld>
            <a:endParaRPr lang="en-US"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105" name="Holder 3"/>
          <p:cNvSpPr>
            <a:spLocks noGrp="1"/>
          </p:cNvSpPr>
          <p:nvPr>
            <p:custDataLst>
              <p:tags r:id="rId21"/>
            </p:custDataLst>
          </p:nvPr>
        </p:nvSpPr>
        <p:spPr bwMode="gray">
          <a:xfrm>
            <a:off x="7952700" y="2133601"/>
            <a:ext cx="2413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30163" tIns="0" rIns="30163" bIns="0" numCol="1" spcCol="0" anchor="b"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23E34810-8E3D-40CE-B222-0E00F98AA204}" type="datetime'''''''''''''''''1''''''''''9'''''''">
              <a:rPr lang="en-US" altLang="en-US" sz="1400" b="1" smtClean="0">
                <a:latin typeface="Calibri" panose="020F0502020204030204" pitchFamily="34" charset="0"/>
                <a:cs typeface="Calibri" panose="020F0502020204030204" pitchFamily="34" charset="0"/>
                <a:sym typeface="Calibri" panose="020F0502020204030204" pitchFamily="34" charset="0"/>
              </a:rPr>
              <a:pPr algn="ctr">
                <a:lnSpc>
                  <a:spcPct val="90000"/>
                </a:lnSpc>
              </a:pPr>
              <a:t>19</a:t>
            </a:fld>
            <a:endParaRPr lang="en-US"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106" name="Text Placeholder 18"/>
          <p:cNvSpPr>
            <a:spLocks noGrp="1"/>
          </p:cNvSpPr>
          <p:nvPr>
            <p:custDataLst>
              <p:tags r:id="rId22"/>
            </p:custDataLst>
          </p:nvPr>
        </p:nvSpPr>
        <p:spPr bwMode="gray">
          <a:xfrm>
            <a:off x="10235525" y="3378201"/>
            <a:ext cx="2413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30163" tIns="0" rIns="30163"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lnSpc>
                <a:spcPct val="90000"/>
              </a:lnSpc>
              <a:spcAft>
                <a:spcPct val="0"/>
              </a:spcAft>
            </a:pPr>
            <a:fld id="{595E5AB6-A70B-4A71-888D-7BE9E9EC1613}" type="datetime'''''''''''''''''''''''5''''''''''''4'''''''''''''''''''">
              <a:rPr lang="en-US" altLang="en-US" b="1" smtClean="0">
                <a:solidFill>
                  <a:schemeClr val="bg1"/>
                </a:solidFill>
                <a:sym typeface="Calibri" panose="020F0502020204030204" pitchFamily="34" charset="0"/>
              </a:rPr>
              <a:pPr algn="ctr">
                <a:lnSpc>
                  <a:spcPct val="90000"/>
                </a:lnSpc>
                <a:spcAft>
                  <a:spcPct val="0"/>
                </a:spcAft>
              </a:pPr>
              <a:t>54</a:t>
            </a:fld>
            <a:endParaRPr lang="en-US" altLang="it-IT" b="1" dirty="0">
              <a:solidFill>
                <a:schemeClr val="bg1"/>
              </a:solidFill>
              <a:sym typeface="Calibri" panose="020F0502020204030204" pitchFamily="34" charset="0"/>
            </a:endParaRPr>
          </a:p>
        </p:txBody>
      </p:sp>
      <p:sp>
        <p:nvSpPr>
          <p:cNvPr id="107" name="Text Placeholder 18"/>
          <p:cNvSpPr>
            <a:spLocks noGrp="1"/>
          </p:cNvSpPr>
          <p:nvPr>
            <p:custDataLst>
              <p:tags r:id="rId23"/>
            </p:custDataLst>
          </p:nvPr>
        </p:nvSpPr>
        <p:spPr bwMode="gray">
          <a:xfrm>
            <a:off x="10281562" y="5005388"/>
            <a:ext cx="150813" cy="192088"/>
          </a:xfrm>
          <a:prstGeom prst="rect">
            <a:avLst/>
          </a:prstGeom>
          <a:solidFill>
            <a:srgbClr val="C00000"/>
          </a:solidFill>
          <a:ln>
            <a:noFill/>
          </a:ln>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30163" tIns="0" rIns="30163"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lnSpc>
                <a:spcPct val="90000"/>
              </a:lnSpc>
              <a:spcAft>
                <a:spcPct val="0"/>
              </a:spcAft>
            </a:pPr>
            <a:fld id="{2736965C-FDCC-4B6D-91DD-E6293C7C58C2}" type="datetime'''''''1'''''''''''''''''''''''">
              <a:rPr lang="en-US" altLang="en-US" b="1" smtClean="0">
                <a:solidFill>
                  <a:schemeClr val="bg1"/>
                </a:solidFill>
                <a:sym typeface="Calibri" panose="020F0502020204030204" pitchFamily="34" charset="0"/>
              </a:rPr>
              <a:pPr algn="ctr">
                <a:lnSpc>
                  <a:spcPct val="90000"/>
                </a:lnSpc>
                <a:spcAft>
                  <a:spcPct val="0"/>
                </a:spcAft>
              </a:pPr>
              <a:t>1</a:t>
            </a:fld>
            <a:endParaRPr lang="en-US" altLang="it-IT" b="1" dirty="0">
              <a:solidFill>
                <a:schemeClr val="bg1"/>
              </a:solidFill>
              <a:sym typeface="Calibri" panose="020F0502020204030204" pitchFamily="34" charset="0"/>
            </a:endParaRPr>
          </a:p>
        </p:txBody>
      </p:sp>
      <p:sp>
        <p:nvSpPr>
          <p:cNvPr id="103" name="Holder 3"/>
          <p:cNvSpPr>
            <a:spLocks noGrp="1"/>
          </p:cNvSpPr>
          <p:nvPr>
            <p:custDataLst>
              <p:tags r:id="rId24"/>
            </p:custDataLst>
          </p:nvPr>
        </p:nvSpPr>
        <p:spPr bwMode="gray">
          <a:xfrm>
            <a:off x="10235525" y="1704976"/>
            <a:ext cx="2413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30163" tIns="0" rIns="30163" bIns="0" numCol="1" spcCol="0" anchor="b"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pPr>
            <a:fld id="{0D6062A9-6092-4130-805A-BFAC90864C46}" type="datetime'''''''''''''''''5''''''''''''''''''''''''''''''''''5'''''''''">
              <a:rPr lang="en-US" altLang="en-US" sz="1400" b="1" smtClean="0">
                <a:latin typeface="Calibri" panose="020F0502020204030204" pitchFamily="34" charset="0"/>
                <a:cs typeface="Calibri" panose="020F0502020204030204" pitchFamily="34" charset="0"/>
                <a:sym typeface="Calibri" panose="020F0502020204030204" pitchFamily="34" charset="0"/>
              </a:rPr>
              <a:pPr algn="ctr">
                <a:lnSpc>
                  <a:spcPct val="90000"/>
                </a:lnSpc>
              </a:pPr>
              <a:t>55</a:t>
            </a:fld>
            <a:endParaRPr lang="en-US" sz="1400" b="1" dirty="0">
              <a:latin typeface="Calibri" panose="020F0502020204030204" pitchFamily="34" charset="0"/>
              <a:cs typeface="Calibri" panose="020F0502020204030204" pitchFamily="34" charset="0"/>
              <a:sym typeface="Calibri" panose="020F0502020204030204" pitchFamily="34" charset="0"/>
            </a:endParaRPr>
          </a:p>
        </p:txBody>
      </p:sp>
      <p:sp>
        <p:nvSpPr>
          <p:cNvPr id="112" name="Text Placeholder 18"/>
          <p:cNvSpPr>
            <a:spLocks noGrp="1"/>
          </p:cNvSpPr>
          <p:nvPr>
            <p:custDataLst>
              <p:tags r:id="rId25"/>
            </p:custDataLst>
          </p:nvPr>
        </p:nvSpPr>
        <p:spPr bwMode="auto">
          <a:xfrm>
            <a:off x="4750712" y="2763838"/>
            <a:ext cx="328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spcAft>
                <a:spcPct val="0"/>
              </a:spcAft>
            </a:pPr>
            <a:fld id="{27F689B8-3181-4DBD-A743-97F2503D1A75}" type="datetime'''''''''''''''''''''''''''''''Clu''''''''b'''''">
              <a:rPr lang="en-US" altLang="en-US" b="1" smtClean="0">
                <a:sym typeface="Calibri" panose="020F0502020204030204" pitchFamily="34" charset="0"/>
              </a:rPr>
              <a:pPr algn="r">
                <a:spcAft>
                  <a:spcPct val="0"/>
                </a:spcAft>
              </a:pPr>
              <a:t>Club</a:t>
            </a:fld>
            <a:endParaRPr lang="en-US" altLang="it-IT" b="1" dirty="0">
              <a:sym typeface="Calibri" panose="020F0502020204030204" pitchFamily="34" charset="0"/>
            </a:endParaRPr>
          </a:p>
        </p:txBody>
      </p:sp>
      <p:sp>
        <p:nvSpPr>
          <p:cNvPr id="114" name="Text Placeholder 18"/>
          <p:cNvSpPr>
            <a:spLocks noGrp="1"/>
          </p:cNvSpPr>
          <p:nvPr>
            <p:custDataLst>
              <p:tags r:id="rId26"/>
            </p:custDataLst>
          </p:nvPr>
        </p:nvSpPr>
        <p:spPr bwMode="auto">
          <a:xfrm>
            <a:off x="4888825" y="3879851"/>
            <a:ext cx="190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spcAft>
                <a:spcPct val="0"/>
              </a:spcAft>
            </a:pPr>
            <a:fld id="{CED52257-C5AE-4CB9-A07C-3CFEE22EBCB1}" type="datetime'''''''''''P''''''''''''''''''''''''''''A'''''''''''''">
              <a:rPr lang="en-US" altLang="en-US" b="1" smtClean="0">
                <a:sym typeface="Calibri" panose="020F0502020204030204" pitchFamily="34" charset="0"/>
              </a:rPr>
              <a:pPr algn="r">
                <a:spcAft>
                  <a:spcPct val="0"/>
                </a:spcAft>
              </a:pPr>
              <a:t>PA</a:t>
            </a:fld>
            <a:endParaRPr lang="en-US" altLang="it-IT" b="1" dirty="0">
              <a:sym typeface="Calibri" panose="020F0502020204030204" pitchFamily="34" charset="0"/>
            </a:endParaRPr>
          </a:p>
        </p:txBody>
      </p:sp>
      <p:sp>
        <p:nvSpPr>
          <p:cNvPr id="113" name="Text Placeholder 18"/>
          <p:cNvSpPr>
            <a:spLocks noGrp="1"/>
          </p:cNvSpPr>
          <p:nvPr>
            <p:custDataLst>
              <p:tags r:id="rId27"/>
            </p:custDataLst>
          </p:nvPr>
        </p:nvSpPr>
        <p:spPr bwMode="auto">
          <a:xfrm>
            <a:off x="4577675" y="4886326"/>
            <a:ext cx="501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spcAft>
                <a:spcPct val="0"/>
              </a:spcAft>
            </a:pPr>
            <a:fld id="{F4D5D199-0D9A-428F-8D3A-8F3EC9C24A34}" type="datetime'I''''''br''''''''''i''''d''''''''''''''''''''''''o'''''''''">
              <a:rPr lang="en-US" altLang="en-US" b="1" smtClean="0">
                <a:sym typeface="Calibri" panose="020F0502020204030204" pitchFamily="34" charset="0"/>
              </a:rPr>
              <a:pPr algn="r">
                <a:spcAft>
                  <a:spcPct val="0"/>
                </a:spcAft>
              </a:pPr>
              <a:t>Ibrido</a:t>
            </a:fld>
            <a:r>
              <a:rPr lang="en-US" altLang="en-US" b="1" baseline="30000">
                <a:sym typeface="Calibri" panose="020F0502020204030204" pitchFamily="34" charset="0"/>
              </a:rPr>
              <a:t>1</a:t>
            </a:r>
            <a:endParaRPr lang="en-US" altLang="it-IT" b="1" baseline="30000" dirty="0">
              <a:sym typeface="Calibri" panose="020F0502020204030204" pitchFamily="34" charset="0"/>
            </a:endParaRPr>
          </a:p>
        </p:txBody>
      </p:sp>
      <p:pic>
        <p:nvPicPr>
          <p:cNvPr id="108" name="Picture 34" descr="Serie C - Wikipedia"/>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128699" y="5311447"/>
            <a:ext cx="446607" cy="71755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09" descr="Home Page | Lega Serie A"/>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570336" y="5322360"/>
            <a:ext cx="449977" cy="741795"/>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268635" y="190739"/>
            <a:ext cx="466027" cy="475311"/>
            <a:chOff x="263530" y="241842"/>
            <a:chExt cx="466027" cy="475311"/>
          </a:xfrm>
        </p:grpSpPr>
        <p:grpSp>
          <p:nvGrpSpPr>
            <p:cNvPr id="63" name="Group 62"/>
            <p:cNvGrpSpPr/>
            <p:nvPr/>
          </p:nvGrpSpPr>
          <p:grpSpPr>
            <a:xfrm>
              <a:off x="273742" y="241842"/>
              <a:ext cx="455815" cy="475311"/>
              <a:chOff x="134601" y="96751"/>
              <a:chExt cx="734096" cy="765493"/>
            </a:xfrm>
          </p:grpSpPr>
          <p:sp>
            <p:nvSpPr>
              <p:cNvPr id="65" name="Teardrop 64"/>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6" name="Oval 65"/>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64" name="Rectangle 63"/>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1</a:t>
              </a:r>
            </a:p>
          </p:txBody>
        </p:sp>
      </p:grpSp>
      <p:sp>
        <p:nvSpPr>
          <p:cNvPr id="3" name="Chevron 2"/>
          <p:cNvSpPr/>
          <p:nvPr/>
        </p:nvSpPr>
        <p:spPr bwMode="gray">
          <a:xfrm>
            <a:off x="4047566" y="2545095"/>
            <a:ext cx="198475" cy="2024987"/>
          </a:xfrm>
          <a:prstGeom prst="chevron">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7" name="TextBox 66"/>
          <p:cNvSpPr txBox="1"/>
          <p:nvPr/>
        </p:nvSpPr>
        <p:spPr>
          <a:xfrm>
            <a:off x="-1051838"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1) Include casistiche di Partenariato Pubblico Privato con proprietà PA e gestione società terze         Fonte: elaborazioni Monitor Deloitte</a:t>
            </a:r>
            <a:endParaRPr lang="it-IT" sz="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92813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custDataLst>
              <p:tags r:id="rId2"/>
            </p:custDataLst>
            <p:extLst>
              <p:ext uri="{D42A27DB-BD31-4B8C-83A1-F6EECF244321}">
                <p14:modId xmlns:p14="http://schemas.microsoft.com/office/powerpoint/2010/main" val="2252824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1" name="think-cell Slide" r:id="rId25" imgW="395" imgH="396" progId="TCLayout.ActiveDocument.1">
                  <p:embed/>
                </p:oleObj>
              </mc:Choice>
              <mc:Fallback>
                <p:oleObj name="think-cell Slide" r:id="rId25" imgW="395" imgH="396" progId="TCLayout.ActiveDocument.1">
                  <p:embed/>
                  <p:pic>
                    <p:nvPicPr>
                      <p:cNvPr id="44" name="Object 43" hidden="1"/>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42" name="Rectangle 41"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5" name="Rectangle 12"/>
          <p:cNvSpPr>
            <a:spLocks noChangeArrowheads="1"/>
          </p:cNvSpPr>
          <p:nvPr>
            <p:custDataLst>
              <p:tags r:id="rId4"/>
            </p:custDataLst>
          </p:nvPr>
        </p:nvSpPr>
        <p:spPr bwMode="auto">
          <a:xfrm>
            <a:off x="469900" y="1016001"/>
            <a:ext cx="5545421" cy="5190206"/>
          </a:xfrm>
          <a:prstGeom prst="rect">
            <a:avLst/>
          </a:prstGeom>
          <a:solidFill>
            <a:schemeClr val="bg1"/>
          </a:solidFill>
          <a:ln w="12700">
            <a:solidFill>
              <a:srgbClr val="0076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350">
              <a:latin typeface="DIN Next CYR" panose="020B0503020203050203" pitchFamily="34" charset="0"/>
            </a:endParaRPr>
          </a:p>
        </p:txBody>
      </p:sp>
      <p:sp>
        <p:nvSpPr>
          <p:cNvPr id="83" name="Rectangle 82"/>
          <p:cNvSpPr/>
          <p:nvPr/>
        </p:nvSpPr>
        <p:spPr>
          <a:xfrm>
            <a:off x="605404" y="2173287"/>
            <a:ext cx="6570931" cy="81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 Next CYR" panose="020B0503020203050203" pitchFamily="34" charset="0"/>
            </a:endParaRPr>
          </a:p>
        </p:txBody>
      </p:sp>
      <p:sp>
        <p:nvSpPr>
          <p:cNvPr id="2" name="Title 1"/>
          <p:cNvSpPr>
            <a:spLocks noGrp="1"/>
          </p:cNvSpPr>
          <p:nvPr>
            <p:ph type="title"/>
          </p:nvPr>
        </p:nvSpPr>
        <p:spPr/>
        <p:txBody>
          <a:bodyPr lIns="360000"/>
          <a:lstStyle/>
          <a:p>
            <a:r>
              <a:rPr lang="it-IT" sz="2400" dirty="0">
                <a:solidFill>
                  <a:srgbClr val="000000"/>
                </a:solidFill>
              </a:rPr>
              <a:t>Gli Stadi in Italia sono </a:t>
            </a:r>
            <a:r>
              <a:rPr lang="it-IT" sz="2400" b="1" dirty="0">
                <a:solidFill>
                  <a:srgbClr val="000000"/>
                </a:solidFill>
                <a:latin typeface="Calibri" panose="020F0502020204030204" pitchFamily="34" charset="0"/>
                <a:cs typeface="Calibri" panose="020F0502020204030204" pitchFamily="34" charset="0"/>
              </a:rPr>
              <a:t>più obsoleti </a:t>
            </a:r>
            <a:r>
              <a:rPr lang="it-IT" sz="2400" dirty="0">
                <a:solidFill>
                  <a:srgbClr val="000000"/>
                </a:solidFill>
              </a:rPr>
              <a:t>e </a:t>
            </a:r>
            <a:r>
              <a:rPr lang="it-IT" sz="2400" b="1" dirty="0">
                <a:solidFill>
                  <a:srgbClr val="000000"/>
                </a:solidFill>
                <a:latin typeface="Calibri" panose="020F0502020204030204" pitchFamily="34" charset="0"/>
                <a:cs typeface="Calibri" panose="020F0502020204030204" pitchFamily="34" charset="0"/>
              </a:rPr>
              <a:t>meno rinnovati </a:t>
            </a:r>
            <a:r>
              <a:rPr lang="it-IT" sz="2400" dirty="0">
                <a:solidFill>
                  <a:srgbClr val="000000"/>
                </a:solidFill>
              </a:rPr>
              <a:t>rispetto alle altre Top League</a:t>
            </a:r>
            <a:endParaRPr lang="en-US" sz="2400" dirty="0">
              <a:solidFill>
                <a:srgbClr val="000000"/>
              </a:solidFill>
            </a:endParaRPr>
          </a:p>
        </p:txBody>
      </p:sp>
      <p:sp>
        <p:nvSpPr>
          <p:cNvPr id="4" name="Rectangle 3"/>
          <p:cNvSpPr/>
          <p:nvPr/>
        </p:nvSpPr>
        <p:spPr>
          <a:xfrm>
            <a:off x="6207760" y="1016001"/>
            <a:ext cx="5544000" cy="519020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 Next CYR" panose="020B0503020203050203" pitchFamily="34" charset="0"/>
            </a:endParaRPr>
          </a:p>
        </p:txBody>
      </p:sp>
      <p:pic>
        <p:nvPicPr>
          <p:cNvPr id="18" name="Picture 101" descr="File:Logo Bundesliga.svg - Wikipedia"/>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517652" y="2322512"/>
            <a:ext cx="521672" cy="4603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9" descr="Home Page | Lega Serie A"/>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600203" y="5532437"/>
            <a:ext cx="357157" cy="5349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1" descr="File:Ligue1.svg - Wikimedia Commons"/>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562102" y="3875087"/>
            <a:ext cx="431969" cy="600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3" descr="Premier League 2019-2020 - Wikipedia"/>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598614" y="3025775"/>
            <a:ext cx="360482" cy="6048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7" descr="La Liga - Il Sevilla &quot;rivede&quot; l'Europa. Finale in crescendo del ..."/>
          <p:cNvPicPr>
            <a:picLocks noChangeAspect="1" noChangeArrowheads="1"/>
          </p:cNvPicPr>
          <p:nvPr/>
        </p:nvPicPr>
        <p:blipFill rotWithShape="1">
          <a:blip r:embed="rId31" cstate="print">
            <a:clrChange>
              <a:clrFrom>
                <a:srgbClr val="FEFEFE"/>
              </a:clrFrom>
              <a:clrTo>
                <a:srgbClr val="FEFEFE">
                  <a:alpha val="0"/>
                </a:srgbClr>
              </a:clrTo>
            </a:clrChange>
            <a:extLst>
              <a:ext uri="{28A0092B-C50C-407E-A947-70E740481C1C}">
                <a14:useLocalDpi xmlns:a14="http://schemas.microsoft.com/office/drawing/2010/main" val="0"/>
              </a:ext>
            </a:extLst>
          </a:blip>
          <a:srcRect l="27291" t="11429" r="28709" b="12126"/>
          <a:stretch/>
        </p:blipFill>
        <p:spPr bwMode="auto">
          <a:xfrm>
            <a:off x="6558927" y="4718050"/>
            <a:ext cx="439812" cy="573088"/>
          </a:xfrm>
          <a:prstGeom prst="rect">
            <a:avLst/>
          </a:prstGeom>
          <a:noFill/>
          <a:extLst>
            <a:ext uri="{909E8E84-426E-40DD-AFC4-6F175D3DCCD1}">
              <a14:hiddenFill xmlns:a14="http://schemas.microsoft.com/office/drawing/2010/main">
                <a:solidFill>
                  <a:srgbClr val="FFFFFF"/>
                </a:solidFill>
              </a14:hiddenFill>
            </a:ext>
          </a:extLst>
        </p:spPr>
      </p:pic>
      <p:sp>
        <p:nvSpPr>
          <p:cNvPr id="23" name="Line 16"/>
          <p:cNvSpPr>
            <a:spLocks noChangeShapeType="1"/>
          </p:cNvSpPr>
          <p:nvPr>
            <p:custDataLst>
              <p:tags r:id="rId5"/>
            </p:custDataLst>
          </p:nvPr>
        </p:nvSpPr>
        <p:spPr bwMode="auto">
          <a:xfrm>
            <a:off x="6466851" y="2112962"/>
            <a:ext cx="248400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100">
              <a:latin typeface="DIN Next CYR" panose="020B0503020203050203" pitchFamily="34" charset="0"/>
            </a:endParaRPr>
          </a:p>
        </p:txBody>
      </p:sp>
      <p:sp>
        <p:nvSpPr>
          <p:cNvPr id="24" name="TextBox 23"/>
          <p:cNvSpPr txBox="1"/>
          <p:nvPr>
            <p:custDataLst>
              <p:tags r:id="rId6"/>
            </p:custDataLst>
          </p:nvPr>
        </p:nvSpPr>
        <p:spPr>
          <a:xfrm>
            <a:off x="6466852" y="1785937"/>
            <a:ext cx="2232025" cy="327025"/>
          </a:xfrm>
          <a:prstGeom prst="rect">
            <a:avLst/>
          </a:prstGeom>
          <a:noFill/>
        </p:spPr>
        <p:txBody>
          <a:bodyPr wrap="square" lIns="0" tIns="0" rIns="0" bIns="0" rtlCol="0" anchor="ctr">
            <a:noAutofit/>
          </a:bodyPr>
          <a:lstStyle/>
          <a:p>
            <a:pPr>
              <a:spcAft>
                <a:spcPts val="150"/>
              </a:spcAft>
            </a:pPr>
            <a:r>
              <a:rPr lang="it-IT" sz="1600" b="1" dirty="0">
                <a:latin typeface="Calibri" panose="020F0502020204030204" pitchFamily="34" charset="0"/>
                <a:cs typeface="Calibri" panose="020F0502020204030204" pitchFamily="34" charset="0"/>
              </a:rPr>
              <a:t>Nuovi Stadi</a:t>
            </a:r>
          </a:p>
        </p:txBody>
      </p:sp>
      <p:sp>
        <p:nvSpPr>
          <p:cNvPr id="25" name="Line 16"/>
          <p:cNvSpPr>
            <a:spLocks noChangeShapeType="1"/>
          </p:cNvSpPr>
          <p:nvPr>
            <p:custDataLst>
              <p:tags r:id="rId7"/>
            </p:custDataLst>
          </p:nvPr>
        </p:nvSpPr>
        <p:spPr bwMode="auto">
          <a:xfrm>
            <a:off x="9146621" y="2112962"/>
            <a:ext cx="2520000"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100">
              <a:latin typeface="DIN Next CYR" panose="020B0503020203050203" pitchFamily="34" charset="0"/>
            </a:endParaRPr>
          </a:p>
        </p:txBody>
      </p:sp>
      <p:sp>
        <p:nvSpPr>
          <p:cNvPr id="26" name="TextBox 25"/>
          <p:cNvSpPr txBox="1"/>
          <p:nvPr>
            <p:custDataLst>
              <p:tags r:id="rId8"/>
            </p:custDataLst>
          </p:nvPr>
        </p:nvSpPr>
        <p:spPr>
          <a:xfrm>
            <a:off x="9146621" y="1785937"/>
            <a:ext cx="2166704" cy="327025"/>
          </a:xfrm>
          <a:prstGeom prst="rect">
            <a:avLst/>
          </a:prstGeom>
          <a:noFill/>
        </p:spPr>
        <p:txBody>
          <a:bodyPr wrap="square" lIns="0" tIns="0" rIns="0" bIns="0" rtlCol="0" anchor="ctr">
            <a:noAutofit/>
          </a:bodyPr>
          <a:lstStyle/>
          <a:p>
            <a:pPr>
              <a:spcAft>
                <a:spcPts val="150"/>
              </a:spcAft>
            </a:pPr>
            <a:r>
              <a:rPr lang="it-IT" sz="1600" b="1" dirty="0">
                <a:latin typeface="Calibri" panose="020F0502020204030204" pitchFamily="34" charset="0"/>
                <a:cs typeface="Calibri" panose="020F0502020204030204" pitchFamily="34" charset="0"/>
              </a:rPr>
              <a:t>Ammodernamenti</a:t>
            </a:r>
          </a:p>
        </p:txBody>
      </p:sp>
      <p:graphicFrame>
        <p:nvGraphicFramePr>
          <p:cNvPr id="76" name="Chart 75"/>
          <p:cNvGraphicFramePr/>
          <p:nvPr>
            <p:custDataLst>
              <p:tags r:id="rId9"/>
            </p:custDataLst>
            <p:extLst>
              <p:ext uri="{D42A27DB-BD31-4B8C-83A1-F6EECF244321}">
                <p14:modId xmlns:p14="http://schemas.microsoft.com/office/powerpoint/2010/main" val="404467214"/>
              </p:ext>
            </p:extLst>
          </p:nvPr>
        </p:nvGraphicFramePr>
        <p:xfrm>
          <a:off x="1647825" y="2028825"/>
          <a:ext cx="4022725" cy="3911600"/>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66" name="Chart 65"/>
          <p:cNvGraphicFramePr/>
          <p:nvPr>
            <p:custDataLst>
              <p:tags r:id="rId10"/>
            </p:custDataLst>
            <p:extLst>
              <p:ext uri="{D42A27DB-BD31-4B8C-83A1-F6EECF244321}">
                <p14:modId xmlns:p14="http://schemas.microsoft.com/office/powerpoint/2010/main" val="1204392310"/>
              </p:ext>
            </p:extLst>
          </p:nvPr>
        </p:nvGraphicFramePr>
        <p:xfrm>
          <a:off x="7146302" y="2041525"/>
          <a:ext cx="1643063" cy="4256087"/>
        </p:xfrm>
        <a:graphic>
          <a:graphicData uri="http://schemas.openxmlformats.org/drawingml/2006/chart">
            <c:chart xmlns:c="http://schemas.openxmlformats.org/drawingml/2006/chart" xmlns:r="http://schemas.openxmlformats.org/officeDocument/2006/relationships" r:id="rId33"/>
          </a:graphicData>
        </a:graphic>
      </p:graphicFrame>
      <p:cxnSp>
        <p:nvCxnSpPr>
          <p:cNvPr id="10" name="Straight Connector 9"/>
          <p:cNvCxnSpPr/>
          <p:nvPr>
            <p:custDataLst>
              <p:tags r:id="rId11"/>
            </p:custDataLst>
          </p:nvPr>
        </p:nvCxnSpPr>
        <p:spPr bwMode="auto">
          <a:xfrm flipH="1">
            <a:off x="7820990" y="5805487"/>
            <a:ext cx="998538" cy="0"/>
          </a:xfrm>
          <a:prstGeom prst="line">
            <a:avLst/>
          </a:prstGeom>
          <a:ln w="6350"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12"/>
            </p:custDataLst>
          </p:nvPr>
        </p:nvCxnSpPr>
        <p:spPr bwMode="auto">
          <a:xfrm>
            <a:off x="8743327" y="2532062"/>
            <a:ext cx="76200" cy="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3"/>
            </p:custDataLst>
          </p:nvPr>
        </p:nvCxnSpPr>
        <p:spPr bwMode="auto">
          <a:xfrm>
            <a:off x="8819527" y="2532062"/>
            <a:ext cx="0" cy="32734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 Placeholder 18"/>
          <p:cNvSpPr>
            <a:spLocks noGrp="1"/>
          </p:cNvSpPr>
          <p:nvPr>
            <p:custDataLst>
              <p:tags r:id="rId14"/>
            </p:custDataLst>
          </p:nvPr>
        </p:nvSpPr>
        <p:spPr bwMode="auto">
          <a:xfrm>
            <a:off x="8598865" y="4040187"/>
            <a:ext cx="442913" cy="258763"/>
          </a:xfrm>
          <a:prstGeom prst="ellipse">
            <a:avLst/>
          </a:prstGeom>
          <a:solidFill>
            <a:srgbClr val="FFFFFF"/>
          </a:solidFill>
          <a:ln w="9525" cap="flat" cmpd="sng" algn="ctr">
            <a:solidFill>
              <a:schemeClr val="tx1"/>
            </a:solidFill>
            <a:prstDash val="solid"/>
            <a:miter lim="800000"/>
            <a:headEnd type="none" w="med" len="med"/>
            <a:tailEnd type="none" w="med" len="med"/>
          </a:ln>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B8B2EBAE-3C19-49AE-B9A0-4B99609500C6}" type="datetime'''''''''-''''''''''7''''''''''''''''''''''''''''3%'''">
              <a:rPr lang="en-US" altLang="en-US" sz="1200" b="1" smtClean="0">
                <a:sym typeface="DIN Next CYR" panose="020B0503020203050203"/>
              </a:rPr>
              <a:pPr algn="ctr">
                <a:spcAft>
                  <a:spcPct val="0"/>
                </a:spcAft>
              </a:pPr>
              <a:t>-73%</a:t>
            </a:fld>
            <a:endParaRPr lang="en-US" altLang="it-IT" sz="1200" b="1" dirty="0">
              <a:sym typeface="DIN Next CYR" panose="020B0503020203050203"/>
            </a:endParaRPr>
          </a:p>
        </p:txBody>
      </p:sp>
      <p:graphicFrame>
        <p:nvGraphicFramePr>
          <p:cNvPr id="67" name="Chart 66"/>
          <p:cNvGraphicFramePr/>
          <p:nvPr>
            <p:custDataLst>
              <p:tags r:id="rId15"/>
            </p:custDataLst>
            <p:extLst>
              <p:ext uri="{D42A27DB-BD31-4B8C-83A1-F6EECF244321}">
                <p14:modId xmlns:p14="http://schemas.microsoft.com/office/powerpoint/2010/main" val="4149720384"/>
              </p:ext>
            </p:extLst>
          </p:nvPr>
        </p:nvGraphicFramePr>
        <p:xfrm>
          <a:off x="9810127" y="2041525"/>
          <a:ext cx="1643063" cy="4256087"/>
        </p:xfrm>
        <a:graphic>
          <a:graphicData uri="http://schemas.openxmlformats.org/drawingml/2006/chart">
            <c:chart xmlns:c="http://schemas.openxmlformats.org/drawingml/2006/chart" xmlns:r="http://schemas.openxmlformats.org/officeDocument/2006/relationships" r:id="rId34"/>
          </a:graphicData>
        </a:graphic>
      </p:graphicFrame>
      <p:cxnSp>
        <p:nvCxnSpPr>
          <p:cNvPr id="11" name="Straight Connector 10"/>
          <p:cNvCxnSpPr/>
          <p:nvPr>
            <p:custDataLst>
              <p:tags r:id="rId16"/>
            </p:custDataLst>
          </p:nvPr>
        </p:nvCxnSpPr>
        <p:spPr bwMode="auto">
          <a:xfrm>
            <a:off x="11442077" y="2532062"/>
            <a:ext cx="76200" cy="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7"/>
            </p:custDataLst>
          </p:nvPr>
        </p:nvCxnSpPr>
        <p:spPr bwMode="auto">
          <a:xfrm>
            <a:off x="11518277" y="2532062"/>
            <a:ext cx="0" cy="163671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8"/>
            </p:custDataLst>
          </p:nvPr>
        </p:nvCxnSpPr>
        <p:spPr bwMode="auto">
          <a:xfrm flipH="1">
            <a:off x="11037265" y="4168775"/>
            <a:ext cx="481013" cy="0"/>
          </a:xfrm>
          <a:prstGeom prst="line">
            <a:avLst/>
          </a:prstGeom>
          <a:ln w="6350"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 Placeholder 18"/>
          <p:cNvSpPr>
            <a:spLocks noGrp="1"/>
          </p:cNvSpPr>
          <p:nvPr>
            <p:custDataLst>
              <p:tags r:id="rId19"/>
            </p:custDataLst>
          </p:nvPr>
        </p:nvSpPr>
        <p:spPr bwMode="auto">
          <a:xfrm>
            <a:off x="11297615" y="3221037"/>
            <a:ext cx="442913" cy="258763"/>
          </a:xfrm>
          <a:prstGeom prst="ellipse">
            <a:avLst/>
          </a:prstGeom>
          <a:solidFill>
            <a:srgbClr val="FFFFFF"/>
          </a:solidFill>
          <a:ln w="9525" cap="flat" cmpd="sng" algn="ctr">
            <a:solidFill>
              <a:schemeClr val="tx1"/>
            </a:solidFill>
            <a:prstDash val="solid"/>
            <a:miter lim="800000"/>
            <a:headEnd type="none" w="med" len="med"/>
            <a:tailEnd type="none" w="med" len="med"/>
          </a:ln>
        </p:spPr>
        <p:txBody>
          <a:bodyPr vert="horz" wrap="none" lIns="0" tIns="0" rIns="0" bIns="0" numCol="1" spcCol="0" anchor="ctr" anchorCtr="0" compatLnSpc="1">
            <a:prstTxWarp prst="textNoShape">
              <a:avLst/>
            </a:prstTxWarp>
            <a:noAutofit/>
          </a:bodyPr>
          <a:lstStyle>
            <a:lvl1pPr algn="l" rtl="0" eaLnBrk="0" fontAlgn="base" hangingPunct="0">
              <a:spcBef>
                <a:spcPct val="0"/>
              </a:spcBef>
              <a:spcAft>
                <a:spcPts val="1000"/>
              </a:spcAft>
              <a:buSzPct val="100000"/>
              <a:buFont typeface="Arial" panose="020B0604020202020204" pitchFamily="34" charset="0"/>
              <a:defRPr sz="1400" kern="1200">
                <a:solidFill>
                  <a:schemeClr val="tx1"/>
                </a:solidFill>
                <a:latin typeface="Calibri" panose="020F0502020204030204" pitchFamily="34" charset="0"/>
                <a:ea typeface="+mn-ea"/>
                <a:cs typeface="Calibri" panose="020F0502020204030204" pitchFamily="34" charset="0"/>
              </a:defRPr>
            </a:lvl1pPr>
            <a:lvl2pPr algn="l" rtl="0" eaLnBrk="0" fontAlgn="base" hangingPunct="0">
              <a:spcBef>
                <a:spcPct val="0"/>
              </a:spcBef>
              <a:spcAft>
                <a:spcPts val="1000"/>
              </a:spcAft>
              <a:buSzPct val="100000"/>
              <a:buFont typeface="Arial" panose="020B0604020202020204" pitchFamily="34" charset="0"/>
              <a:defRPr lang="en-US" sz="1400" b="1" kern="1200" dirty="0">
                <a:solidFill>
                  <a:schemeClr val="tx1"/>
                </a:solidFill>
                <a:latin typeface="Calibri" panose="020F0502020204030204" pitchFamily="34" charset="0"/>
                <a:ea typeface="+mn-ea"/>
                <a:cs typeface="Calibri" panose="020F0502020204030204" pitchFamily="34" charset="0"/>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400" kern="1200" dirty="0">
                <a:solidFill>
                  <a:schemeClr val="tx1"/>
                </a:solidFill>
                <a:latin typeface="Calibri" panose="020F0502020204030204" pitchFamily="34" charset="0"/>
                <a:ea typeface="+mn-ea"/>
                <a:cs typeface="Calibri" panose="020F05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ct val="0"/>
              </a:spcAft>
            </a:pPr>
            <a:fld id="{C5BEEE2D-2D71-4B50-9C36-DA6F83BF33C3}" type="datetime'''''-''''''''''''''3''''3''''''''''''''''%'''''''''''''''''''">
              <a:rPr lang="en-US" altLang="en-US" sz="1200" b="1" smtClean="0">
                <a:sym typeface="DIN Next CYR" panose="020B0503020203050203"/>
              </a:rPr>
              <a:pPr algn="ctr">
                <a:spcAft>
                  <a:spcPct val="0"/>
                </a:spcAft>
              </a:pPr>
              <a:t>-33%</a:t>
            </a:fld>
            <a:endParaRPr lang="en-US" altLang="it-IT" sz="1200" b="1" dirty="0">
              <a:sym typeface="DIN Next CYR" panose="020B0503020203050203"/>
            </a:endParaRPr>
          </a:p>
        </p:txBody>
      </p:sp>
      <p:pic>
        <p:nvPicPr>
          <p:cNvPr id="37" name="Picture 36"/>
          <p:cNvPicPr>
            <a:picLocks noChangeAspect="1"/>
          </p:cNvPicPr>
          <p:nvPr/>
        </p:nvPicPr>
        <p:blipFill rotWithShape="1">
          <a:blip r:embed="rId35"/>
          <a:srcRect l="34540" t="14600" r="34733" b="11896"/>
          <a:stretch/>
        </p:blipFill>
        <p:spPr>
          <a:xfrm>
            <a:off x="969917" y="2270125"/>
            <a:ext cx="379212" cy="604838"/>
          </a:xfrm>
          <a:prstGeom prst="roundRect">
            <a:avLst>
              <a:gd name="adj" fmla="val 18391"/>
            </a:avLst>
          </a:prstGeom>
        </p:spPr>
      </p:pic>
      <p:pic>
        <p:nvPicPr>
          <p:cNvPr id="39" name="Picture 13" descr="File:Logo Serie B.png - Wikipedia"/>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942496" y="3249612"/>
            <a:ext cx="434460" cy="5683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4" descr="Serie C - Wikipedia"/>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91627" y="4183062"/>
            <a:ext cx="335943" cy="5397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0" descr="Free rounded Italy flag icons"/>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54764" y="5175250"/>
            <a:ext cx="4095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7" descr="La Liga - Il Sevilla &quot;rivede&quot; l'Europa. Finale in crescendo del ..."/>
          <p:cNvPicPr>
            <a:picLocks noChangeAspect="1" noChangeArrowheads="1"/>
          </p:cNvPicPr>
          <p:nvPr/>
        </p:nvPicPr>
        <p:blipFill rotWithShape="1">
          <a:blip r:embed="rId31" cstate="print">
            <a:clrChange>
              <a:clrFrom>
                <a:srgbClr val="FEFEFE"/>
              </a:clrFrom>
              <a:clrTo>
                <a:srgbClr val="FEFEFE">
                  <a:alpha val="0"/>
                </a:srgbClr>
              </a:clrTo>
            </a:clrChange>
            <a:extLst>
              <a:ext uri="{28A0092B-C50C-407E-A947-70E740481C1C}">
                <a14:useLocalDpi xmlns:a14="http://schemas.microsoft.com/office/drawing/2010/main" val="0"/>
              </a:ext>
            </a:extLst>
          </a:blip>
          <a:srcRect l="27291" t="11429" r="28709" b="12126"/>
          <a:stretch/>
        </p:blipFill>
        <p:spPr bwMode="auto">
          <a:xfrm>
            <a:off x="9213561" y="2262187"/>
            <a:ext cx="438593" cy="5715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11" descr="File:Ligue1.svg - Wikimedia Commons"/>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216873" y="3028950"/>
            <a:ext cx="431969" cy="60007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9" descr="Home Page | Lega Serie A"/>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253749" y="3900487"/>
            <a:ext cx="358216" cy="53657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3" descr="Premier League 2019-2020 - Wikipedia"/>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252143" y="4700587"/>
            <a:ext cx="361428" cy="60642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1" descr="File:Logo Bundesliga.svg - Wikipedia"/>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172021" y="5570537"/>
            <a:ext cx="521672" cy="460375"/>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custDataLst>
              <p:tags r:id="rId20"/>
            </p:custDataLst>
          </p:nvPr>
        </p:nvSpPr>
        <p:spPr>
          <a:xfrm>
            <a:off x="518591" y="1071562"/>
            <a:ext cx="5436000" cy="431800"/>
          </a:xfrm>
          <a:prstGeom prst="rect">
            <a:avLst/>
          </a:prstGeom>
          <a:solidFill>
            <a:srgbClr val="0076A8"/>
          </a:solidFill>
          <a:ln>
            <a:noFill/>
          </a:ln>
        </p:spPr>
        <p:txBody>
          <a:bodyPr wrap="square" lIns="72000" tIns="0" rIns="72000" bIns="0" rtlCol="0" anchor="ctr">
            <a:noAutofit/>
          </a:bodyPr>
          <a:lstStyle/>
          <a:p>
            <a:pPr>
              <a:spcAft>
                <a:spcPts val="150"/>
              </a:spcAft>
            </a:pPr>
            <a:r>
              <a:rPr lang="it-IT" b="1" dirty="0">
                <a:solidFill>
                  <a:schemeClr val="bg1"/>
                </a:solidFill>
                <a:latin typeface="Calibri" panose="020F0502020204030204" pitchFamily="34" charset="0"/>
                <a:cs typeface="Calibri" panose="020F0502020204030204" pitchFamily="34" charset="0"/>
              </a:rPr>
              <a:t>Età media Stadi italiani</a:t>
            </a:r>
            <a:endParaRPr lang="it-IT" b="1" baseline="30000" dirty="0">
              <a:solidFill>
                <a:schemeClr val="bg1"/>
              </a:solidFill>
              <a:latin typeface="Calibri" panose="020F0502020204030204" pitchFamily="34" charset="0"/>
              <a:cs typeface="Calibri" panose="020F0502020204030204" pitchFamily="34" charset="0"/>
            </a:endParaRPr>
          </a:p>
        </p:txBody>
      </p:sp>
      <p:sp>
        <p:nvSpPr>
          <p:cNvPr id="61" name="TextBox 60"/>
          <p:cNvSpPr txBox="1"/>
          <p:nvPr>
            <p:custDataLst>
              <p:tags r:id="rId21"/>
            </p:custDataLst>
          </p:nvPr>
        </p:nvSpPr>
        <p:spPr>
          <a:xfrm>
            <a:off x="518591" y="1552575"/>
            <a:ext cx="4428000" cy="268288"/>
          </a:xfrm>
          <a:prstGeom prst="rect">
            <a:avLst/>
          </a:prstGeom>
          <a:noFill/>
        </p:spPr>
        <p:txBody>
          <a:bodyPr wrap="square" lIns="72000" rtlCol="0" anchor="ctr">
            <a:noAutofit/>
          </a:bodyPr>
          <a:lstStyle/>
          <a:p>
            <a:pPr>
              <a:spcBef>
                <a:spcPts val="200"/>
              </a:spcBef>
              <a:spcAft>
                <a:spcPts val="150"/>
              </a:spcAft>
            </a:pPr>
            <a:r>
              <a:rPr lang="it-IT" sz="1400" dirty="0">
                <a:latin typeface="Calibri" panose="020F0502020204030204" pitchFamily="34" charset="0"/>
                <a:cs typeface="Calibri" panose="020F0502020204030204" pitchFamily="34" charset="0"/>
              </a:rPr>
              <a:t>Anni, #, 2019</a:t>
            </a:r>
            <a:endParaRPr lang="it-IT" sz="1400" b="1" dirty="0">
              <a:latin typeface="Calibri" panose="020F0502020204030204" pitchFamily="34" charset="0"/>
              <a:cs typeface="Calibri" panose="020F0502020204030204" pitchFamily="34" charset="0"/>
            </a:endParaRPr>
          </a:p>
        </p:txBody>
      </p:sp>
      <p:sp>
        <p:nvSpPr>
          <p:cNvPr id="64" name="TextBox 63"/>
          <p:cNvSpPr txBox="1"/>
          <p:nvPr>
            <p:custDataLst>
              <p:tags r:id="rId22"/>
            </p:custDataLst>
          </p:nvPr>
        </p:nvSpPr>
        <p:spPr>
          <a:xfrm>
            <a:off x="6274816" y="1071562"/>
            <a:ext cx="5436000" cy="431800"/>
          </a:xfrm>
          <a:prstGeom prst="rect">
            <a:avLst/>
          </a:prstGeom>
          <a:solidFill>
            <a:srgbClr val="0076A8"/>
          </a:solidFill>
          <a:ln>
            <a:noFill/>
          </a:ln>
        </p:spPr>
        <p:txBody>
          <a:bodyPr wrap="square" lIns="72000" tIns="0" rIns="72000" bIns="0" rtlCol="0" anchor="ctr">
            <a:noAutofit/>
          </a:bodyPr>
          <a:lstStyle/>
          <a:p>
            <a:pPr>
              <a:spcAft>
                <a:spcPts val="150"/>
              </a:spcAft>
            </a:pPr>
            <a:r>
              <a:rPr lang="it-IT" b="1" dirty="0">
                <a:solidFill>
                  <a:schemeClr val="bg1"/>
                </a:solidFill>
                <a:latin typeface="Calibri" panose="020F0502020204030204" pitchFamily="34" charset="0"/>
                <a:cs typeface="Calibri" panose="020F0502020204030204" pitchFamily="34" charset="0"/>
              </a:rPr>
              <a:t>Interventi dal 2000 ad oggi</a:t>
            </a:r>
            <a:endParaRPr lang="it-IT" b="1" baseline="30000" dirty="0">
              <a:solidFill>
                <a:schemeClr val="bg1"/>
              </a:solidFill>
              <a:latin typeface="Calibri" panose="020F0502020204030204" pitchFamily="34" charset="0"/>
              <a:cs typeface="Calibri" panose="020F0502020204030204" pitchFamily="34" charset="0"/>
            </a:endParaRPr>
          </a:p>
        </p:txBody>
      </p:sp>
      <p:sp>
        <p:nvSpPr>
          <p:cNvPr id="65" name="TextBox 64"/>
          <p:cNvSpPr txBox="1"/>
          <p:nvPr>
            <p:custDataLst>
              <p:tags r:id="rId23"/>
            </p:custDataLst>
          </p:nvPr>
        </p:nvSpPr>
        <p:spPr>
          <a:xfrm>
            <a:off x="6274816" y="1552575"/>
            <a:ext cx="4428000" cy="268288"/>
          </a:xfrm>
          <a:prstGeom prst="rect">
            <a:avLst/>
          </a:prstGeom>
          <a:noFill/>
        </p:spPr>
        <p:txBody>
          <a:bodyPr wrap="square" lIns="72000" rtlCol="0" anchor="ctr">
            <a:noAutofit/>
          </a:bodyPr>
          <a:lstStyle/>
          <a:p>
            <a:pPr>
              <a:spcBef>
                <a:spcPts val="200"/>
              </a:spcBef>
              <a:spcAft>
                <a:spcPts val="150"/>
              </a:spcAft>
            </a:pPr>
            <a:r>
              <a:rPr lang="it-IT" sz="1400" dirty="0">
                <a:latin typeface="Calibri" panose="020F0502020204030204" pitchFamily="34" charset="0"/>
                <a:cs typeface="Calibri" panose="020F0502020204030204" pitchFamily="34" charset="0"/>
              </a:rPr>
              <a:t>#, 2000-2020</a:t>
            </a:r>
            <a:endParaRPr lang="it-IT" sz="1400" b="1" dirty="0">
              <a:latin typeface="Calibri" panose="020F0502020204030204" pitchFamily="34" charset="0"/>
              <a:cs typeface="Calibri" panose="020F0502020204030204" pitchFamily="34" charset="0"/>
            </a:endParaRPr>
          </a:p>
        </p:txBody>
      </p:sp>
      <p:grpSp>
        <p:nvGrpSpPr>
          <p:cNvPr id="45" name="Group 44"/>
          <p:cNvGrpSpPr/>
          <p:nvPr/>
        </p:nvGrpSpPr>
        <p:grpSpPr>
          <a:xfrm>
            <a:off x="268635" y="190739"/>
            <a:ext cx="466027" cy="475311"/>
            <a:chOff x="263530" y="241842"/>
            <a:chExt cx="466027" cy="475311"/>
          </a:xfrm>
        </p:grpSpPr>
        <p:grpSp>
          <p:nvGrpSpPr>
            <p:cNvPr id="48" name="Group 47"/>
            <p:cNvGrpSpPr/>
            <p:nvPr/>
          </p:nvGrpSpPr>
          <p:grpSpPr>
            <a:xfrm>
              <a:off x="273742" y="241842"/>
              <a:ext cx="455815" cy="475311"/>
              <a:chOff x="134601" y="96751"/>
              <a:chExt cx="734096" cy="765493"/>
            </a:xfrm>
          </p:grpSpPr>
          <p:sp>
            <p:nvSpPr>
              <p:cNvPr id="50" name="Teardrop 49"/>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1" name="Oval 50"/>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49" name="Rectangle 48"/>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2</a:t>
              </a:r>
            </a:p>
          </p:txBody>
        </p:sp>
      </p:grpSp>
      <p:sp>
        <p:nvSpPr>
          <p:cNvPr id="3" name="Rectangle 2"/>
          <p:cNvSpPr/>
          <p:nvPr/>
        </p:nvSpPr>
        <p:spPr bwMode="gray">
          <a:xfrm>
            <a:off x="7146302" y="2135691"/>
            <a:ext cx="358441" cy="152224"/>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2" name="Rectangle 51"/>
          <p:cNvSpPr/>
          <p:nvPr/>
        </p:nvSpPr>
        <p:spPr bwMode="gray">
          <a:xfrm>
            <a:off x="9765179" y="2135691"/>
            <a:ext cx="358441" cy="152224"/>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3" name="Rectangle 52"/>
          <p:cNvSpPr/>
          <p:nvPr/>
        </p:nvSpPr>
        <p:spPr bwMode="gray">
          <a:xfrm>
            <a:off x="9765179" y="6053982"/>
            <a:ext cx="358441" cy="152224"/>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5" name="Rectangle 54"/>
          <p:cNvSpPr/>
          <p:nvPr/>
        </p:nvSpPr>
        <p:spPr bwMode="gray">
          <a:xfrm>
            <a:off x="7146302" y="6053982"/>
            <a:ext cx="358441" cy="152224"/>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 name="Rectangle 5"/>
          <p:cNvSpPr/>
          <p:nvPr/>
        </p:nvSpPr>
        <p:spPr bwMode="gray">
          <a:xfrm>
            <a:off x="1520324" y="1949449"/>
            <a:ext cx="372979" cy="22383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4" name="TextBox 53"/>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39451034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47" hidden="1"/>
          <p:cNvGraphicFramePr>
            <a:graphicFrameLocks noChangeAspect="1"/>
          </p:cNvGraphicFramePr>
          <p:nvPr>
            <p:custDataLst>
              <p:tags r:id="rId2"/>
            </p:custDataLst>
            <p:extLst>
              <p:ext uri="{D42A27DB-BD31-4B8C-83A1-F6EECF244321}">
                <p14:modId xmlns:p14="http://schemas.microsoft.com/office/powerpoint/2010/main" val="342539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5" name="think-cell Slide" r:id="rId15" imgW="395" imgH="396" progId="TCLayout.ActiveDocument.1">
                  <p:embed/>
                </p:oleObj>
              </mc:Choice>
              <mc:Fallback>
                <p:oleObj name="think-cell Slide" r:id="rId15" imgW="395" imgH="396" progId="TCLayout.ActiveDocument.1">
                  <p:embed/>
                  <p:pic>
                    <p:nvPicPr>
                      <p:cNvPr id="48" name="Object 47"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9" name="Rectangle 38"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it-IT" sz="240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501650" y="317500"/>
            <a:ext cx="11188700" cy="698501"/>
          </a:xfrm>
        </p:spPr>
        <p:txBody>
          <a:bodyPr lIns="360000"/>
          <a:lstStyle/>
          <a:p>
            <a:r>
              <a:rPr lang="it-IT" sz="2400" dirty="0">
                <a:solidFill>
                  <a:srgbClr val="000000"/>
                </a:solidFill>
              </a:rPr>
              <a:t>Lo stato dell’arte degli Stadi italiani determina </a:t>
            </a:r>
            <a:r>
              <a:rPr lang="it-IT" sz="2400" b="1" dirty="0">
                <a:solidFill>
                  <a:srgbClr val="000000"/>
                </a:solidFill>
                <a:latin typeface="Calibri" panose="020F0502020204030204" pitchFamily="34" charset="0"/>
                <a:cs typeface="Calibri" panose="020F0502020204030204" pitchFamily="34" charset="0"/>
              </a:rPr>
              <a:t>gap rilevanti </a:t>
            </a:r>
            <a:r>
              <a:rPr lang="it-IT" sz="2400" dirty="0">
                <a:solidFill>
                  <a:srgbClr val="000000"/>
                </a:solidFill>
              </a:rPr>
              <a:t>rispetto alle altre Top League</a:t>
            </a:r>
            <a:endParaRPr lang="en-US" sz="2400" dirty="0">
              <a:solidFill>
                <a:srgbClr val="000000"/>
              </a:solidFill>
            </a:endParaRPr>
          </a:p>
        </p:txBody>
      </p:sp>
      <p:sp>
        <p:nvSpPr>
          <p:cNvPr id="7" name="Rectangle 12"/>
          <p:cNvSpPr>
            <a:spLocks noChangeArrowheads="1"/>
          </p:cNvSpPr>
          <p:nvPr>
            <p:custDataLst>
              <p:tags r:id="rId4"/>
            </p:custDataLst>
          </p:nvPr>
        </p:nvSpPr>
        <p:spPr bwMode="auto">
          <a:xfrm>
            <a:off x="469900" y="1016000"/>
            <a:ext cx="11252200" cy="5085224"/>
          </a:xfrm>
          <a:prstGeom prst="rect">
            <a:avLst/>
          </a:prstGeom>
          <a:solidFill>
            <a:schemeClr val="bg1"/>
          </a:solidFill>
          <a:ln w="12700">
            <a:solidFill>
              <a:srgbClr val="0076A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400">
              <a:latin typeface="Calibri" panose="020F0502020204030204" pitchFamily="34" charset="0"/>
              <a:cs typeface="Calibri" panose="020F0502020204030204" pitchFamily="34" charset="0"/>
            </a:endParaRPr>
          </a:p>
        </p:txBody>
      </p:sp>
      <p:sp>
        <p:nvSpPr>
          <p:cNvPr id="13" name="Rectangle 12"/>
          <p:cNvSpPr/>
          <p:nvPr/>
        </p:nvSpPr>
        <p:spPr>
          <a:xfrm>
            <a:off x="683358" y="2362661"/>
            <a:ext cx="2262464" cy="8270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Ins="5400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300"/>
              </a:spcAft>
              <a:defRPr/>
            </a:pPr>
            <a:r>
              <a:rPr lang="it-IT" sz="1600" b="1" dirty="0">
                <a:solidFill>
                  <a:schemeClr val="tx1"/>
                </a:solidFill>
                <a:latin typeface="Calibri" panose="020F0502020204030204" pitchFamily="34" charset="0"/>
                <a:cs typeface="Calibri" panose="020F0502020204030204" pitchFamily="34" charset="0"/>
              </a:rPr>
              <a:t>Ricavi da gara medi per Club</a:t>
            </a:r>
          </a:p>
          <a:p>
            <a:pPr>
              <a:spcAft>
                <a:spcPts val="300"/>
              </a:spcAft>
              <a:defRPr/>
            </a:pPr>
            <a:r>
              <a:rPr lang="it-IT" sz="1200" dirty="0">
                <a:solidFill>
                  <a:schemeClr val="tx1"/>
                </a:solidFill>
                <a:latin typeface="Calibri" panose="020F0502020204030204" pitchFamily="34" charset="0"/>
                <a:cs typeface="Calibri" panose="020F0502020204030204" pitchFamily="34" charset="0"/>
              </a:rPr>
              <a:t>Mln €, 2017/2018</a:t>
            </a:r>
          </a:p>
        </p:txBody>
      </p:sp>
      <p:sp>
        <p:nvSpPr>
          <p:cNvPr id="14" name="Rectangle 13"/>
          <p:cNvSpPr/>
          <p:nvPr/>
        </p:nvSpPr>
        <p:spPr>
          <a:xfrm>
            <a:off x="676026" y="3321511"/>
            <a:ext cx="2262464" cy="8286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Ins="5400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300"/>
              </a:spcAft>
              <a:defRPr/>
            </a:pPr>
            <a:r>
              <a:rPr lang="it-IT" sz="1600" b="1" dirty="0">
                <a:solidFill>
                  <a:schemeClr val="tx1"/>
                </a:solidFill>
                <a:latin typeface="Calibri" panose="020F0502020204030204" pitchFamily="34" charset="0"/>
                <a:cs typeface="Calibri" panose="020F0502020204030204" pitchFamily="34" charset="0"/>
              </a:rPr>
              <a:t>Ricavi da gara medi per Spettatore</a:t>
            </a:r>
          </a:p>
          <a:p>
            <a:pPr>
              <a:spcAft>
                <a:spcPts val="300"/>
              </a:spcAft>
              <a:defRPr/>
            </a:pPr>
            <a:r>
              <a:rPr lang="it-IT" sz="1200" dirty="0">
                <a:solidFill>
                  <a:schemeClr val="tx1"/>
                </a:solidFill>
                <a:latin typeface="Calibri" panose="020F0502020204030204" pitchFamily="34" charset="0"/>
                <a:cs typeface="Calibri" panose="020F0502020204030204" pitchFamily="34" charset="0"/>
              </a:rPr>
              <a:t>€, 2017/2018</a:t>
            </a:r>
          </a:p>
        </p:txBody>
      </p:sp>
      <p:sp>
        <p:nvSpPr>
          <p:cNvPr id="15" name="Rectangle 14"/>
          <p:cNvSpPr/>
          <p:nvPr/>
        </p:nvSpPr>
        <p:spPr>
          <a:xfrm>
            <a:off x="676026" y="4283536"/>
            <a:ext cx="2262464" cy="8286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Ins="5400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300"/>
              </a:spcAft>
              <a:defRPr/>
            </a:pPr>
            <a:r>
              <a:rPr lang="it-IT" sz="1600" b="1" dirty="0">
                <a:solidFill>
                  <a:schemeClr val="tx1"/>
                </a:solidFill>
                <a:latin typeface="Calibri" panose="020F0502020204030204" pitchFamily="34" charset="0"/>
                <a:cs typeface="Calibri" panose="020F0502020204030204" pitchFamily="34" charset="0"/>
              </a:rPr>
              <a:t>Spettatori medi per singola gara</a:t>
            </a:r>
          </a:p>
          <a:p>
            <a:pPr>
              <a:spcAft>
                <a:spcPts val="300"/>
              </a:spcAft>
              <a:defRPr/>
            </a:pPr>
            <a:r>
              <a:rPr lang="it-IT" sz="1200" dirty="0">
                <a:solidFill>
                  <a:schemeClr val="tx1"/>
                </a:solidFill>
                <a:latin typeface="Calibri" panose="020F0502020204030204" pitchFamily="34" charset="0"/>
                <a:cs typeface="Calibri" panose="020F0502020204030204" pitchFamily="34" charset="0"/>
              </a:rPr>
              <a:t>K #, 2017/2018</a:t>
            </a:r>
          </a:p>
        </p:txBody>
      </p:sp>
      <p:sp>
        <p:nvSpPr>
          <p:cNvPr id="16" name="Rectangle 15"/>
          <p:cNvSpPr/>
          <p:nvPr/>
        </p:nvSpPr>
        <p:spPr>
          <a:xfrm>
            <a:off x="676026" y="5245561"/>
            <a:ext cx="2262464" cy="825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Ins="5400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300"/>
              </a:spcAft>
              <a:defRPr/>
            </a:pPr>
            <a:r>
              <a:rPr lang="it-IT" sz="1600" b="1" dirty="0" err="1">
                <a:solidFill>
                  <a:schemeClr val="tx1"/>
                </a:solidFill>
                <a:latin typeface="Calibri" panose="020F0502020204030204" pitchFamily="34" charset="0"/>
                <a:cs typeface="Calibri" panose="020F0502020204030204" pitchFamily="34" charset="0"/>
              </a:rPr>
              <a:t>Attendance</a:t>
            </a:r>
            <a:r>
              <a:rPr lang="it-IT" sz="1600" b="1" dirty="0">
                <a:solidFill>
                  <a:schemeClr val="tx1"/>
                </a:solidFill>
                <a:latin typeface="Calibri" panose="020F0502020204030204" pitchFamily="34" charset="0"/>
                <a:cs typeface="Calibri" panose="020F0502020204030204" pitchFamily="34" charset="0"/>
              </a:rPr>
              <a:t> media per singola gara</a:t>
            </a:r>
          </a:p>
          <a:p>
            <a:pPr>
              <a:spcAft>
                <a:spcPts val="300"/>
              </a:spcAft>
              <a:defRPr/>
            </a:pPr>
            <a:r>
              <a:rPr lang="it-IT" sz="1200" dirty="0">
                <a:solidFill>
                  <a:schemeClr val="tx1"/>
                </a:solidFill>
                <a:latin typeface="Calibri" panose="020F0502020204030204" pitchFamily="34" charset="0"/>
                <a:cs typeface="Calibri" panose="020F0502020204030204" pitchFamily="34" charset="0"/>
              </a:rPr>
              <a:t>%, 2017/2018</a:t>
            </a:r>
          </a:p>
        </p:txBody>
      </p:sp>
      <p:graphicFrame>
        <p:nvGraphicFramePr>
          <p:cNvPr id="84" name="Chart 83"/>
          <p:cNvGraphicFramePr/>
          <p:nvPr>
            <p:custDataLst>
              <p:tags r:id="rId5"/>
            </p:custDataLst>
            <p:extLst>
              <p:ext uri="{D42A27DB-BD31-4B8C-83A1-F6EECF244321}">
                <p14:modId xmlns:p14="http://schemas.microsoft.com/office/powerpoint/2010/main" val="2446361993"/>
              </p:ext>
            </p:extLst>
          </p:nvPr>
        </p:nvGraphicFramePr>
        <p:xfrm>
          <a:off x="3035301" y="2392824"/>
          <a:ext cx="6591300" cy="87947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9" name="Chart 48"/>
          <p:cNvGraphicFramePr/>
          <p:nvPr>
            <p:custDataLst>
              <p:tags r:id="rId6"/>
            </p:custDataLst>
            <p:extLst>
              <p:ext uri="{D42A27DB-BD31-4B8C-83A1-F6EECF244321}">
                <p14:modId xmlns:p14="http://schemas.microsoft.com/office/powerpoint/2010/main" val="704298581"/>
              </p:ext>
            </p:extLst>
          </p:nvPr>
        </p:nvGraphicFramePr>
        <p:xfrm>
          <a:off x="3322639" y="5228099"/>
          <a:ext cx="860425" cy="86042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89" name="Chart 88"/>
          <p:cNvGraphicFramePr/>
          <p:nvPr>
            <p:custDataLst>
              <p:tags r:id="rId7"/>
            </p:custDataLst>
            <p:extLst>
              <p:ext uri="{D42A27DB-BD31-4B8C-83A1-F6EECF244321}">
                <p14:modId xmlns:p14="http://schemas.microsoft.com/office/powerpoint/2010/main" val="2065199285"/>
              </p:ext>
            </p:extLst>
          </p:nvPr>
        </p:nvGraphicFramePr>
        <p:xfrm>
          <a:off x="4606926" y="5215399"/>
          <a:ext cx="887413" cy="88741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91" name="Chart 90"/>
          <p:cNvGraphicFramePr/>
          <p:nvPr>
            <p:custDataLst>
              <p:tags r:id="rId8"/>
            </p:custDataLst>
            <p:extLst>
              <p:ext uri="{D42A27DB-BD31-4B8C-83A1-F6EECF244321}">
                <p14:modId xmlns:p14="http://schemas.microsoft.com/office/powerpoint/2010/main" val="129053785"/>
              </p:ext>
            </p:extLst>
          </p:nvPr>
        </p:nvGraphicFramePr>
        <p:xfrm>
          <a:off x="5888039" y="5215399"/>
          <a:ext cx="885825" cy="885825"/>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93" name="Chart 92"/>
          <p:cNvGraphicFramePr/>
          <p:nvPr>
            <p:custDataLst>
              <p:tags r:id="rId9"/>
            </p:custDataLst>
            <p:extLst>
              <p:ext uri="{D42A27DB-BD31-4B8C-83A1-F6EECF244321}">
                <p14:modId xmlns:p14="http://schemas.microsoft.com/office/powerpoint/2010/main" val="3154608338"/>
              </p:ext>
            </p:extLst>
          </p:nvPr>
        </p:nvGraphicFramePr>
        <p:xfrm>
          <a:off x="7175501" y="5228099"/>
          <a:ext cx="860425" cy="860425"/>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95" name="Chart 94"/>
          <p:cNvGraphicFramePr/>
          <p:nvPr>
            <p:custDataLst>
              <p:tags r:id="rId10"/>
            </p:custDataLst>
            <p:extLst>
              <p:ext uri="{D42A27DB-BD31-4B8C-83A1-F6EECF244321}">
                <p14:modId xmlns:p14="http://schemas.microsoft.com/office/powerpoint/2010/main" val="1570693183"/>
              </p:ext>
            </p:extLst>
          </p:nvPr>
        </p:nvGraphicFramePr>
        <p:xfrm>
          <a:off x="8453439" y="5215399"/>
          <a:ext cx="885825" cy="885825"/>
        </p:xfrm>
        <a:graphic>
          <a:graphicData uri="http://schemas.openxmlformats.org/drawingml/2006/chart">
            <c:chart xmlns:c="http://schemas.openxmlformats.org/drawingml/2006/chart" xmlns:r="http://schemas.openxmlformats.org/officeDocument/2006/relationships" r:id="rId22"/>
          </a:graphicData>
        </a:graphic>
      </p:graphicFrame>
      <p:sp>
        <p:nvSpPr>
          <p:cNvPr id="23" name="TextBox 22"/>
          <p:cNvSpPr txBox="1"/>
          <p:nvPr/>
        </p:nvSpPr>
        <p:spPr>
          <a:xfrm>
            <a:off x="3506789" y="5412249"/>
            <a:ext cx="493713" cy="493713"/>
          </a:xfrm>
          <a:prstGeom prst="ellipse">
            <a:avLst/>
          </a:prstGeom>
          <a:solidFill>
            <a:schemeClr val="bg1"/>
          </a:solidFill>
          <a:ln>
            <a:solidFill>
              <a:srgbClr val="0070C0"/>
            </a:solidFill>
          </a:ln>
        </p:spPr>
        <p:txBody>
          <a:bodyPr wrap="square" lIns="0" tIns="27000" rIns="0" bIns="27000" rtlCol="0" anchor="ctr">
            <a:noAutofit/>
          </a:bodyPr>
          <a:lstStyle/>
          <a:p>
            <a:pPr algn="ctr"/>
            <a:r>
              <a:rPr lang="it-IT" sz="1400" dirty="0">
                <a:latin typeface="Calibri" panose="020F0502020204030204" pitchFamily="34" charset="0"/>
                <a:cs typeface="Calibri" panose="020F0502020204030204" pitchFamily="34" charset="0"/>
              </a:rPr>
              <a:t>59%</a:t>
            </a:r>
            <a:endParaRPr lang="en-US" sz="1400" dirty="0">
              <a:latin typeface="Calibri" panose="020F0502020204030204" pitchFamily="34" charset="0"/>
              <a:cs typeface="Calibri" panose="020F0502020204030204" pitchFamily="34" charset="0"/>
            </a:endParaRPr>
          </a:p>
        </p:txBody>
      </p:sp>
      <p:sp>
        <p:nvSpPr>
          <p:cNvPr id="24" name="TextBox 23"/>
          <p:cNvSpPr txBox="1"/>
          <p:nvPr/>
        </p:nvSpPr>
        <p:spPr>
          <a:xfrm>
            <a:off x="4803776" y="5412249"/>
            <a:ext cx="493713" cy="493713"/>
          </a:xfrm>
          <a:prstGeom prst="ellipse">
            <a:avLst/>
          </a:prstGeom>
          <a:solidFill>
            <a:schemeClr val="bg1"/>
          </a:solidFill>
          <a:ln>
            <a:solidFill>
              <a:srgbClr val="421B4F"/>
            </a:solidFill>
          </a:ln>
        </p:spPr>
        <p:txBody>
          <a:bodyPr wrap="square" lIns="0" tIns="27000" rIns="0" bIns="27000" rtlCol="0" anchor="ctr">
            <a:noAutofit/>
          </a:bodyPr>
          <a:lstStyle/>
          <a:p>
            <a:pPr algn="ctr"/>
            <a:r>
              <a:rPr lang="it-IT" sz="1400" dirty="0">
                <a:latin typeface="Calibri" panose="020F0502020204030204" pitchFamily="34" charset="0"/>
                <a:cs typeface="Calibri" panose="020F0502020204030204" pitchFamily="34" charset="0"/>
              </a:rPr>
              <a:t>96%</a:t>
            </a:r>
            <a:endParaRPr lang="en-US" sz="1400" dirty="0">
              <a:latin typeface="Calibri" panose="020F0502020204030204" pitchFamily="34" charset="0"/>
              <a:cs typeface="Calibri" panose="020F0502020204030204" pitchFamily="34" charset="0"/>
            </a:endParaRPr>
          </a:p>
        </p:txBody>
      </p:sp>
      <p:sp>
        <p:nvSpPr>
          <p:cNvPr id="25" name="TextBox 24"/>
          <p:cNvSpPr txBox="1"/>
          <p:nvPr/>
        </p:nvSpPr>
        <p:spPr>
          <a:xfrm>
            <a:off x="6084889" y="5412249"/>
            <a:ext cx="492125" cy="493713"/>
          </a:xfrm>
          <a:prstGeom prst="ellipse">
            <a:avLst/>
          </a:prstGeom>
          <a:solidFill>
            <a:schemeClr val="bg1"/>
          </a:solidFill>
          <a:ln>
            <a:solidFill>
              <a:schemeClr val="tx1"/>
            </a:solidFill>
          </a:ln>
        </p:spPr>
        <p:txBody>
          <a:bodyPr wrap="square" lIns="0" tIns="27000" rIns="0" bIns="27000" rtlCol="0" anchor="ctr">
            <a:noAutofit/>
          </a:bodyPr>
          <a:lstStyle/>
          <a:p>
            <a:pPr algn="ctr"/>
            <a:r>
              <a:rPr lang="it-IT" sz="1400" dirty="0">
                <a:latin typeface="Calibri" panose="020F0502020204030204" pitchFamily="34" charset="0"/>
                <a:cs typeface="Calibri" panose="020F0502020204030204" pitchFamily="34" charset="0"/>
              </a:rPr>
              <a:t>70%</a:t>
            </a:r>
            <a:endParaRPr lang="en-US" sz="1400" dirty="0">
              <a:latin typeface="Calibri" panose="020F0502020204030204" pitchFamily="34" charset="0"/>
              <a:cs typeface="Calibri" panose="020F0502020204030204" pitchFamily="34" charset="0"/>
            </a:endParaRPr>
          </a:p>
        </p:txBody>
      </p:sp>
      <p:sp>
        <p:nvSpPr>
          <p:cNvPr id="26" name="TextBox 25"/>
          <p:cNvSpPr txBox="1"/>
          <p:nvPr/>
        </p:nvSpPr>
        <p:spPr>
          <a:xfrm>
            <a:off x="7359651" y="5412249"/>
            <a:ext cx="493713" cy="493713"/>
          </a:xfrm>
          <a:prstGeom prst="ellipse">
            <a:avLst/>
          </a:prstGeom>
          <a:solidFill>
            <a:schemeClr val="bg1"/>
          </a:solidFill>
          <a:ln>
            <a:solidFill>
              <a:srgbClr val="C00000"/>
            </a:solidFill>
          </a:ln>
        </p:spPr>
        <p:txBody>
          <a:bodyPr wrap="square" lIns="0" tIns="27000" rIns="0" bIns="27000" rtlCol="0" anchor="ctr">
            <a:noAutofit/>
          </a:bodyPr>
          <a:lstStyle/>
          <a:p>
            <a:pPr algn="ctr"/>
            <a:r>
              <a:rPr lang="it-IT" sz="1400" dirty="0">
                <a:latin typeface="Calibri" panose="020F0502020204030204" pitchFamily="34" charset="0"/>
                <a:cs typeface="Calibri" panose="020F0502020204030204" pitchFamily="34" charset="0"/>
              </a:rPr>
              <a:t>90%</a:t>
            </a:r>
            <a:endParaRPr lang="en-US" sz="1400" dirty="0">
              <a:latin typeface="Calibri" panose="020F0502020204030204" pitchFamily="34" charset="0"/>
              <a:cs typeface="Calibri" panose="020F0502020204030204" pitchFamily="34" charset="0"/>
            </a:endParaRPr>
          </a:p>
        </p:txBody>
      </p:sp>
      <p:sp>
        <p:nvSpPr>
          <p:cNvPr id="27" name="TextBox 26"/>
          <p:cNvSpPr txBox="1"/>
          <p:nvPr/>
        </p:nvSpPr>
        <p:spPr>
          <a:xfrm>
            <a:off x="8650289" y="5412249"/>
            <a:ext cx="493713" cy="493713"/>
          </a:xfrm>
          <a:prstGeom prst="ellipse">
            <a:avLst/>
          </a:prstGeom>
          <a:solidFill>
            <a:schemeClr val="bg1"/>
          </a:solidFill>
          <a:ln>
            <a:solidFill>
              <a:srgbClr val="20304A"/>
            </a:solidFill>
          </a:ln>
        </p:spPr>
        <p:txBody>
          <a:bodyPr wrap="square" lIns="0" tIns="27000" rIns="0" bIns="27000" rtlCol="0" anchor="ctr">
            <a:noAutofit/>
          </a:bodyPr>
          <a:lstStyle/>
          <a:p>
            <a:pPr algn="ctr"/>
            <a:r>
              <a:rPr lang="it-IT" sz="1400" dirty="0">
                <a:latin typeface="Calibri" panose="020F0502020204030204" pitchFamily="34" charset="0"/>
                <a:cs typeface="Calibri" panose="020F0502020204030204" pitchFamily="34" charset="0"/>
              </a:rPr>
              <a:t>72%</a:t>
            </a:r>
            <a:endParaRPr lang="en-US" sz="1400" dirty="0">
              <a:latin typeface="Calibri" panose="020F0502020204030204" pitchFamily="34" charset="0"/>
              <a:cs typeface="Calibri" panose="020F0502020204030204" pitchFamily="34" charset="0"/>
            </a:endParaRPr>
          </a:p>
        </p:txBody>
      </p:sp>
      <p:cxnSp>
        <p:nvCxnSpPr>
          <p:cNvPr id="28" name="Straight Connector 27"/>
          <p:cNvCxnSpPr/>
          <p:nvPr/>
        </p:nvCxnSpPr>
        <p:spPr>
          <a:xfrm>
            <a:off x="9853928" y="2222500"/>
            <a:ext cx="1442577" cy="0"/>
          </a:xfrm>
          <a:prstGeom prst="line">
            <a:avLst/>
          </a:prstGeom>
          <a:noFill/>
          <a:ln w="9525" cap="flat" cmpd="sng" algn="ctr">
            <a:solidFill>
              <a:srgbClr val="0070C0"/>
            </a:solidFill>
            <a:prstDash val="solid"/>
            <a:round/>
            <a:headEnd type="none" w="med" len="med"/>
            <a:tailEnd type="none" w="med" len="med"/>
          </a:ln>
          <a:effectLst/>
        </p:spPr>
      </p:cxnSp>
      <p:sp>
        <p:nvSpPr>
          <p:cNvPr id="29" name="TextBox 28"/>
          <p:cNvSpPr txBox="1"/>
          <p:nvPr/>
        </p:nvSpPr>
        <p:spPr>
          <a:xfrm>
            <a:off x="9868692" y="1614487"/>
            <a:ext cx="1411460" cy="584775"/>
          </a:xfrm>
          <a:prstGeom prst="rect">
            <a:avLst/>
          </a:prstGeom>
          <a:noFill/>
        </p:spPr>
        <p:txBody>
          <a:bodyPr wrap="square" rtlCol="0">
            <a:spAutoFit/>
          </a:bodyPr>
          <a:lstStyle/>
          <a:p>
            <a:pPr algn="ctr"/>
            <a:r>
              <a:rPr lang="it-IT" sz="1600" b="1" dirty="0">
                <a:latin typeface="Calibri" panose="020F0502020204030204" pitchFamily="34" charset="0"/>
                <a:cs typeface="Calibri" panose="020F0502020204030204" pitchFamily="34" charset="0"/>
              </a:rPr>
              <a:t>Delta IT vs. Best in </a:t>
            </a:r>
            <a:r>
              <a:rPr lang="it-IT" sz="1600" b="1" dirty="0" err="1">
                <a:latin typeface="Calibri" panose="020F0502020204030204" pitchFamily="34" charset="0"/>
                <a:cs typeface="Calibri" panose="020F0502020204030204" pitchFamily="34" charset="0"/>
              </a:rPr>
              <a:t>class</a:t>
            </a:r>
            <a:endParaRPr lang="en-US" sz="1600" b="1" dirty="0">
              <a:latin typeface="Calibri" panose="020F0502020204030204" pitchFamily="34" charset="0"/>
              <a:cs typeface="Calibri" panose="020F0502020204030204" pitchFamily="34" charset="0"/>
            </a:endParaRPr>
          </a:p>
        </p:txBody>
      </p:sp>
      <p:sp>
        <p:nvSpPr>
          <p:cNvPr id="30" name="Oval 29"/>
          <p:cNvSpPr/>
          <p:nvPr/>
        </p:nvSpPr>
        <p:spPr>
          <a:xfrm>
            <a:off x="10164015" y="2513475"/>
            <a:ext cx="957173" cy="525463"/>
          </a:xfrm>
          <a:prstGeom prst="ellipse">
            <a:avLst/>
          </a:prstGeom>
          <a:solidFill>
            <a:schemeClr val="bg1"/>
          </a:solidFill>
          <a:ln w="9525">
            <a:solidFill>
              <a:srgbClr val="0076A8"/>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r>
              <a:rPr lang="it-IT" sz="1600" b="1" dirty="0">
                <a:solidFill>
                  <a:srgbClr val="0076A8"/>
                </a:solidFill>
                <a:latin typeface="Calibri" panose="020F0502020204030204" pitchFamily="34" charset="0"/>
                <a:cs typeface="Calibri" panose="020F0502020204030204" pitchFamily="34" charset="0"/>
              </a:rPr>
              <a:t>-60%</a:t>
            </a:r>
            <a:endParaRPr lang="en-US" sz="1600" b="1" dirty="0">
              <a:solidFill>
                <a:srgbClr val="0076A8"/>
              </a:solidFill>
              <a:latin typeface="Calibri" panose="020F0502020204030204" pitchFamily="34" charset="0"/>
              <a:cs typeface="Calibri" panose="020F0502020204030204" pitchFamily="34" charset="0"/>
            </a:endParaRPr>
          </a:p>
        </p:txBody>
      </p:sp>
      <p:sp>
        <p:nvSpPr>
          <p:cNvPr id="31" name="Oval 30"/>
          <p:cNvSpPr/>
          <p:nvPr/>
        </p:nvSpPr>
        <p:spPr>
          <a:xfrm>
            <a:off x="10164015" y="3472324"/>
            <a:ext cx="957173" cy="527050"/>
          </a:xfrm>
          <a:prstGeom prst="ellipse">
            <a:avLst/>
          </a:prstGeom>
          <a:solidFill>
            <a:schemeClr val="bg1"/>
          </a:solidFill>
          <a:ln w="9525">
            <a:solidFill>
              <a:srgbClr val="0076A8"/>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r>
              <a:rPr lang="it-IT" sz="1600" b="1" dirty="0">
                <a:solidFill>
                  <a:srgbClr val="0076A8"/>
                </a:solidFill>
                <a:latin typeface="Calibri" panose="020F0502020204030204" pitchFamily="34" charset="0"/>
                <a:cs typeface="Calibri" panose="020F0502020204030204" pitchFamily="34" charset="0"/>
              </a:rPr>
              <a:t>-38%</a:t>
            </a:r>
            <a:endParaRPr lang="en-US" sz="1600" b="1" dirty="0">
              <a:solidFill>
                <a:srgbClr val="0076A8"/>
              </a:solidFill>
              <a:latin typeface="Calibri" panose="020F0502020204030204" pitchFamily="34" charset="0"/>
              <a:cs typeface="Calibri" panose="020F0502020204030204" pitchFamily="34" charset="0"/>
            </a:endParaRPr>
          </a:p>
        </p:txBody>
      </p:sp>
      <p:sp>
        <p:nvSpPr>
          <p:cNvPr id="32" name="Oval 31"/>
          <p:cNvSpPr/>
          <p:nvPr/>
        </p:nvSpPr>
        <p:spPr>
          <a:xfrm>
            <a:off x="10164015" y="4432761"/>
            <a:ext cx="957173" cy="528638"/>
          </a:xfrm>
          <a:prstGeom prst="ellipse">
            <a:avLst/>
          </a:prstGeom>
          <a:solidFill>
            <a:schemeClr val="bg1"/>
          </a:solidFill>
          <a:ln w="9525">
            <a:solidFill>
              <a:srgbClr val="0076A8"/>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r>
              <a:rPr lang="it-IT" sz="1600" b="1" dirty="0">
                <a:solidFill>
                  <a:srgbClr val="0076A8"/>
                </a:solidFill>
                <a:latin typeface="Calibri" panose="020F0502020204030204" pitchFamily="34" charset="0"/>
                <a:cs typeface="Calibri" panose="020F0502020204030204" pitchFamily="34" charset="0"/>
              </a:rPr>
              <a:t>-44%</a:t>
            </a:r>
            <a:endParaRPr lang="en-US" sz="1600" b="1" dirty="0">
              <a:solidFill>
                <a:srgbClr val="0076A8"/>
              </a:solidFill>
              <a:latin typeface="Calibri" panose="020F0502020204030204" pitchFamily="34" charset="0"/>
              <a:cs typeface="Calibri" panose="020F0502020204030204" pitchFamily="34" charset="0"/>
            </a:endParaRPr>
          </a:p>
        </p:txBody>
      </p:sp>
      <p:sp>
        <p:nvSpPr>
          <p:cNvPr id="33" name="Oval 32"/>
          <p:cNvSpPr/>
          <p:nvPr/>
        </p:nvSpPr>
        <p:spPr>
          <a:xfrm>
            <a:off x="10164015" y="5394786"/>
            <a:ext cx="957173" cy="527050"/>
          </a:xfrm>
          <a:prstGeom prst="ellipse">
            <a:avLst/>
          </a:prstGeom>
          <a:solidFill>
            <a:schemeClr val="bg1"/>
          </a:solidFill>
          <a:ln w="9525">
            <a:solidFill>
              <a:srgbClr val="0076A8"/>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r>
              <a:rPr lang="it-IT" sz="1600" b="1" dirty="0">
                <a:solidFill>
                  <a:srgbClr val="0076A8"/>
                </a:solidFill>
                <a:latin typeface="Calibri" panose="020F0502020204030204" pitchFamily="34" charset="0"/>
                <a:cs typeface="Calibri" panose="020F0502020204030204" pitchFamily="34" charset="0"/>
              </a:rPr>
              <a:t>-37pp</a:t>
            </a:r>
            <a:endParaRPr lang="en-US" sz="1600" b="1" dirty="0">
              <a:solidFill>
                <a:srgbClr val="0076A8"/>
              </a:solidFill>
              <a:latin typeface="Calibri" panose="020F0502020204030204" pitchFamily="34" charset="0"/>
              <a:cs typeface="Calibri" panose="020F0502020204030204" pitchFamily="34" charset="0"/>
            </a:endParaRPr>
          </a:p>
        </p:txBody>
      </p:sp>
      <p:pic>
        <p:nvPicPr>
          <p:cNvPr id="9" name="Picture 19" descr="Risultati immagini per premier league logo"/>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9202" y="1604962"/>
            <a:ext cx="676189" cy="7048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noChangeAspect="1"/>
          </p:cNvGrpSpPr>
          <p:nvPr/>
        </p:nvGrpSpPr>
        <p:grpSpPr>
          <a:xfrm>
            <a:off x="6062011" y="1617662"/>
            <a:ext cx="540777" cy="679450"/>
            <a:chOff x="4923053" y="3125213"/>
            <a:chExt cx="459244" cy="581733"/>
          </a:xfrm>
        </p:grpSpPr>
        <p:pic>
          <p:nvPicPr>
            <p:cNvPr id="11" name="Picture 13" descr="Image result for la liga logo"/>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459" t="30031" r="63460" b="30871"/>
            <a:stretch/>
          </p:blipFill>
          <p:spPr bwMode="auto">
            <a:xfrm>
              <a:off x="4923053" y="3125213"/>
              <a:ext cx="459244" cy="477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Image result for la liga logo"/>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37999" t="39983" b="37511"/>
            <a:stretch/>
          </p:blipFill>
          <p:spPr bwMode="auto">
            <a:xfrm>
              <a:off x="4989360" y="3579322"/>
              <a:ext cx="348100" cy="127624"/>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101" descr="File:Logo Bundesliga.svg - Wikipedia"/>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299297" y="1668462"/>
            <a:ext cx="653476" cy="5778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9" descr="Home Page | Lega Serie A"/>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543669" y="1620837"/>
            <a:ext cx="450193" cy="6746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1" descr="File:Ligue1.svg - Wikimedia Commons"/>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649795" y="1617663"/>
            <a:ext cx="491769" cy="6842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5" name="Chart 84"/>
          <p:cNvGraphicFramePr/>
          <p:nvPr>
            <p:custDataLst>
              <p:tags r:id="rId11"/>
            </p:custDataLst>
            <p:extLst>
              <p:ext uri="{D42A27DB-BD31-4B8C-83A1-F6EECF244321}">
                <p14:modId xmlns:p14="http://schemas.microsoft.com/office/powerpoint/2010/main" val="2251404641"/>
              </p:ext>
            </p:extLst>
          </p:nvPr>
        </p:nvGraphicFramePr>
        <p:xfrm>
          <a:off x="3035301" y="3367549"/>
          <a:ext cx="6591300" cy="865187"/>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86" name="Chart 85"/>
          <p:cNvGraphicFramePr/>
          <p:nvPr>
            <p:custDataLst>
              <p:tags r:id="rId12"/>
            </p:custDataLst>
            <p:extLst>
              <p:ext uri="{D42A27DB-BD31-4B8C-83A1-F6EECF244321}">
                <p14:modId xmlns:p14="http://schemas.microsoft.com/office/powerpoint/2010/main" val="829653463"/>
              </p:ext>
            </p:extLst>
          </p:nvPr>
        </p:nvGraphicFramePr>
        <p:xfrm>
          <a:off x="3035301" y="4208924"/>
          <a:ext cx="6591300" cy="985837"/>
        </p:xfrm>
        <a:graphic>
          <a:graphicData uri="http://schemas.openxmlformats.org/drawingml/2006/chart">
            <c:chart xmlns:c="http://schemas.openxmlformats.org/drawingml/2006/chart" xmlns:r="http://schemas.openxmlformats.org/officeDocument/2006/relationships" r:id="rId30"/>
          </a:graphicData>
        </a:graphic>
      </p:graphicFrame>
      <p:sp>
        <p:nvSpPr>
          <p:cNvPr id="56" name="TextBox 55"/>
          <p:cNvSpPr txBox="1"/>
          <p:nvPr>
            <p:custDataLst>
              <p:tags r:id="rId13"/>
            </p:custDataLst>
          </p:nvPr>
        </p:nvSpPr>
        <p:spPr>
          <a:xfrm>
            <a:off x="518591" y="1071562"/>
            <a:ext cx="11145585" cy="431800"/>
          </a:xfrm>
          <a:prstGeom prst="rect">
            <a:avLst/>
          </a:prstGeom>
          <a:solidFill>
            <a:srgbClr val="0076A8"/>
          </a:solidFill>
          <a:ln>
            <a:noFill/>
          </a:ln>
        </p:spPr>
        <p:txBody>
          <a:bodyPr wrap="square" lIns="72000" tIns="0" rIns="72000" bIns="0" rtlCol="0" anchor="ctr">
            <a:noAutofit/>
          </a:bodyPr>
          <a:lstStyle/>
          <a:p>
            <a:pPr defTabSz="914378">
              <a:spcAft>
                <a:spcPts val="450"/>
              </a:spcAft>
              <a:defRPr/>
            </a:pPr>
            <a:r>
              <a:rPr lang="it-IT" b="1" dirty="0">
                <a:solidFill>
                  <a:schemeClr val="bg1"/>
                </a:solidFill>
                <a:latin typeface="Calibri" panose="020F0502020204030204" pitchFamily="34" charset="0"/>
                <a:cs typeface="Calibri" panose="020F0502020204030204" pitchFamily="34" charset="0"/>
                <a:sym typeface="Verdana" panose="020B0604030504040204" pitchFamily="34" charset="0"/>
              </a:rPr>
              <a:t>Comparazione tra il Campionato di Serie A e le maggiori Leghe Europee</a:t>
            </a:r>
          </a:p>
        </p:txBody>
      </p:sp>
      <p:cxnSp>
        <p:nvCxnSpPr>
          <p:cNvPr id="58" name="Straight Connector 57"/>
          <p:cNvCxnSpPr/>
          <p:nvPr/>
        </p:nvCxnSpPr>
        <p:spPr>
          <a:xfrm>
            <a:off x="676025" y="3189749"/>
            <a:ext cx="208800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59" name="Straight Connector 58"/>
          <p:cNvCxnSpPr/>
          <p:nvPr/>
        </p:nvCxnSpPr>
        <p:spPr>
          <a:xfrm>
            <a:off x="676025" y="4150186"/>
            <a:ext cx="208800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60" name="Straight Connector 59"/>
          <p:cNvCxnSpPr/>
          <p:nvPr/>
        </p:nvCxnSpPr>
        <p:spPr>
          <a:xfrm>
            <a:off x="676025" y="5112211"/>
            <a:ext cx="2088000" cy="0"/>
          </a:xfrm>
          <a:prstGeom prst="line">
            <a:avLst/>
          </a:prstGeom>
          <a:noFill/>
          <a:ln w="9525" cap="flat" cmpd="sng" algn="ctr">
            <a:solidFill>
              <a:schemeClr val="bg1">
                <a:lumMod val="50000"/>
              </a:schemeClr>
            </a:solidFill>
            <a:prstDash val="solid"/>
            <a:round/>
            <a:headEnd type="none" w="med" len="med"/>
            <a:tailEnd type="none" w="med" len="med"/>
          </a:ln>
          <a:effectLst/>
        </p:spPr>
      </p:cxnSp>
      <p:grpSp>
        <p:nvGrpSpPr>
          <p:cNvPr id="61" name="Group 60"/>
          <p:cNvGrpSpPr/>
          <p:nvPr/>
        </p:nvGrpSpPr>
        <p:grpSpPr>
          <a:xfrm>
            <a:off x="268635" y="190739"/>
            <a:ext cx="466027" cy="475311"/>
            <a:chOff x="263530" y="241842"/>
            <a:chExt cx="466027" cy="475311"/>
          </a:xfrm>
        </p:grpSpPr>
        <p:grpSp>
          <p:nvGrpSpPr>
            <p:cNvPr id="62" name="Group 61"/>
            <p:cNvGrpSpPr/>
            <p:nvPr/>
          </p:nvGrpSpPr>
          <p:grpSpPr>
            <a:xfrm>
              <a:off x="273742" y="241842"/>
              <a:ext cx="455815" cy="475311"/>
              <a:chOff x="134601" y="96751"/>
              <a:chExt cx="734096" cy="765493"/>
            </a:xfrm>
          </p:grpSpPr>
          <p:sp>
            <p:nvSpPr>
              <p:cNvPr id="64" name="Teardrop 63"/>
              <p:cNvSpPr/>
              <p:nvPr/>
            </p:nvSpPr>
            <p:spPr bwMode="gray">
              <a:xfrm rot="8195630">
                <a:off x="134601" y="96751"/>
                <a:ext cx="734096" cy="765493"/>
              </a:xfrm>
              <a:prstGeom prst="teardrop">
                <a:avLst>
                  <a:gd name="adj" fmla="val 122315"/>
                </a:avLst>
              </a:prstGeom>
              <a:solidFill>
                <a:srgbClr val="0076A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0076A8"/>
                  </a:solidFill>
                </a:endParaRPr>
              </a:p>
            </p:txBody>
          </p:sp>
          <p:sp>
            <p:nvSpPr>
              <p:cNvPr id="65" name="Oval 64"/>
              <p:cNvSpPr/>
              <p:nvPr/>
            </p:nvSpPr>
            <p:spPr bwMode="gray">
              <a:xfrm>
                <a:off x="280416" y="269996"/>
                <a:ext cx="431244" cy="43124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63" name="Rectangle 62"/>
            <p:cNvSpPr/>
            <p:nvPr/>
          </p:nvSpPr>
          <p:spPr bwMode="gray">
            <a:xfrm>
              <a:off x="263530" y="264955"/>
              <a:ext cx="465016" cy="4413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92"/>
                </a:spcBef>
                <a:spcAft>
                  <a:spcPts val="92"/>
                </a:spcAft>
              </a:pPr>
              <a:r>
                <a:rPr lang="it-IT" b="1" dirty="0">
                  <a:solidFill>
                    <a:srgbClr val="0070C0"/>
                  </a:solidFill>
                  <a:latin typeface="Calibri" panose="020F0502020204030204" pitchFamily="34" charset="0"/>
                  <a:cs typeface="Calibri" panose="020F0502020204030204" pitchFamily="34" charset="0"/>
                </a:rPr>
                <a:t>3</a:t>
              </a:r>
            </a:p>
          </p:txBody>
        </p:sp>
      </p:grpSp>
      <p:sp>
        <p:nvSpPr>
          <p:cNvPr id="46" name="TextBox 45"/>
          <p:cNvSpPr txBox="1"/>
          <p:nvPr/>
        </p:nvSpPr>
        <p:spPr>
          <a:xfrm>
            <a:off x="-4720081" y="6457387"/>
            <a:ext cx="9440162" cy="215444"/>
          </a:xfrm>
          <a:prstGeom prst="rect">
            <a:avLst/>
          </a:prstGeom>
          <a:noFill/>
        </p:spPr>
        <p:txBody>
          <a:bodyPr wrap="square" lIns="36000" rIns="0" rtlCol="0" anchor="b">
            <a:spAutoFit/>
          </a:bodyPr>
          <a:lstStyle/>
          <a:p>
            <a:pPr algn="r"/>
            <a:r>
              <a:rPr lang="it-IT" sz="800" i="1" dirty="0">
                <a:latin typeface="Calibri" panose="020F0502020204030204" pitchFamily="34" charset="0"/>
                <a:cs typeface="Calibri" panose="020F0502020204030204" pitchFamily="34" charset="0"/>
              </a:rPr>
              <a:t>Fonte: elaborazioni Monitor Deloitte</a:t>
            </a:r>
          </a:p>
        </p:txBody>
      </p:sp>
    </p:spTree>
    <p:extLst>
      <p:ext uri="{BB962C8B-B14F-4D97-AF65-F5344CB8AC3E}">
        <p14:creationId xmlns:p14="http://schemas.microsoft.com/office/powerpoint/2010/main" val="22107686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5" descr="Khalifa-Gall0">
            <a:extLst>
              <a:ext uri="{FF2B5EF4-FFF2-40B4-BE49-F238E27FC236}">
                <a16:creationId xmlns:a16="http://schemas.microsoft.com/office/drawing/2014/main" id="{28E17463-CD4F-5F42-BEF6-21BFC2627FF0}"/>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 y="0"/>
            <a:ext cx="12192000" cy="6863645"/>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3">
            <a:extLst>
              <a:ext uri="{FF2B5EF4-FFF2-40B4-BE49-F238E27FC236}">
                <a16:creationId xmlns:a16="http://schemas.microsoft.com/office/drawing/2014/main" id="{FF9F50FB-608E-495F-BE06-900EED4DECC3}"/>
              </a:ext>
            </a:extLst>
          </p:cNvPr>
          <p:cNvSpPr txBox="1">
            <a:spLocks/>
          </p:cNvSpPr>
          <p:nvPr/>
        </p:nvSpPr>
        <p:spPr bwMode="gray">
          <a:xfrm>
            <a:off x="376238" y="231906"/>
            <a:ext cx="10317480" cy="899160"/>
          </a:xfrm>
          <a:prstGeom prst="rect">
            <a:avLst/>
          </a:prstGeom>
        </p:spPr>
        <p:txBody>
          <a:bodyPr vert="horz" lIns="0" tIns="0" rIns="0" bIns="0" rtlCol="0">
            <a:noAutofit/>
          </a:bodyPr>
          <a:lstStyle>
            <a:lvl1pPr marL="0" indent="0" algn="l" defTabSz="914400" rtl="0" eaLnBrk="1" latinLnBrk="0" hangingPunct="1">
              <a:lnSpc>
                <a:spcPct val="95000"/>
              </a:lnSpc>
              <a:spcBef>
                <a:spcPts val="0"/>
              </a:spcBef>
              <a:spcAft>
                <a:spcPts val="0"/>
              </a:spcAft>
              <a:buSzPct val="100000"/>
              <a:buFont typeface="Arial" panose="020B0604020202020204" pitchFamily="34" charset="0"/>
              <a:buNone/>
              <a:defRPr sz="3600" b="0" kern="1200">
                <a:solidFill>
                  <a:schemeClr val="bg1"/>
                </a:solidFill>
                <a:latin typeface="+mn-lt"/>
                <a:ea typeface="+mn-ea"/>
                <a:cs typeface="Calibri Light" panose="020F0302020204030204" pitchFamily="34" charset="0"/>
              </a:defRPr>
            </a:lvl1pPr>
            <a:lvl2pPr marL="609585" indent="0" algn="l" defTabSz="914400" rtl="0" eaLnBrk="1" latinLnBrk="0" hangingPunct="1">
              <a:spcBef>
                <a:spcPts val="0"/>
              </a:spcBef>
              <a:spcAft>
                <a:spcPts val="1000"/>
              </a:spcAft>
              <a:buClrTx/>
              <a:buSzPct val="100000"/>
              <a:buFont typeface="Arial"/>
              <a:buNone/>
              <a:defRPr lang="en-US" sz="2667" b="1" kern="1200">
                <a:solidFill>
                  <a:schemeClr val="tx1">
                    <a:tint val="75000"/>
                  </a:schemeClr>
                </a:solidFill>
                <a:latin typeface="+mj-lt"/>
                <a:ea typeface="+mn-ea"/>
                <a:cs typeface="Calibri Light" panose="020F0302020204030204" pitchFamily="34" charset="0"/>
              </a:defRPr>
            </a:lvl2pPr>
            <a:lvl3pPr marL="1219170" indent="0" algn="l" defTabSz="914400" rtl="0" eaLnBrk="1" latinLnBrk="0" hangingPunct="1">
              <a:spcBef>
                <a:spcPts val="0"/>
              </a:spcBef>
              <a:spcAft>
                <a:spcPts val="1000"/>
              </a:spcAft>
              <a:buClrTx/>
              <a:buSzPct val="100000"/>
              <a:buFont typeface="Arial" panose="020B0604020202020204" pitchFamily="34" charset="0"/>
              <a:buNone/>
              <a:defRPr lang="en-US" sz="2400" kern="1200">
                <a:solidFill>
                  <a:schemeClr val="tx1">
                    <a:tint val="75000"/>
                  </a:schemeClr>
                </a:solidFill>
                <a:latin typeface="+mn-lt"/>
                <a:ea typeface="+mn-ea"/>
                <a:cs typeface="Calibri Light" panose="020F0302020204030204" pitchFamily="34" charset="0"/>
              </a:defRPr>
            </a:lvl3pPr>
            <a:lvl4pPr marL="1828754" indent="0" algn="l" defTabSz="914400" rtl="0" eaLnBrk="1" latinLnBrk="0" hangingPunct="1">
              <a:spcBef>
                <a:spcPts val="0"/>
              </a:spcBef>
              <a:spcAft>
                <a:spcPts val="1000"/>
              </a:spcAft>
              <a:buClrTx/>
              <a:buSzPct val="100000"/>
              <a:buFont typeface="Verdana" panose="020B0604030504040204" pitchFamily="34" charset="0"/>
              <a:buNone/>
              <a:defRPr lang="en-US" sz="2133" kern="1200" baseline="0">
                <a:solidFill>
                  <a:schemeClr val="tx1">
                    <a:tint val="75000"/>
                  </a:schemeClr>
                </a:solidFill>
                <a:latin typeface="+mn-lt"/>
                <a:ea typeface="+mn-ea"/>
                <a:cs typeface="Calibri Light" panose="020F0302020204030204" pitchFamily="34" charset="0"/>
              </a:defRPr>
            </a:lvl4pPr>
            <a:lvl5pPr marL="2438339" indent="0" algn="l" defTabSz="798513" rtl="0" eaLnBrk="1" latinLnBrk="0" hangingPunct="1">
              <a:spcBef>
                <a:spcPts val="0"/>
              </a:spcBef>
              <a:spcAft>
                <a:spcPts val="1000"/>
              </a:spcAft>
              <a:buClrTx/>
              <a:buSzPct val="100000"/>
              <a:buFont typeface="Verdana" panose="020B0604030504040204" pitchFamily="34" charset="0"/>
              <a:buNone/>
              <a:tabLst/>
              <a:defRPr lang="en-US" sz="2133" kern="1200" baseline="0">
                <a:solidFill>
                  <a:schemeClr val="tx1">
                    <a:tint val="75000"/>
                  </a:schemeClr>
                </a:solidFill>
                <a:latin typeface="+mn-lt"/>
                <a:ea typeface="+mn-ea"/>
                <a:cs typeface="Calibri Light" panose="020F0302020204030204" pitchFamily="34" charset="0"/>
              </a:defRPr>
            </a:lvl5pPr>
            <a:lvl6pPr marL="3047924"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6pPr>
            <a:lvl7pPr marL="3657509" indent="0" algn="l" defTabSz="914400" rtl="0" eaLnBrk="1" latinLnBrk="0" hangingPunct="1">
              <a:spcBef>
                <a:spcPts val="0"/>
              </a:spcBef>
              <a:spcAft>
                <a:spcPts val="1000"/>
              </a:spcAft>
              <a:buFont typeface="Verdana" panose="020B0604030504040204" pitchFamily="34" charset="0"/>
              <a:buNone/>
              <a:defRPr sz="2133" kern="1200">
                <a:solidFill>
                  <a:schemeClr val="tx1">
                    <a:tint val="75000"/>
                  </a:schemeClr>
                </a:solidFill>
                <a:latin typeface="+mn-lt"/>
                <a:ea typeface="+mn-ea"/>
                <a:cs typeface="+mn-cs"/>
              </a:defRPr>
            </a:lvl7pPr>
            <a:lvl8pPr marL="4267093"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8pPr>
            <a:lvl9pPr marL="4876678" indent="0" algn="l" defTabSz="914400" rtl="0" eaLnBrk="1" latinLnBrk="0" hangingPunct="1">
              <a:spcBef>
                <a:spcPts val="0"/>
              </a:spcBef>
              <a:spcAft>
                <a:spcPts val="1000"/>
              </a:spcAft>
              <a:buFont typeface="Verdana" panose="020B0604030504040204" pitchFamily="34" charset="0"/>
              <a:buNone/>
              <a:defRPr sz="2133" kern="1200" baseline="0">
                <a:solidFill>
                  <a:schemeClr val="tx1">
                    <a:tint val="75000"/>
                  </a:schemeClr>
                </a:solidFill>
                <a:latin typeface="+mn-lt"/>
                <a:ea typeface="+mn-ea"/>
                <a:cs typeface="+mn-cs"/>
              </a:defRPr>
            </a:lvl9pPr>
          </a:lstStyle>
          <a:p>
            <a:r>
              <a:rPr lang="en-US" b="1" dirty="0">
                <a:solidFill>
                  <a:schemeClr val="tx1"/>
                </a:solidFill>
                <a:latin typeface="Calibri" panose="020F0502020204030204" pitchFamily="34" charset="0"/>
                <a:cs typeface="Calibri" panose="020F0502020204030204" pitchFamily="34" charset="0"/>
              </a:rPr>
              <a:t>2. </a:t>
            </a:r>
            <a:r>
              <a:rPr lang="en-US" b="1" dirty="0" err="1">
                <a:solidFill>
                  <a:schemeClr val="tx1"/>
                </a:solidFill>
                <a:latin typeface="Calibri" panose="020F0502020204030204" pitchFamily="34" charset="0"/>
                <a:cs typeface="Calibri" panose="020F0502020204030204" pitchFamily="34" charset="0"/>
              </a:rPr>
              <a:t>Benefici</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derivanti</a:t>
            </a:r>
            <a:r>
              <a:rPr lang="en-US" b="1" dirty="0">
                <a:solidFill>
                  <a:schemeClr val="tx1"/>
                </a:solidFill>
                <a:latin typeface="Calibri" panose="020F0502020204030204" pitchFamily="34" charset="0"/>
                <a:cs typeface="Calibri" panose="020F0502020204030204" pitchFamily="34" charset="0"/>
              </a:rPr>
              <a:t> dal </a:t>
            </a:r>
            <a:r>
              <a:rPr lang="en-US" b="1" dirty="0" err="1">
                <a:solidFill>
                  <a:schemeClr val="tx1"/>
                </a:solidFill>
                <a:latin typeface="Calibri" panose="020F0502020204030204" pitchFamily="34" charset="0"/>
                <a:cs typeface="Calibri" panose="020F0502020204030204" pitchFamily="34" charset="0"/>
              </a:rPr>
              <a:t>rinnovamento</a:t>
            </a:r>
            <a:r>
              <a:rPr lang="en-US" b="1" dirty="0">
                <a:solidFill>
                  <a:schemeClr val="tx1"/>
                </a:solidFill>
                <a:latin typeface="Calibri" panose="020F0502020204030204" pitchFamily="34" charset="0"/>
                <a:cs typeface="Calibri" panose="020F0502020204030204" pitchFamily="34" charset="0"/>
              </a:rPr>
              <a:t> </a:t>
            </a:r>
            <a:r>
              <a:rPr lang="en-US" b="1" dirty="0" err="1">
                <a:solidFill>
                  <a:schemeClr val="tx1"/>
                </a:solidFill>
                <a:latin typeface="Calibri" panose="020F0502020204030204" pitchFamily="34" charset="0"/>
                <a:cs typeface="Calibri" panose="020F0502020204030204" pitchFamily="34" charset="0"/>
              </a:rPr>
              <a:t>S</a:t>
            </a:r>
            <a:r>
              <a:rPr lang="en-US" b="1" dirty="0" err="1" smtClean="0">
                <a:solidFill>
                  <a:schemeClr val="tx1"/>
                </a:solidFill>
                <a:latin typeface="Calibri" panose="020F0502020204030204" pitchFamily="34" charset="0"/>
                <a:cs typeface="Calibri" panose="020F0502020204030204" pitchFamily="34" charset="0"/>
              </a:rPr>
              <a:t>tadi</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99437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iKq5CFSsHzfntip7YKvP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QqcNOyxT1mvO5uOCTtzl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nDJIiE.y0JUdaEEfiyK5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31NSKffSumssDEFpMoyI6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Y42hQF.a4.mNPCN7N20fe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VQMZmJo1F2lj_BCXAm3T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6XkkTaGSu9UOS6NfTeoV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lIWCP3Y2VHSfHUm47Grq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Ago3s5UYX4OzVr69mka_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x7OFHXvvVxvyh_S3yg.qF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COSVNP3RudnR5z3Vv80A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FQ5JJTBaRfWC_8k3v28Pj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g1pDz59kTZIkeEOw31x0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P9vxXoXrB0xkZ.E55WNf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kcLI2wlwo1muPHifuifa5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tqac.MDY5AErnAcls3FR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urgzk.Eo0elbsfU3OHtS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w1mIAfWRuS93q9Q6fhdi_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Wtqac.MDY5AErnAcls3FR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urgzk.Eo0elbsfU3OHtS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eOHhV4TgpyOuB5XyU9cH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1sEKAi8z.SnfGgTQDSCk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Ie7IKhX9OEsDbAEBCQJM.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rEHbLjRQEdgRMH34FsDk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JzsaDL2QNSG7zGk38tSAw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XDyI.Kb42ZNPC6f8itHa7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Bpk_DvEASspR6G9Qwbz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C.LLrpJ1.QJjH2oJQgFL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9Z2iGvCW7hmzzIAchnZ_k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NLBFYjPxdM4z8ODizqur.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C3dFA0t3xSjEQySxw9N0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dHLae2rQ68KpVHExIJRY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VmcBitGvAyV1IQKHtPW1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wS.0D6xqWBcO1kPmhH1qB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pooinv63_xyjhRJvUBWVn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8izMzQvMH4Fj4x3nLz_P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7XPJaiYS3f5Go8nhLRDC2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evyloo6UBxP6HuZIg7RH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ogTNyraixXa96pDCr7SO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77v10VHvV5o4GeL_dyWFH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qDS2QWHu5DswN_.XA7_q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XqDS2QWHu5DswN_.XA7_q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XqDS2QWHu5DswN_.XA7_q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XqDS2QWHu5DswN_.XA7_q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Ap261ScGsaFO_gSxle4HW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PzV0yH1PaPjPfJAIwoT1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W11GLOUIfAzao4g9cK53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GM9.wGeZNo235qJthp4kR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mpL5tCbRVSL_ZyJShIZA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IRiVvBqmvxThXgk.neS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DFofB5qjBr2aPD.4gi9d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sabXYhZlKRTj9n.4jRG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IN1SoCJPdKUhxa7SjOh6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FJF6.Ue8RGNc5ZDVgU1z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M8m1_mBUo8Lsr.YMVTaZ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k3J8t_xQ4e04ppaJC_s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FqGj3GNwvLLRDLkAp8WQ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oVqiCR2jpwQCI6B59wDU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Im.Ffh.qwawD5phOrp3O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lIWCP3Y2VHSfHUm47Gr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urgzk.Eo0elbsfU3OHtS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urgzk.Eo0elbsfU3OHtS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T7g53bLpCXlGHoa1cEq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C.LLrpJ1.QJjH2oJQgFL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04TtQqCNUOpveDzQcRy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Tx6KEnT3uF8Et13CXSUk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qMrtRLkpe.dlmuA13cpDG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XXhrZ9QJhYIUEx2aHk1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L6ES5fkoNHpNlS7qDobv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RUv7Ks2JQcHbY9gQBbA6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cnvEm3P5T9YvPEXxNJ5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PMwKECe8GxgiQholz5Fd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KvdwsW7fp3l1y_J7_tUe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nQM6We4bBCJma7.yLVsru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LRWfTNhOM9pFLHd7Y_Jz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Ld_8s2lRPIo.PQQlJMyi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_2tki6ZQQoO15WAhTVtb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BFB2m78Mc2LyFrcBoe7gz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EHwxHSzyx9EqcUB35FZa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9xmzTNMgEEF5vI5EJigl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bBELEVx6tjks49dSwyyV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AtwukLmWsA4utOHWtACq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urgzk.Eo0elbsfU3OHt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fFC5GPpYmYHANYNX6TZK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KwDPMTAPimOpFuHwDLey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TZHeUQY2CYjeXOW48QUl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gERu7Offjv94vpwDSbZQ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8J_iMs1AOhN2RD2k61WRo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ZUFhV.kyw249vwQawdPq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32PpHVgUCAH2aHU76fvd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X.poN7yVIXcnX8VuUQ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4g_vUO8YXg_7g_KsKnWw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VHMEgm_7VwvOj7k_glFc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Asm18IP.1hS0O9P_DFgJ6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25RgvRMnEHHKuWFH5ln8f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s_3jcLogPA6gzb5PwexZ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urgzk.Eo0elbsfU3OHtS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IS9e3LesqEfDQ04XYl.H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zGRxy5oP59bZr3bnR98v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LwzmBShny0wanteGeUzE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y31Jzff6fuBNrJEPB8Fv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GeVTpjMz3lNT7RPnltXVU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uhgU95DKc1jo5WnnEPhF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4vpGZBcsystthhNw4BnZ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_DiguAfRGl5Xb51NYT9S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lIWCP3Y2VHSfHUm47Grq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lIWCP3Y2VHSfHUm47Grq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dlbQ93gy2jhkvvyg9iM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A4RYopu6NPqECzWKAX9w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DLsq1mGe0KQUY1yNVhtf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kekWwgzxkuLiQTPueHY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0nyfsB.QmxqE.gA0Cpy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CDyS2M3XhhQuRqzjhcqg"/>
</p:tagLst>
</file>

<file path=ppt/theme/theme1.xml><?xml version="1.0" encoding="utf-8"?>
<a:theme xmlns:a="http://schemas.openxmlformats.org/drawingml/2006/main" name="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7be52b-8378-4def-b932-c21d5b58cec6">
      <Value>7</Value>
      <Value>3</Value>
    </TaxCatchAll>
    <oed687d5352848efa92480521903bc78 xmlns="637be52b-8378-4def-b932-c21d5b58cec6">
      <Terms xmlns="http://schemas.microsoft.com/office/infopath/2007/PartnerControls"/>
    </oed687d5352848efa92480521903bc78>
    <f9592373de5e451cbee5c5fc319384b2 xmlns="637be52b-8378-4def-b932-c21d5b58cec6">
      <Terms xmlns="http://schemas.microsoft.com/office/infopath/2007/PartnerControls"/>
    </f9592373de5e451cbee5c5fc319384b2>
    <b1dab8157eaf4f42958c926f58efb7da xmlns="637be52b-8378-4def-b932-c21d5b58cec6">
      <Terms xmlns="http://schemas.microsoft.com/office/infopath/2007/PartnerControls">
        <TermInfo xmlns="http://schemas.microsoft.com/office/infopath/2007/PartnerControls">
          <TermName xmlns="http://schemas.microsoft.com/office/infopath/2007/PartnerControls">Italy (52390)</TermName>
          <TermId xmlns="http://schemas.microsoft.com/office/infopath/2007/PartnerControls">ea8b480b-ec3e-44a2-9050-9a77d5e5db1c</TermId>
        </TermInfo>
      </Terms>
    </b1dab8157eaf4f42958c926f58efb7da>
    <c3b7b5d688d74c9cba5aea3984318e23 xmlns="637be52b-8378-4def-b932-c21d5b58cec6">
      <Terms xmlns="http://schemas.microsoft.com/office/infopath/2007/PartnerControls"/>
    </c3b7b5d688d74c9cba5aea3984318e23>
    <i64823c872554fb185504386b0b212a8 xmlns="637be52b-8378-4def-b932-c21d5b58cec6">
      <Terms xmlns="http://schemas.microsoft.com/office/infopath/2007/PartnerControls">
        <TermInfo xmlns="http://schemas.microsoft.com/office/infopath/2007/PartnerControls">
          <TermName xmlns="http://schemas.microsoft.com/office/infopath/2007/PartnerControls">Italian</TermName>
          <TermId xmlns="http://schemas.microsoft.com/office/infopath/2007/PartnerControls">26700683-0371-4a99-8d11-fcfe009463c5</TermId>
        </TermInfo>
      </Terms>
    </i64823c872554fb185504386b0b212a8>
    <PublishingExpirationDate xmlns="http://schemas.microsoft.com/sharepoint/v3" xsi:nil="true"/>
    <DR_Description xmlns="203f0f4d-b3b9-4ed8-8c19-eebed11dd308" xsi:nil="true"/>
    <df491b90441747d28d23a7342d423c05 xmlns="637be52b-8378-4def-b932-c21d5b58cec6">
      <Terms xmlns="http://schemas.microsoft.com/office/infopath/2007/PartnerControls"/>
    </df491b90441747d28d23a7342d423c05>
    <PublishingStartDate xmlns="http://schemas.microsoft.com/sharepoint/v3" xsi:nil="true"/>
    <c9ea7640adb24a998b8d9790ccd879fc xmlns="637be52b-8378-4def-b932-c21d5b58cec6">
      <Terms xmlns="http://schemas.microsoft.com/office/infopath/2007/PartnerControls"/>
    </c9ea7640adb24a998b8d9790ccd879fc>
    <TaxKeywordTaxHTField xmlns="637be52b-8378-4def-b932-c21d5b58cec6">
      <Terms xmlns="http://schemas.microsoft.com/office/infopath/2007/PartnerControls"/>
    </TaxKeywordTaxHTField>
    <n10f8f79460c489983de22ebc15c7f35 xmlns="637be52b-8378-4def-b932-c21d5b58cec6">
      <Terms xmlns="http://schemas.microsoft.com/office/infopath/2007/PartnerControls"/>
    </n10f8f79460c489983de22ebc15c7f35>
    <PublishingContact xmlns="http://schemas.microsoft.com/sharepoint/v3">
      <UserInfo>
        <DisplayName/>
        <AccountId xsi:nil="true"/>
        <AccountType/>
      </UserInfo>
    </PublishingContact>
    <SearchKeywords xmlns="8d49a9e0-ddb0-4832-948b-3674313d0c60" xsi:nil="true"/>
    <SearchComment xmlns="8d49a9e0-ddb0-4832-948b-3674313d0c60" xsi:nil="true"/>
  </documentManagement>
</p:properties>
</file>

<file path=customXml/item2.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ntranet Attachment" ma:contentTypeID="0x01010045A37AAC9C7144A6950E04930CA3134B00CD47307956E06A4CA5490D39E3A09FF2" ma:contentTypeVersion="16" ma:contentTypeDescription="Intranet Attachment - Content Type" ma:contentTypeScope="" ma:versionID="0402de79d5f831eb3d5e8fd2a23428ec">
  <xsd:schema xmlns:xsd="http://www.w3.org/2001/XMLSchema" xmlns:xs="http://www.w3.org/2001/XMLSchema" xmlns:p="http://schemas.microsoft.com/office/2006/metadata/properties" xmlns:ns1="http://schemas.microsoft.com/sharepoint/v3" xmlns:ns3="8d49a9e0-ddb0-4832-948b-3674313d0c60" xmlns:ns5="203f0f4d-b3b9-4ed8-8c19-eebed11dd308" xmlns:ns6="637be52b-8378-4def-b932-c21d5b58cec6" xmlns:ns7="f2f51a1b-8f83-4e1f-ac91-1bec6a1534b5" targetNamespace="http://schemas.microsoft.com/office/2006/metadata/properties" ma:root="true" ma:fieldsID="b1c61ea0f6d0d4cbad29d0bdb60192d2" ns1:_="" ns3:_="" ns5:_="" ns6:_="" ns7:_="">
    <xsd:import namespace="http://schemas.microsoft.com/sharepoint/v3"/>
    <xsd:import namespace="8d49a9e0-ddb0-4832-948b-3674313d0c60"/>
    <xsd:import namespace="203f0f4d-b3b9-4ed8-8c19-eebed11dd308"/>
    <xsd:import namespace="637be52b-8378-4def-b932-c21d5b58cec6"/>
    <xsd:import namespace="f2f51a1b-8f83-4e1f-ac91-1bec6a1534b5"/>
    <xsd:element name="properties">
      <xsd:complexType>
        <xsd:sequence>
          <xsd:element name="documentManagement">
            <xsd:complexType>
              <xsd:all>
                <xsd:element ref="ns1:PublishingStartDate" minOccurs="0"/>
                <xsd:element ref="ns1:PublishingExpirationDate" minOccurs="0"/>
                <xsd:element ref="ns1:PublishingContact" minOccurs="0"/>
                <xsd:element ref="ns3:_dlc_DocId" minOccurs="0"/>
                <xsd:element ref="ns3:_dlc_DocIdUrl" minOccurs="0"/>
                <xsd:element ref="ns3:_dlc_DocIdPersistId" minOccurs="0"/>
                <xsd:element ref="ns3:SearchComment" minOccurs="0"/>
                <xsd:element ref="ns3:SearchKeywords" minOccurs="0"/>
                <xsd:element ref="ns5:DR_Description" minOccurs="0"/>
                <xsd:element ref="ns6:b1dab8157eaf4f42958c926f58efb7da" minOccurs="0"/>
                <xsd:element ref="ns6:c9ea7640adb24a998b8d9790ccd879fc" minOccurs="0"/>
                <xsd:element ref="ns6:TaxKeywordTaxHTField" minOccurs="0"/>
                <xsd:element ref="ns6:df491b90441747d28d23a7342d423c05" minOccurs="0"/>
                <xsd:element ref="ns6:i64823c872554fb185504386b0b212a8" minOccurs="0"/>
                <xsd:element ref="ns6:f9592373de5e451cbee5c5fc319384b2" minOccurs="0"/>
                <xsd:element ref="ns6:oed687d5352848efa92480521903bc78" minOccurs="0"/>
                <xsd:element ref="ns6:c3b7b5d688d74c9cba5aea3984318e23" minOccurs="0"/>
                <xsd:element ref="ns6:TaxCatchAll" minOccurs="0"/>
                <xsd:element ref="ns6:n10f8f79460c489983de22ebc15c7f35"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GenerationTime" minOccurs="0"/>
                <xsd:element ref="ns7: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element name="PublishingContact" ma:index="19"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49a9e0-ddb0-4832-948b-3674313d0c60"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SearchComment" ma:index="24" nillable="true" ma:displayName="Comment" ma:internalName="SearchComment">
      <xsd:simpleType>
        <xsd:restriction base="dms:Note">
          <xsd:maxLength value="255"/>
        </xsd:restriction>
      </xsd:simpleType>
    </xsd:element>
    <xsd:element name="SearchKeywords" ma:index="25" nillable="true" ma:displayName="Keyword(s)" ma:internalName="SearchKeyword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3f0f4d-b3b9-4ed8-8c19-eebed11dd308" elementFormDefault="qualified">
    <xsd:import namespace="http://schemas.microsoft.com/office/2006/documentManagement/types"/>
    <xsd:import namespace="http://schemas.microsoft.com/office/infopath/2007/PartnerControls"/>
    <xsd:element name="DR_Description" ma:index="26" nillable="true" ma:displayName="Description" ma:internalName="DR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7be52b-8378-4def-b932-c21d5b58cec6" elementFormDefault="qualified">
    <xsd:import namespace="http://schemas.microsoft.com/office/2006/documentManagement/types"/>
    <xsd:import namespace="http://schemas.microsoft.com/office/infopath/2007/PartnerControls"/>
    <xsd:element name="b1dab8157eaf4f42958c926f58efb7da" ma:index="27" ma:taxonomy="true" ma:internalName="b1dab8157eaf4f42958c926f58efb7da" ma:taxonomyFieldName="Geography" ma:displayName="Geography" ma:readOnly="false" ma:default="" ma:fieldId="{b1dab815-7eaf-4f42-958c-926f58efb7da}" ma:taxonomyMulti="true" ma:sspId="798d900d-0589-4081-96eb-513de833a507" ma:termSetId="17bed538-0ecf-4a0a-aaaf-d58d2a12aeb5" ma:anchorId="00000000-0000-0000-0000-000000000000" ma:open="false" ma:isKeyword="false">
      <xsd:complexType>
        <xsd:sequence>
          <xsd:element ref="pc:Terms" minOccurs="0" maxOccurs="1"/>
        </xsd:sequence>
      </xsd:complexType>
    </xsd:element>
    <xsd:element name="c9ea7640adb24a998b8d9790ccd879fc" ma:index="28" nillable="true" ma:taxonomy="true" ma:internalName="c9ea7640adb24a998b8d9790ccd879fc" ma:taxonomyFieldName="Global_x0020_Content_x0020_Type" ma:displayName="Global Content Type" ma:readOnly="false" ma:fieldId="{c9ea7640-adb2-4a99-8b8d-9790ccd879fc}" ma:taxonomyMulti="true" ma:sspId="798d900d-0589-4081-96eb-513de833a507" ma:termSetId="c1d74e5f-813e-428a-9d1d-e00dfcad3136" ma:anchorId="00000000-0000-0000-0000-000000000000" ma:open="false" ma:isKeyword="false">
      <xsd:complexType>
        <xsd:sequence>
          <xsd:element ref="pc:Terms" minOccurs="0" maxOccurs="1"/>
        </xsd:sequence>
      </xsd:complexType>
    </xsd:element>
    <xsd:element name="TaxKeywordTaxHTField" ma:index="29" nillable="true" ma:taxonomy="true" ma:internalName="TaxKeywordTaxHTField" ma:taxonomyFieldName="TaxKeyword" ma:displayName="Enterprise Keywords" ma:fieldId="{23f27201-bee3-471e-b2e7-b64fd8b7ca38}" ma:taxonomyMulti="true" ma:sspId="42617199-969e-43f2-8ee4-a07d5bee7f1a" ma:termSetId="00000000-0000-0000-0000-000000000000" ma:anchorId="00000000-0000-0000-0000-000000000000" ma:open="true" ma:isKeyword="true">
      <xsd:complexType>
        <xsd:sequence>
          <xsd:element ref="pc:Terms" minOccurs="0" maxOccurs="1"/>
        </xsd:sequence>
      </xsd:complexType>
    </xsd:element>
    <xsd:element name="df491b90441747d28d23a7342d423c05" ma:index="30" nillable="true" ma:taxonomy="true" ma:internalName="df491b90441747d28d23a7342d423c05" ma:taxonomyFieldName="Global_x0020_Industry" ma:displayName="Global Industry" ma:fieldId="{df491b90-4417-47d2-8d23-a7342d423c05}" ma:taxonomyMulti="true" ma:sspId="798d900d-0589-4081-96eb-513de833a507" ma:termSetId="30ef725a-a352-4b6b-b897-20d376f351a7" ma:anchorId="00000000-0000-0000-0000-000000000000" ma:open="false" ma:isKeyword="false">
      <xsd:complexType>
        <xsd:sequence>
          <xsd:element ref="pc:Terms" minOccurs="0" maxOccurs="1"/>
        </xsd:sequence>
      </xsd:complexType>
    </xsd:element>
    <xsd:element name="i64823c872554fb185504386b0b212a8" ma:index="31" ma:taxonomy="true" ma:internalName="i64823c872554fb185504386b0b212a8" ma:taxonomyFieldName="LanguageB" ma:displayName="Language" ma:readOnly="false" ma:fieldId="{264823c8-7255-4fb1-8550-4386b0b212a8}" ma:taxonomyMulti="true" ma:sspId="798d900d-0589-4081-96eb-513de833a507" ma:termSetId="af9198f1-74aa-4e26-b87e-e1ce7d7e6bdb" ma:anchorId="00000000-0000-0000-0000-000000000000" ma:open="false" ma:isKeyword="false">
      <xsd:complexType>
        <xsd:sequence>
          <xsd:element ref="pc:Terms" minOccurs="0" maxOccurs="1"/>
        </xsd:sequence>
      </xsd:complexType>
    </xsd:element>
    <xsd:element name="f9592373de5e451cbee5c5fc319384b2" ma:index="32" nillable="true" ma:taxonomy="true" ma:internalName="f9592373de5e451cbee5c5fc319384b2" ma:taxonomyFieldName="Local_x0020_Content_x0020_Type" ma:displayName="Local Content Type" ma:fieldId="{f9592373-de5e-451c-bee5-c5fc319384b2}" ma:taxonomyMulti="true" ma:sspId="798d900d-0589-4081-96eb-513de833a507" ma:termSetId="c1d74e5f-813e-428a-9d1d-e00dfcad3136" ma:anchorId="00000000-0000-0000-0000-000000000000" ma:open="false" ma:isKeyword="false">
      <xsd:complexType>
        <xsd:sequence>
          <xsd:element ref="pc:Terms" minOccurs="0" maxOccurs="1"/>
        </xsd:sequence>
      </xsd:complexType>
    </xsd:element>
    <xsd:element name="oed687d5352848efa92480521903bc78" ma:index="33" nillable="true" ma:taxonomy="true" ma:internalName="oed687d5352848efa92480521903bc78" ma:taxonomyFieldName="Global_x0020_Client_x0020_Services" ma:displayName="Global Client Services" ma:fieldId="{8ed687d5-3528-48ef-a924-80521903bc78}" ma:taxonomyMulti="true" ma:sspId="798d900d-0589-4081-96eb-513de833a507" ma:termSetId="44905aca-31e9-4e2c-a2a6-9ecd7fd47edd" ma:anchorId="00000000-0000-0000-0000-000000000000" ma:open="false" ma:isKeyword="false">
      <xsd:complexType>
        <xsd:sequence>
          <xsd:element ref="pc:Terms" minOccurs="0" maxOccurs="1"/>
        </xsd:sequence>
      </xsd:complexType>
    </xsd:element>
    <xsd:element name="c3b7b5d688d74c9cba5aea3984318e23" ma:index="34" nillable="true" ma:taxonomy="true" ma:internalName="c3b7b5d688d74c9cba5aea3984318e23" ma:taxonomyFieldName="Local_x0020_Industry" ma:displayName="Local Industry" ma:fieldId="{c3b7b5d6-88d7-4c9c-ba5a-ea3984318e23}" ma:taxonomyMulti="true" ma:sspId="798d900d-0589-4081-96eb-513de833a507" ma:termSetId="30ef725a-a352-4b6b-b897-20d376f351a7" ma:anchorId="00000000-0000-0000-0000-000000000000" ma:open="false" ma:isKeyword="false">
      <xsd:complexType>
        <xsd:sequence>
          <xsd:element ref="pc:Terms" minOccurs="0" maxOccurs="1"/>
        </xsd:sequence>
      </xsd:complexType>
    </xsd:element>
    <xsd:element name="TaxCatchAll" ma:index="35" nillable="true" ma:displayName="Taxonomy Catch All Column" ma:hidden="true" ma:list="{11124438-4be2-4f02-9f10-be3c515630ad}" ma:internalName="TaxCatchAll" ma:showField="CatchAllData" ma:web="637be52b-8378-4def-b932-c21d5b58cec6">
      <xsd:complexType>
        <xsd:complexContent>
          <xsd:extension base="dms:MultiChoiceLookup">
            <xsd:sequence>
              <xsd:element name="Value" type="dms:Lookup" maxOccurs="unbounded" minOccurs="0" nillable="true"/>
            </xsd:sequence>
          </xsd:extension>
        </xsd:complexContent>
      </xsd:complexType>
    </xsd:element>
    <xsd:element name="n10f8f79460c489983de22ebc15c7f35" ma:index="36" nillable="true" ma:taxonomy="true" ma:internalName="n10f8f79460c489983de22ebc15c7f35" ma:taxonomyFieldName="Local_x0020_Client_x0020_Services" ma:displayName="Local Client Services" ma:fieldId="{710f8f79-460c-4899-83de-22ebc15c7f35}" ma:taxonomyMulti="true" ma:sspId="798d900d-0589-4081-96eb-513de833a507" ma:termSetId="44905aca-31e9-4e2c-a2a6-9ecd7fd47ed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f51a1b-8f83-4e1f-ac91-1bec6a1534b5" elementFormDefault="qualified">
    <xsd:import namespace="http://schemas.microsoft.com/office/2006/documentManagement/types"/>
    <xsd:import namespace="http://schemas.microsoft.com/office/infopath/2007/PartnerControls"/>
    <xsd:element name="MediaServiceMetadata" ma:index="37" nillable="true" ma:displayName="MediaServiceMetadata" ma:hidden="true" ma:internalName="MediaServiceMetadata" ma:readOnly="true">
      <xsd:simpleType>
        <xsd:restriction base="dms:Note"/>
      </xsd:simpleType>
    </xsd:element>
    <xsd:element name="MediaServiceFastMetadata" ma:index="38" nillable="true" ma:displayName="MediaServiceFastMetadata" ma:hidden="true" ma:internalName="MediaServiceFastMetadata" ma:readOnly="true">
      <xsd:simpleType>
        <xsd:restriction base="dms:Note"/>
      </xsd:simpleType>
    </xsd:element>
    <xsd:element name="MediaServiceDateTaken" ma:index="39" nillable="true" ma:displayName="MediaServiceDateTaken" ma:hidden="true" ma:internalName="MediaServiceDateTaken" ma:readOnly="true">
      <xsd:simpleType>
        <xsd:restriction base="dms:Text"/>
      </xsd:simpleType>
    </xsd:element>
    <xsd:element name="MediaServiceAutoTags" ma:index="40" nillable="true" ma:displayName="Tags" ma:internalName="MediaServiceAutoTags"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5E49B-70B5-4FEC-89D5-F69F52BE5B8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d49a9e0-ddb0-4832-948b-3674313d0c60"/>
    <ds:schemaRef ds:uri="http://schemas.openxmlformats.org/package/2006/metadata/core-properties"/>
    <ds:schemaRef ds:uri="http://schemas.microsoft.com/sharepoint/v3"/>
    <ds:schemaRef ds:uri="f2f51a1b-8f83-4e1f-ac91-1bec6a1534b5"/>
    <ds:schemaRef ds:uri="http://purl.org/dc/terms/"/>
    <ds:schemaRef ds:uri="637be52b-8378-4def-b932-c21d5b58cec6"/>
    <ds:schemaRef ds:uri="203f0f4d-b3b9-4ed8-8c19-eebed11dd308"/>
    <ds:schemaRef ds:uri="http://www.w3.org/XML/1998/namespace"/>
    <ds:schemaRef ds:uri="http://purl.org/dc/dcmitype/"/>
  </ds:schemaRefs>
</ds:datastoreItem>
</file>

<file path=customXml/itemProps2.xml><?xml version="1.0" encoding="utf-8"?>
<ds:datastoreItem xmlns:ds="http://schemas.openxmlformats.org/officeDocument/2006/customXml" ds:itemID="{F8EF806B-99A8-4709-A0A9-28F49A31B207}">
  <ds:schemaRefs>
    <ds:schemaRef ds:uri="http://schemas.microsoft.com/sharepoint/events"/>
    <ds:schemaRef ds:uri=""/>
  </ds:schemaRefs>
</ds:datastoreItem>
</file>

<file path=customXml/itemProps3.xml><?xml version="1.0" encoding="utf-8"?>
<ds:datastoreItem xmlns:ds="http://schemas.openxmlformats.org/officeDocument/2006/customXml" ds:itemID="{8DE999B9-6E0D-46AF-BBFD-76AAB76A2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49a9e0-ddb0-4832-948b-3674313d0c60"/>
    <ds:schemaRef ds:uri="203f0f4d-b3b9-4ed8-8c19-eebed11dd308"/>
    <ds:schemaRef ds:uri="637be52b-8378-4def-b932-c21d5b58cec6"/>
    <ds:schemaRef ds:uri="f2f51a1b-8f83-4e1f-ac91-1bec6a1534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12E9EB6-BE14-4E9B-B53A-6D95BDD73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Deloitte Brand Theme</Template>
  <TotalTime>345</TotalTime>
  <Words>2029</Words>
  <Application>Microsoft Office PowerPoint</Application>
  <PresentationFormat>Widescreen</PresentationFormat>
  <Paragraphs>366</Paragraphs>
  <Slides>24</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Calibri Light</vt:lpstr>
      <vt:lpstr>DIN Next CYR</vt:lpstr>
      <vt:lpstr>Open Sans</vt:lpstr>
      <vt:lpstr>Verdana</vt:lpstr>
      <vt:lpstr>Wingdings</vt:lpstr>
      <vt:lpstr>Wingdings 2</vt:lpstr>
      <vt:lpstr>Deloitte Brand Theme</vt:lpstr>
      <vt:lpstr>think-cell Slide</vt:lpstr>
      <vt:lpstr>Gli Stadi italiani nel panorama europeo</vt:lpstr>
      <vt:lpstr>Agenda</vt:lpstr>
      <vt:lpstr>PowerPoint Presentation</vt:lpstr>
      <vt:lpstr>Rispetto al contesto europeo, gli Stadi italiani sono oggi caratterizzati da 3 fattori</vt:lpstr>
      <vt:lpstr>La presenza pubblica negli Stadi di Serie A è nettamente superiore alle altre Top League</vt:lpstr>
      <vt:lpstr>Includendo Serie B e Serie C, l’ownership pubblica in Italia diventa quasi totalitaria</vt:lpstr>
      <vt:lpstr>Gli Stadi in Italia sono più obsoleti e meno rinnovati rispetto alle altre Top League</vt:lpstr>
      <vt:lpstr>Lo stato dell’arte degli Stadi italiani determina gap rilevanti rispetto alle altre Top League</vt:lpstr>
      <vt:lpstr>PowerPoint Presentation</vt:lpstr>
      <vt:lpstr>L’ammodernamento degli Stadi italiani non è più un’opzione: perché si, perché ora</vt:lpstr>
      <vt:lpstr>Il Calcio è oramai il motore sociale del nostro Paese</vt:lpstr>
      <vt:lpstr>Il Calcio rappresenta un settore d’eccellenza anche per l’economia italiana</vt:lpstr>
      <vt:lpstr>A livello europeo, il rinnovamento degli Stadi ha generato 11+ € Mld di investimenti</vt:lpstr>
      <vt:lpstr>Questi investimenti hanno generato ricadute positive per il Sistema Paese</vt:lpstr>
      <vt:lpstr>Il rinnovamento degli Stadi in Italia può determinare investimenti fino a 4,5 € Mld (10Y) </vt:lpstr>
      <vt:lpstr>Benefici Sistema Paese (10Y): Indotto</vt:lpstr>
      <vt:lpstr>Benefici Sistema Paese (10Y): Lavoro </vt:lpstr>
      <vt:lpstr>Benefici Sistema Paese (10Y): Gettito fiscale</vt:lpstr>
      <vt:lpstr>Benefici Sistema Paese (10Y): Sicurezza</vt:lpstr>
      <vt:lpstr>PowerPoint Presentation</vt:lpstr>
      <vt:lpstr>Rinnovare gli Stadi in Italia è più complesso che in Europa</vt:lpstr>
      <vt:lpstr>Il DL Semplificazione è intervenuto per agevolare la ristrutturazione di impianti sportivi</vt:lpstr>
      <vt:lpstr>Riteniamo sia necessario un ulteriore passo avanti per ridurre il gap con i peer EU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 | Stadi</dc:title>
  <dc:subject/>
  <dc:creator>Monitor Deloitte</dc:creator>
  <cp:keywords/>
  <cp:lastModifiedBy>Capitanio, Luigi</cp:lastModifiedBy>
  <cp:revision>26</cp:revision>
  <cp:lastPrinted>2014-06-25T02:16:22Z</cp:lastPrinted>
  <dcterms:created xsi:type="dcterms:W3CDTF">2020-04-08T14:32:56Z</dcterms:created>
  <dcterms:modified xsi:type="dcterms:W3CDTF">2020-12-14T18:59:56Z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0x01010045A37AAC9C7144A6950E04930CA3134B00CD47307956E06A4CA5490D39E3A09FF2</vt:lpwstr>
  </property>
  <property fmtid="{D5CDD505-2E9C-101B-9397-08002B2CF9AE}" pid="3" name="TaxKeyword">
    <vt:lpwstr/>
  </property>
  <property fmtid="{D5CDD505-2E9C-101B-9397-08002B2CF9AE}" pid="4" name="Geography">
    <vt:lpwstr>3;#Italy (52390)|ea8b480b-ec3e-44a2-9050-9a77d5e5db1c</vt:lpwstr>
  </property>
  <property fmtid="{D5CDD505-2E9C-101B-9397-08002B2CF9AE}" pid="5" name="Local Industry">
    <vt:lpwstr/>
  </property>
  <property fmtid="{D5CDD505-2E9C-101B-9397-08002B2CF9AE}" pid="6" name="Global Industry">
    <vt:lpwstr/>
  </property>
  <property fmtid="{D5CDD505-2E9C-101B-9397-08002B2CF9AE}" pid="7" name="Global Content Type">
    <vt:lpwstr/>
  </property>
  <property fmtid="{D5CDD505-2E9C-101B-9397-08002B2CF9AE}" pid="8" name="LanguageB">
    <vt:lpwstr>7;#Italian|26700683-0371-4a99-8d11-fcfe009463c5</vt:lpwstr>
  </property>
  <property fmtid="{D5CDD505-2E9C-101B-9397-08002B2CF9AE}" pid="9" name="Local Client Services">
    <vt:lpwstr/>
  </property>
  <property fmtid="{D5CDD505-2E9C-101B-9397-08002B2CF9AE}" pid="10" name="Local Content Type">
    <vt:lpwstr/>
  </property>
  <property fmtid="{D5CDD505-2E9C-101B-9397-08002B2CF9AE}" pid="11" name="Global Client Services">
    <vt:lpwstr/>
  </property>
  <property fmtid="{D5CDD505-2E9C-101B-9397-08002B2CF9AE}" pid="12" name="MSIP_Label_b244f673-923e-4cdb-8bf1-dfcce5b5c514_Enabled">
    <vt:lpwstr>True</vt:lpwstr>
  </property>
  <property fmtid="{D5CDD505-2E9C-101B-9397-08002B2CF9AE}" pid="13" name="MSIP_Label_b244f673-923e-4cdb-8bf1-dfcce5b5c514_SiteId">
    <vt:lpwstr>36da45f1-dd2c-4d1f-af13-5abe46b99921</vt:lpwstr>
  </property>
  <property fmtid="{D5CDD505-2E9C-101B-9397-08002B2CF9AE}" pid="14" name="MSIP_Label_b244f673-923e-4cdb-8bf1-dfcce5b5c514_Owner">
    <vt:lpwstr>lcapitanio@deloitte.it</vt:lpwstr>
  </property>
  <property fmtid="{D5CDD505-2E9C-101B-9397-08002B2CF9AE}" pid="15" name="MSIP_Label_b244f673-923e-4cdb-8bf1-dfcce5b5c514_SetDate">
    <vt:lpwstr>2020-12-14T18:32:27.5927703Z</vt:lpwstr>
  </property>
  <property fmtid="{D5CDD505-2E9C-101B-9397-08002B2CF9AE}" pid="16" name="MSIP_Label_b244f673-923e-4cdb-8bf1-dfcce5b5c514_Name">
    <vt:lpwstr>Confidential</vt:lpwstr>
  </property>
  <property fmtid="{D5CDD505-2E9C-101B-9397-08002B2CF9AE}" pid="17" name="MSIP_Label_b244f673-923e-4cdb-8bf1-dfcce5b5c514_Application">
    <vt:lpwstr>Microsoft Azure Information Protection</vt:lpwstr>
  </property>
  <property fmtid="{D5CDD505-2E9C-101B-9397-08002B2CF9AE}" pid="18" name="MSIP_Label_b244f673-923e-4cdb-8bf1-dfcce5b5c514_ActionId">
    <vt:lpwstr>6c802045-93f0-483e-af8b-30fc0ce7af37</vt:lpwstr>
  </property>
  <property fmtid="{D5CDD505-2E9C-101B-9397-08002B2CF9AE}" pid="19" name="MSIP_Label_b244f673-923e-4cdb-8bf1-dfcce5b5c514_Extended_MSFT_Method">
    <vt:lpwstr>Automatic</vt:lpwstr>
  </property>
  <property fmtid="{D5CDD505-2E9C-101B-9397-08002B2CF9AE}" pid="20" name="MSIP_Label_ea60d57e-af5b-4752-ac57-3e4f28ca11dc_Enabled">
    <vt:lpwstr>True</vt:lpwstr>
  </property>
  <property fmtid="{D5CDD505-2E9C-101B-9397-08002B2CF9AE}" pid="21" name="MSIP_Label_ea60d57e-af5b-4752-ac57-3e4f28ca11dc_SiteId">
    <vt:lpwstr>36da45f1-dd2c-4d1f-af13-5abe46b99921</vt:lpwstr>
  </property>
  <property fmtid="{D5CDD505-2E9C-101B-9397-08002B2CF9AE}" pid="22" name="MSIP_Label_ea60d57e-af5b-4752-ac57-3e4f28ca11dc_Owner">
    <vt:lpwstr>lcapitanio@deloitte.it</vt:lpwstr>
  </property>
  <property fmtid="{D5CDD505-2E9C-101B-9397-08002B2CF9AE}" pid="23" name="MSIP_Label_ea60d57e-af5b-4752-ac57-3e4f28ca11dc_SetDate">
    <vt:lpwstr>2020-12-14T18:32:27.5927703Z</vt:lpwstr>
  </property>
  <property fmtid="{D5CDD505-2E9C-101B-9397-08002B2CF9AE}" pid="24" name="MSIP_Label_ea60d57e-af5b-4752-ac57-3e4f28ca11dc_Name">
    <vt:lpwstr>No Additional Protection</vt:lpwstr>
  </property>
  <property fmtid="{D5CDD505-2E9C-101B-9397-08002B2CF9AE}" pid="25" name="MSIP_Label_ea60d57e-af5b-4752-ac57-3e4f28ca11dc_Application">
    <vt:lpwstr>Microsoft Azure Information Protection</vt:lpwstr>
  </property>
  <property fmtid="{D5CDD505-2E9C-101B-9397-08002B2CF9AE}" pid="26" name="MSIP_Label_ea60d57e-af5b-4752-ac57-3e4f28ca11dc_ActionId">
    <vt:lpwstr>6c802045-93f0-483e-af8b-30fc0ce7af37</vt:lpwstr>
  </property>
  <property fmtid="{D5CDD505-2E9C-101B-9397-08002B2CF9AE}" pid="27" name="MSIP_Label_ea60d57e-af5b-4752-ac57-3e4f28ca11dc_Parent">
    <vt:lpwstr>b244f673-923e-4cdb-8bf1-dfcce5b5c514</vt:lpwstr>
  </property>
  <property fmtid="{D5CDD505-2E9C-101B-9397-08002B2CF9AE}" pid="28" name="MSIP_Label_ea60d57e-af5b-4752-ac57-3e4f28ca11dc_Extended_MSFT_Method">
    <vt:lpwstr>Automatic</vt:lpwstr>
  </property>
  <property fmtid="{D5CDD505-2E9C-101B-9397-08002B2CF9AE}" pid="29" name="Sensitivity">
    <vt:lpwstr>Confidential No Additional Protection</vt:lpwstr>
  </property>
</Properties>
</file>